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7" r:id="rId2"/>
    <p:sldId id="258" r:id="rId3"/>
    <p:sldId id="259" r:id="rId4"/>
    <p:sldId id="260" r:id="rId5"/>
    <p:sldId id="261" r:id="rId6"/>
    <p:sldId id="262" r:id="rId7"/>
    <p:sldId id="267" r:id="rId8"/>
    <p:sldId id="264" r:id="rId9"/>
    <p:sldId id="265" r:id="rId10"/>
    <p:sldId id="266" r:id="rId11"/>
    <p:sldId id="268" r:id="rId12"/>
    <p:sldId id="269" r:id="rId13"/>
    <p:sldId id="270" r:id="rId14"/>
    <p:sldId id="271" r:id="rId15"/>
    <p:sldId id="272" r:id="rId16"/>
    <p:sldId id="273" r:id="rId17"/>
    <p:sldId id="274" r:id="rId18"/>
    <p:sldId id="276"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494" y="-6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61BEF0D-F0BB-DE4B-95CE-6DB70DBA9567}" type="datetimeFigureOut">
              <a:rPr lang="en-US" smtClean="0"/>
              <a:pPr/>
              <a:t>9/30/2021</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2D34F1-92B9-40B2-9BE7-A3A36B9F16BA}"/>
              </a:ext>
            </a:extLst>
          </p:cNvPr>
          <p:cNvSpPr>
            <a:spLocks noGrp="1"/>
          </p:cNvSpPr>
          <p:nvPr>
            <p:ph type="title"/>
          </p:nvPr>
        </p:nvSpPr>
        <p:spPr>
          <a:xfrm>
            <a:off x="1216294" y="2045982"/>
            <a:ext cx="8596668" cy="925818"/>
          </a:xfrm>
        </p:spPr>
        <p:txBody>
          <a:bodyPr>
            <a:noAutofit/>
          </a:bodyPr>
          <a:lstStyle/>
          <a:p>
            <a:pPr algn="ctr"/>
            <a:r>
              <a:rPr lang="en-US" sz="3600" b="1" dirty="0" smtClean="0">
                <a:effectLst/>
              </a:rPr>
              <a:t>“Electronics E-Commerce Store”</a:t>
            </a:r>
            <a:r>
              <a:rPr lang="en-US" sz="3600" b="1" dirty="0">
                <a:effectLst/>
              </a:rPr>
              <a:t/>
            </a:r>
            <a:br>
              <a:rPr lang="en-US" sz="3600" b="1" dirty="0">
                <a:effectLst/>
              </a:rPr>
            </a:b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6CDF08C2-F27B-4648-851F-23284B965C24}"/>
              </a:ext>
            </a:extLst>
          </p:cNvPr>
          <p:cNvSpPr>
            <a:spLocks noGrp="1"/>
          </p:cNvSpPr>
          <p:nvPr>
            <p:ph idx="1"/>
          </p:nvPr>
        </p:nvSpPr>
        <p:spPr>
          <a:xfrm>
            <a:off x="1216294" y="2916274"/>
            <a:ext cx="9976640" cy="1818723"/>
          </a:xfrm>
        </p:spPr>
        <p:txBody>
          <a:bodyPr/>
          <a:lstStyle/>
          <a:p>
            <a:pPr marL="0" indent="0">
              <a:buNone/>
            </a:pPr>
            <a:r>
              <a:rPr lang="en-IN" sz="2400" dirty="0" smtClean="0">
                <a:latin typeface="Times New Roman" panose="02020603050405020304" pitchFamily="18" charset="0"/>
                <a:cs typeface="Times New Roman" panose="02020603050405020304" pitchFamily="18" charset="0"/>
              </a:rPr>
              <a:t>Presented </a:t>
            </a:r>
            <a:r>
              <a:rPr lang="en-IN" sz="2400" dirty="0">
                <a:latin typeface="Times New Roman" panose="02020603050405020304" pitchFamily="18" charset="0"/>
                <a:cs typeface="Times New Roman" panose="02020603050405020304" pitchFamily="18" charset="0"/>
              </a:rPr>
              <a:t>by-</a:t>
            </a:r>
          </a:p>
          <a:p>
            <a:pPr marL="0" indent="0">
              <a:buNone/>
            </a:pPr>
            <a:r>
              <a:rPr lang="en-IN" dirty="0" err="1" smtClean="0">
                <a:latin typeface="Times New Roman" panose="02020603050405020304" pitchFamily="18" charset="0"/>
                <a:cs typeface="Times New Roman" panose="02020603050405020304" pitchFamily="18" charset="0"/>
              </a:rPr>
              <a:t>1057_Vinayak</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Gawari</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1223_Abhijeetsingh Thakur</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538027F6-B9AE-4955-958F-FBBF3EDE0427}"/>
              </a:ext>
            </a:extLst>
          </p:cNvPr>
          <p:cNvSpPr>
            <a:spLocks noGrp="1"/>
          </p:cNvSpPr>
          <p:nvPr>
            <p:ph type="sldNum" sz="quarter" idx="12"/>
          </p:nvPr>
        </p:nvSpPr>
        <p:spPr/>
        <p:txBody>
          <a:bodyPr/>
          <a:lstStyle/>
          <a:p>
            <a:fld id="{F6C9923E-73A9-43C8-80AC-0F0734BB7A84}" type="slidenum">
              <a:rPr lang="en-IN" sz="1800" smtClean="0"/>
              <a:t>1</a:t>
            </a:fld>
            <a:endParaRPr lang="en-IN" sz="1800" dirty="0"/>
          </a:p>
        </p:txBody>
      </p:sp>
      <p:sp>
        <p:nvSpPr>
          <p:cNvPr id="7" name="TextBox 6">
            <a:extLst>
              <a:ext uri="{FF2B5EF4-FFF2-40B4-BE49-F238E27FC236}">
                <a16:creationId xmlns:a16="http://schemas.microsoft.com/office/drawing/2014/main" xmlns="" id="{1E1B0115-68BA-4B5E-B5E3-47FE29EA6BE1}"/>
              </a:ext>
            </a:extLst>
          </p:cNvPr>
          <p:cNvSpPr txBox="1"/>
          <p:nvPr/>
        </p:nvSpPr>
        <p:spPr>
          <a:xfrm>
            <a:off x="677334" y="5339390"/>
            <a:ext cx="3684104"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Mr. Prashant Karhale</a:t>
            </a:r>
          </a:p>
          <a:p>
            <a:pPr algn="ctr"/>
            <a:r>
              <a:rPr lang="en-IN" dirty="0">
                <a:latin typeface="Times New Roman" panose="02020603050405020304" pitchFamily="18" charset="0"/>
                <a:cs typeface="Times New Roman" panose="02020603050405020304" pitchFamily="18" charset="0"/>
              </a:rPr>
              <a:t>Centre Coordinator</a:t>
            </a:r>
          </a:p>
        </p:txBody>
      </p:sp>
      <p:sp>
        <p:nvSpPr>
          <p:cNvPr id="8" name="TextBox 7">
            <a:extLst>
              <a:ext uri="{FF2B5EF4-FFF2-40B4-BE49-F238E27FC236}">
                <a16:creationId xmlns:a16="http://schemas.microsoft.com/office/drawing/2014/main" xmlns="" id="{D2688D7B-D57D-4A60-B5A8-F25C1CF5535C}"/>
              </a:ext>
            </a:extLst>
          </p:cNvPr>
          <p:cNvSpPr txBox="1"/>
          <p:nvPr/>
        </p:nvSpPr>
        <p:spPr>
          <a:xfrm>
            <a:off x="7871961" y="5369221"/>
            <a:ext cx="2610678" cy="646331"/>
          </a:xfrm>
          <a:prstGeom prst="rect">
            <a:avLst/>
          </a:prstGeom>
          <a:noFill/>
        </p:spPr>
        <p:txBody>
          <a:bodyPr wrap="square" rtlCol="0">
            <a:spAutoFit/>
          </a:bodyPr>
          <a:lstStyle/>
          <a:p>
            <a:r>
              <a:rPr lang="en-US" b="1" dirty="0" smtClean="0"/>
              <a:t>  Mr. </a:t>
            </a:r>
            <a:r>
              <a:rPr lang="en-US" b="1" dirty="0" err="1" smtClean="0"/>
              <a:t>Kashinath</a:t>
            </a:r>
            <a:r>
              <a:rPr lang="en-US" b="1" dirty="0" smtClean="0"/>
              <a:t> </a:t>
            </a:r>
            <a:r>
              <a:rPr lang="en-US" b="1" dirty="0" err="1" smtClean="0"/>
              <a:t>Patil</a:t>
            </a:r>
            <a:endParaRPr lang="en-US" dirty="0"/>
          </a:p>
          <a:p>
            <a:pPr algn="ctr"/>
            <a:r>
              <a:rPr lang="en-IN" dirty="0">
                <a:latin typeface="Times New Roman" panose="02020603050405020304" pitchFamily="18" charset="0"/>
                <a:cs typeface="Times New Roman" panose="02020603050405020304" pitchFamily="18" charset="0"/>
              </a:rPr>
              <a:t>Project Guide</a:t>
            </a:r>
          </a:p>
        </p:txBody>
      </p:sp>
      <p:sp>
        <p:nvSpPr>
          <p:cNvPr id="9" name="TextBox 8">
            <a:extLst>
              <a:ext uri="{FF2B5EF4-FFF2-40B4-BE49-F238E27FC236}">
                <a16:creationId xmlns:a16="http://schemas.microsoft.com/office/drawing/2014/main" xmlns="" id="{595807B6-9E83-4CB7-981E-A2A8F6B1E402}"/>
              </a:ext>
            </a:extLst>
          </p:cNvPr>
          <p:cNvSpPr txBox="1"/>
          <p:nvPr/>
        </p:nvSpPr>
        <p:spPr>
          <a:xfrm>
            <a:off x="1216294" y="539579"/>
            <a:ext cx="8706678"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INSTITUTE FOR ADVANCED COMPUTING AND SOFTWARE DEVELOPMENT(IACSD),AKURDI.</a:t>
            </a:r>
          </a:p>
        </p:txBody>
      </p:sp>
      <p:pic>
        <p:nvPicPr>
          <p:cNvPr id="10" name="image1.jpeg">
            <a:extLst>
              <a:ext uri="{FF2B5EF4-FFF2-40B4-BE49-F238E27FC236}">
                <a16:creationId xmlns:a16="http://schemas.microsoft.com/office/drawing/2014/main" xmlns="" id="{2B47C90A-80DD-4ECA-BBCC-141F0FE28234}"/>
              </a:ext>
            </a:extLst>
          </p:cNvPr>
          <p:cNvPicPr/>
          <p:nvPr/>
        </p:nvPicPr>
        <p:blipFill>
          <a:blip r:embed="rId2" cstate="print"/>
          <a:stretch>
            <a:fillRect/>
          </a:stretch>
        </p:blipFill>
        <p:spPr>
          <a:xfrm>
            <a:off x="677334" y="251142"/>
            <a:ext cx="1138766" cy="1280489"/>
          </a:xfrm>
          <a:prstGeom prst="rect">
            <a:avLst/>
          </a:prstGeom>
        </p:spPr>
      </p:pic>
      <p:pic>
        <p:nvPicPr>
          <p:cNvPr id="11" name="image2.jpeg" descr="ATC_new_logo_2009">
            <a:extLst>
              <a:ext uri="{FF2B5EF4-FFF2-40B4-BE49-F238E27FC236}">
                <a16:creationId xmlns:a16="http://schemas.microsoft.com/office/drawing/2014/main" xmlns="" id="{48DCF4BF-EC47-486D-82C4-CEDFEDDE25CC}"/>
              </a:ext>
            </a:extLst>
          </p:cNvPr>
          <p:cNvPicPr/>
          <p:nvPr/>
        </p:nvPicPr>
        <p:blipFill>
          <a:blip r:embed="rId3" cstate="print"/>
          <a:stretch>
            <a:fillRect/>
          </a:stretch>
        </p:blipFill>
        <p:spPr>
          <a:xfrm>
            <a:off x="9274628" y="368411"/>
            <a:ext cx="1992927" cy="903238"/>
          </a:xfrm>
          <a:prstGeom prst="rect">
            <a:avLst/>
          </a:prstGeom>
        </p:spPr>
      </p:pic>
    </p:spTree>
    <p:extLst>
      <p:ext uri="{BB962C8B-B14F-4D97-AF65-F5344CB8AC3E}">
        <p14:creationId xmlns:p14="http://schemas.microsoft.com/office/powerpoint/2010/main" val="333213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87D1D-D849-4282-99A8-4AC3D62BA5F1}"/>
              </a:ext>
            </a:extLst>
          </p:cNvPr>
          <p:cNvSpPr>
            <a:spLocks noGrp="1"/>
          </p:cNvSpPr>
          <p:nvPr>
            <p:ph type="title"/>
          </p:nvPr>
        </p:nvSpPr>
        <p:spPr>
          <a:xfrm>
            <a:off x="2116834" y="332435"/>
            <a:ext cx="7958331" cy="1077229"/>
          </a:xfrm>
        </p:spPr>
        <p:txBody>
          <a:bodyPr>
            <a:normAutofit/>
          </a:bodyPr>
          <a:lstStyle/>
          <a:p>
            <a:pPr algn="ctr"/>
            <a:r>
              <a:rPr lang="en-IN" sz="4000" dirty="0"/>
              <a:t>Use Case </a:t>
            </a:r>
            <a:r>
              <a:rPr lang="en-IN" sz="4000" dirty="0" smtClean="0"/>
              <a:t>Diagram(Seller)</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647" y="1656941"/>
            <a:ext cx="8582706" cy="3857625"/>
          </a:xfrm>
          <a:prstGeom prst="rect">
            <a:avLst/>
          </a:prstGeom>
        </p:spPr>
      </p:pic>
    </p:spTree>
    <p:extLst>
      <p:ext uri="{BB962C8B-B14F-4D97-AF65-F5344CB8AC3E}">
        <p14:creationId xmlns:p14="http://schemas.microsoft.com/office/powerpoint/2010/main" val="201907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87D1D-D849-4282-99A8-4AC3D62BA5F1}"/>
              </a:ext>
            </a:extLst>
          </p:cNvPr>
          <p:cNvSpPr>
            <a:spLocks noGrp="1"/>
          </p:cNvSpPr>
          <p:nvPr>
            <p:ph type="title"/>
          </p:nvPr>
        </p:nvSpPr>
        <p:spPr>
          <a:xfrm>
            <a:off x="1260491" y="0"/>
            <a:ext cx="7958331" cy="1077229"/>
          </a:xfrm>
        </p:spPr>
        <p:txBody>
          <a:bodyPr>
            <a:normAutofit/>
          </a:bodyPr>
          <a:lstStyle/>
          <a:p>
            <a:pPr algn="ctr"/>
            <a:r>
              <a:rPr lang="en-IN" sz="4000" dirty="0" smtClean="0"/>
              <a:t>         Use </a:t>
            </a:r>
            <a:r>
              <a:rPr lang="en-IN" sz="4000" dirty="0"/>
              <a:t>Case </a:t>
            </a:r>
            <a:r>
              <a:rPr lang="en-IN" sz="4000" dirty="0" smtClean="0"/>
              <a:t>Diagram(Admin)</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972" y="1273900"/>
            <a:ext cx="7732053" cy="4927507"/>
          </a:xfrm>
          <a:prstGeom prst="rect">
            <a:avLst/>
          </a:prstGeom>
        </p:spPr>
      </p:pic>
    </p:spTree>
    <p:extLst>
      <p:ext uri="{BB962C8B-B14F-4D97-AF65-F5344CB8AC3E}">
        <p14:creationId xmlns:p14="http://schemas.microsoft.com/office/powerpoint/2010/main" val="338844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7" y="434975"/>
            <a:ext cx="9826534" cy="914400"/>
          </a:xfrm>
        </p:spPr>
        <p:txBody>
          <a:bodyPr/>
          <a:lstStyle/>
          <a:p>
            <a:r>
              <a:rPr lang="en-IN" dirty="0" smtClean="0"/>
              <a:t>       Database </a:t>
            </a:r>
            <a:r>
              <a:rPr lang="en-IN" dirty="0" smtClean="0"/>
              <a:t>Tables Structures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520" y="1978737"/>
            <a:ext cx="8164961" cy="3437993"/>
          </a:xfrm>
        </p:spPr>
      </p:pic>
    </p:spTree>
    <p:extLst>
      <p:ext uri="{BB962C8B-B14F-4D97-AF65-F5344CB8AC3E}">
        <p14:creationId xmlns:p14="http://schemas.microsoft.com/office/powerpoint/2010/main" val="44930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686" y="435429"/>
            <a:ext cx="9556206" cy="914400"/>
          </a:xfrm>
        </p:spPr>
        <p:txBody>
          <a:bodyPr/>
          <a:lstStyle/>
          <a:p>
            <a:r>
              <a:rPr lang="en-IN" dirty="0" smtClean="0"/>
              <a:t>   Screenshots </a:t>
            </a:r>
            <a:r>
              <a:rPr lang="en-IN" dirty="0" smtClean="0"/>
              <a:t>of Project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951" y="1585686"/>
            <a:ext cx="8046156" cy="4525963"/>
          </a:xfrm>
        </p:spPr>
      </p:pic>
    </p:spTree>
    <p:extLst>
      <p:ext uri="{BB962C8B-B14F-4D97-AF65-F5344CB8AC3E}">
        <p14:creationId xmlns:p14="http://schemas.microsoft.com/office/powerpoint/2010/main" val="27922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622" y="644435"/>
            <a:ext cx="9353006" cy="5466079"/>
          </a:xfrm>
        </p:spPr>
      </p:pic>
    </p:spTree>
    <p:extLst>
      <p:ext uri="{BB962C8B-B14F-4D97-AF65-F5344CB8AC3E}">
        <p14:creationId xmlns:p14="http://schemas.microsoft.com/office/powerpoint/2010/main" val="193978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839" y="539931"/>
            <a:ext cx="9631680" cy="5721532"/>
          </a:xfrm>
        </p:spPr>
      </p:pic>
    </p:spTree>
    <p:extLst>
      <p:ext uri="{BB962C8B-B14F-4D97-AF65-F5344CB8AC3E}">
        <p14:creationId xmlns:p14="http://schemas.microsoft.com/office/powerpoint/2010/main" val="34689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258" y="777966"/>
            <a:ext cx="9701348" cy="5448663"/>
          </a:xfrm>
        </p:spPr>
      </p:pic>
    </p:spTree>
    <p:extLst>
      <p:ext uri="{BB962C8B-B14F-4D97-AF65-F5344CB8AC3E}">
        <p14:creationId xmlns:p14="http://schemas.microsoft.com/office/powerpoint/2010/main" val="32304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560" y="746034"/>
            <a:ext cx="9814560" cy="5390606"/>
          </a:xfrm>
        </p:spPr>
      </p:pic>
    </p:spTree>
    <p:extLst>
      <p:ext uri="{BB962C8B-B14F-4D97-AF65-F5344CB8AC3E}">
        <p14:creationId xmlns:p14="http://schemas.microsoft.com/office/powerpoint/2010/main" val="110892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30F86-B982-4BA5-8764-419599DD8224}"/>
              </a:ext>
            </a:extLst>
          </p:cNvPr>
          <p:cNvSpPr>
            <a:spLocks noGrp="1"/>
          </p:cNvSpPr>
          <p:nvPr>
            <p:ph type="title"/>
          </p:nvPr>
        </p:nvSpPr>
        <p:spPr>
          <a:xfrm>
            <a:off x="1756227" y="1080924"/>
            <a:ext cx="3791129" cy="651467"/>
          </a:xfrm>
        </p:spPr>
        <p:txBody>
          <a:bodyPr>
            <a:normAutofit fontScale="90000"/>
          </a:bodyPr>
          <a:lstStyle/>
          <a:p>
            <a:pPr algn="ctr"/>
            <a:r>
              <a:rPr lang="en-IN" sz="4000" b="1" i="0" u="none" strike="noStrike" dirty="0" smtClean="0">
                <a:effectLst/>
                <a:latin typeface="+mn-lt"/>
              </a:rPr>
              <a:t>Future Scope</a:t>
            </a:r>
            <a:endParaRPr lang="en-IN" sz="4000" b="1" dirty="0"/>
          </a:p>
        </p:txBody>
      </p:sp>
      <p:sp>
        <p:nvSpPr>
          <p:cNvPr id="4" name="TextBox 3">
            <a:extLst>
              <a:ext uri="{FF2B5EF4-FFF2-40B4-BE49-F238E27FC236}">
                <a16:creationId xmlns:a16="http://schemas.microsoft.com/office/drawing/2014/main" xmlns="" id="{95C30246-A03E-4EAC-AF86-9CE259C97152}"/>
              </a:ext>
            </a:extLst>
          </p:cNvPr>
          <p:cNvSpPr txBox="1"/>
          <p:nvPr/>
        </p:nvSpPr>
        <p:spPr>
          <a:xfrm>
            <a:off x="2125542" y="2008164"/>
            <a:ext cx="8442728" cy="2616101"/>
          </a:xfrm>
          <a:prstGeom prst="rect">
            <a:avLst/>
          </a:prstGeom>
          <a:noFill/>
        </p:spPr>
        <p:txBody>
          <a:bodyPr wrap="square" rtlCol="0">
            <a:spAutoFit/>
          </a:bodyPr>
          <a:lstStyle/>
          <a:p>
            <a:endParaRPr lang="en-US" sz="2200" dirty="0"/>
          </a:p>
          <a:p>
            <a:pPr marL="342900" indent="-342900">
              <a:lnSpc>
                <a:spcPct val="150000"/>
              </a:lnSpc>
              <a:buFont typeface="Arial" panose="020B0604020202020204" pitchFamily="34" charset="0"/>
              <a:buChar char="•"/>
            </a:pPr>
            <a:r>
              <a:rPr lang="en-US" sz="2000" dirty="0" smtClean="0"/>
              <a:t>The Future Scope of the Project includes to provide a fully functional and genuine Payment Gateway System.</a:t>
            </a:r>
          </a:p>
          <a:p>
            <a:pPr marL="342900" indent="-342900">
              <a:lnSpc>
                <a:spcPct val="150000"/>
              </a:lnSpc>
              <a:buFont typeface="Arial" panose="020B0604020202020204" pitchFamily="34" charset="0"/>
              <a:buChar char="•"/>
            </a:pPr>
            <a:r>
              <a:rPr lang="en-US" sz="2000" dirty="0" smtClean="0"/>
              <a:t>Also the future Scope includes order tracking and delivery status.</a:t>
            </a:r>
            <a:endParaRPr lang="en-US" sz="2200" dirty="0" smtClean="0"/>
          </a:p>
          <a:p>
            <a:endParaRPr lang="en-IN" sz="2200" dirty="0"/>
          </a:p>
        </p:txBody>
      </p:sp>
    </p:spTree>
    <p:extLst>
      <p:ext uri="{BB962C8B-B14F-4D97-AF65-F5344CB8AC3E}">
        <p14:creationId xmlns:p14="http://schemas.microsoft.com/office/powerpoint/2010/main" val="25464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30F86-B982-4BA5-8764-419599DD8224}"/>
              </a:ext>
            </a:extLst>
          </p:cNvPr>
          <p:cNvSpPr>
            <a:spLocks noGrp="1"/>
          </p:cNvSpPr>
          <p:nvPr>
            <p:ph type="title"/>
          </p:nvPr>
        </p:nvSpPr>
        <p:spPr>
          <a:xfrm>
            <a:off x="1951370" y="1008354"/>
            <a:ext cx="2896401" cy="651467"/>
          </a:xfrm>
        </p:spPr>
        <p:txBody>
          <a:bodyPr>
            <a:normAutofit fontScale="90000"/>
          </a:bodyPr>
          <a:lstStyle/>
          <a:p>
            <a:pPr algn="ctr"/>
            <a:r>
              <a:rPr lang="en-IN" sz="4000" b="0" i="0" u="none" strike="noStrike" dirty="0" smtClean="0">
                <a:effectLst/>
                <a:latin typeface="+mn-lt"/>
              </a:rPr>
              <a:t> </a:t>
            </a:r>
            <a:r>
              <a:rPr lang="en-IN" sz="4000" b="1" i="0" u="none" strike="noStrike" dirty="0" smtClean="0">
                <a:effectLst/>
                <a:latin typeface="+mn-lt"/>
              </a:rPr>
              <a:t>Conclusion</a:t>
            </a:r>
            <a:endParaRPr lang="en-IN" sz="4000" b="1" dirty="0"/>
          </a:p>
        </p:txBody>
      </p:sp>
      <p:sp>
        <p:nvSpPr>
          <p:cNvPr id="4" name="TextBox 3">
            <a:extLst>
              <a:ext uri="{FF2B5EF4-FFF2-40B4-BE49-F238E27FC236}">
                <a16:creationId xmlns:a16="http://schemas.microsoft.com/office/drawing/2014/main" xmlns="" id="{95C30246-A03E-4EAC-AF86-9CE259C97152}"/>
              </a:ext>
            </a:extLst>
          </p:cNvPr>
          <p:cNvSpPr txBox="1"/>
          <p:nvPr/>
        </p:nvSpPr>
        <p:spPr>
          <a:xfrm>
            <a:off x="2125542" y="1906564"/>
            <a:ext cx="8442728" cy="3539430"/>
          </a:xfrm>
          <a:prstGeom prst="rect">
            <a:avLst/>
          </a:prstGeom>
          <a:noFill/>
        </p:spPr>
        <p:txBody>
          <a:bodyPr wrap="square" rtlCol="0">
            <a:spAutoFit/>
          </a:bodyPr>
          <a:lstStyle/>
          <a:p>
            <a:endParaRPr lang="en-US" sz="2200" dirty="0"/>
          </a:p>
          <a:p>
            <a:pPr marL="342900" indent="-342900">
              <a:lnSpc>
                <a:spcPct val="150000"/>
              </a:lnSpc>
              <a:buFont typeface="Arial" panose="020B0604020202020204" pitchFamily="34" charset="0"/>
              <a:buChar char="•"/>
            </a:pPr>
            <a:r>
              <a:rPr lang="en-US" sz="2000" dirty="0" smtClean="0"/>
              <a:t>The main function of the project is to develop an e-commerce application which can be used to order the products online with the ease of ordering the products.</a:t>
            </a:r>
          </a:p>
          <a:p>
            <a:pPr marL="342900" indent="-342900">
              <a:lnSpc>
                <a:spcPct val="150000"/>
              </a:lnSpc>
              <a:buFont typeface="Arial" panose="020B0604020202020204" pitchFamily="34" charset="0"/>
              <a:buChar char="•"/>
            </a:pPr>
            <a:r>
              <a:rPr lang="en-US" sz="2000" dirty="0" smtClean="0"/>
              <a:t>The System is capable to order the products and provides the user with the basic functionalities such as adding the product to the cart and deleting it from the cart.</a:t>
            </a:r>
            <a:endParaRPr lang="en-US" sz="2200" dirty="0" smtClean="0"/>
          </a:p>
          <a:p>
            <a:endParaRPr lang="en-IN" sz="2200" dirty="0"/>
          </a:p>
        </p:txBody>
      </p:sp>
    </p:spTree>
    <p:extLst>
      <p:ext uri="{BB962C8B-B14F-4D97-AF65-F5344CB8AC3E}">
        <p14:creationId xmlns:p14="http://schemas.microsoft.com/office/powerpoint/2010/main" val="373687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BAA73181-6826-4508-8FF8-97CEF60B0786}"/>
              </a:ext>
            </a:extLst>
          </p:cNvPr>
          <p:cNvSpPr txBox="1"/>
          <p:nvPr/>
        </p:nvSpPr>
        <p:spPr>
          <a:xfrm>
            <a:off x="1608992" y="1099038"/>
            <a:ext cx="2681653" cy="553998"/>
          </a:xfrm>
          <a:prstGeom prst="rect">
            <a:avLst/>
          </a:prstGeom>
          <a:noFill/>
        </p:spPr>
        <p:txBody>
          <a:bodyPr wrap="square" rtlCol="0">
            <a:spAutoFit/>
          </a:bodyPr>
          <a:lstStyle/>
          <a:p>
            <a:r>
              <a:rPr lang="en-IN" sz="3000" b="1" i="0" u="none" strike="noStrike" dirty="0">
                <a:effectLst/>
              </a:rPr>
              <a:t>Contents :- </a:t>
            </a:r>
            <a:endParaRPr lang="en-IN" sz="3000" b="1" dirty="0"/>
          </a:p>
        </p:txBody>
      </p:sp>
      <p:sp>
        <p:nvSpPr>
          <p:cNvPr id="8" name="TextBox 7">
            <a:extLst>
              <a:ext uri="{FF2B5EF4-FFF2-40B4-BE49-F238E27FC236}">
                <a16:creationId xmlns:a16="http://schemas.microsoft.com/office/drawing/2014/main" xmlns="" id="{8FDFA0BC-9213-471A-8874-799B124F0602}"/>
              </a:ext>
            </a:extLst>
          </p:cNvPr>
          <p:cNvSpPr txBox="1"/>
          <p:nvPr/>
        </p:nvSpPr>
        <p:spPr>
          <a:xfrm>
            <a:off x="1608992" y="1778977"/>
            <a:ext cx="4615962" cy="4698722"/>
          </a:xfrm>
          <a:prstGeom prst="rect">
            <a:avLst/>
          </a:prstGeom>
          <a:noFill/>
        </p:spPr>
        <p:txBody>
          <a:bodyPr wrap="square" rtlCol="0">
            <a:spAutoFit/>
          </a:bodyPr>
          <a:lstStyle/>
          <a:p>
            <a:pPr marL="285750" indent="-285750" algn="l" rtl="0" fontAlgn="base">
              <a:spcBef>
                <a:spcPts val="0"/>
              </a:spcBef>
              <a:spcAft>
                <a:spcPts val="0"/>
              </a:spcAft>
              <a:buFont typeface="Courier New" panose="02070309020205020404" pitchFamily="49" charset="0"/>
              <a:buChar char="o"/>
            </a:pPr>
            <a:r>
              <a:rPr lang="en-US" sz="1800" b="0" i="0" u="none" strike="noStrike" dirty="0">
                <a:effectLst/>
              </a:rPr>
              <a:t>Introduction</a:t>
            </a: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Technologies used</a:t>
            </a: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Modules</a:t>
            </a: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Proposed System</a:t>
            </a: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System Architecture</a:t>
            </a: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System Design</a:t>
            </a:r>
          </a:p>
          <a:p>
            <a:pPr marL="285750" indent="-285750" algn="l" rtl="0" fontAlgn="base">
              <a:spcBef>
                <a:spcPts val="1000"/>
              </a:spcBef>
              <a:spcAft>
                <a:spcPts val="0"/>
              </a:spcAft>
              <a:buFont typeface="Courier New" panose="02070309020205020404" pitchFamily="49" charset="0"/>
              <a:buChar char="o"/>
            </a:pPr>
            <a:r>
              <a:rPr lang="en-US" dirty="0"/>
              <a:t>E-R Diagram</a:t>
            </a:r>
            <a:endParaRPr lang="en-US" sz="1800" b="0" i="0" u="none" strike="noStrike" dirty="0">
              <a:effectLst/>
            </a:endParaRP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Use Case Diagram</a:t>
            </a:r>
          </a:p>
          <a:p>
            <a:pPr marL="285750" indent="-285750" algn="l" rtl="0" fontAlgn="base">
              <a:spcBef>
                <a:spcPts val="1000"/>
              </a:spcBef>
              <a:spcAft>
                <a:spcPts val="0"/>
              </a:spcAft>
              <a:buFont typeface="Courier New" panose="02070309020205020404" pitchFamily="49" charset="0"/>
              <a:buChar char="o"/>
            </a:pPr>
            <a:r>
              <a:rPr lang="en-US" dirty="0"/>
              <a:t>Test Screens</a:t>
            </a:r>
            <a:endParaRPr lang="en-US" sz="1800" b="0" i="0" u="none" strike="noStrike" dirty="0">
              <a:effectLst/>
            </a:endParaRP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Conclusion and Future Scope.</a:t>
            </a:r>
          </a:p>
          <a:p>
            <a:pPr marL="285750" indent="-285750" algn="l" rtl="0" fontAlgn="base">
              <a:spcBef>
                <a:spcPts val="1000"/>
              </a:spcBef>
              <a:spcAft>
                <a:spcPts val="0"/>
              </a:spcAft>
              <a:buFont typeface="Courier New" panose="02070309020205020404" pitchFamily="49" charset="0"/>
              <a:buChar char="o"/>
            </a:pPr>
            <a:r>
              <a:rPr lang="en-US" sz="1800" b="0" i="0" u="none" strike="noStrike" dirty="0">
                <a:effectLst/>
              </a:rPr>
              <a:t>References</a:t>
            </a:r>
          </a:p>
          <a:p>
            <a:endParaRPr lang="en-IN" dirty="0"/>
          </a:p>
        </p:txBody>
      </p:sp>
    </p:spTree>
    <p:extLst>
      <p:ext uri="{BB962C8B-B14F-4D97-AF65-F5344CB8AC3E}">
        <p14:creationId xmlns:p14="http://schemas.microsoft.com/office/powerpoint/2010/main" val="2760937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165" y="986971"/>
            <a:ext cx="10058400" cy="914400"/>
          </a:xfrm>
        </p:spPr>
        <p:txBody>
          <a:bodyPr/>
          <a:lstStyle/>
          <a:p>
            <a:r>
              <a:rPr lang="en-IN" dirty="0" smtClean="0"/>
              <a:t> References</a:t>
            </a:r>
            <a:endParaRPr lang="en-IN" dirty="0"/>
          </a:p>
        </p:txBody>
      </p:sp>
      <p:sp>
        <p:nvSpPr>
          <p:cNvPr id="3" name="Content Placeholder 2"/>
          <p:cNvSpPr>
            <a:spLocks noGrp="1"/>
          </p:cNvSpPr>
          <p:nvPr>
            <p:ph idx="1"/>
          </p:nvPr>
        </p:nvSpPr>
        <p:spPr>
          <a:xfrm>
            <a:off x="2191657" y="2224316"/>
            <a:ext cx="8128000" cy="3657599"/>
          </a:xfrm>
        </p:spPr>
        <p:txBody>
          <a:bodyPr/>
          <a:lstStyle/>
          <a:p>
            <a:pPr lvl="0"/>
            <a:r>
              <a:rPr lang="en-US" dirty="0"/>
              <a:t>www.google.com.</a:t>
            </a:r>
            <a:endParaRPr lang="en-IN" dirty="0"/>
          </a:p>
          <a:p>
            <a:pPr lvl="0"/>
            <a:r>
              <a:rPr lang="en-US" dirty="0" smtClean="0"/>
              <a:t>Wikipedia.com.</a:t>
            </a:r>
            <a:r>
              <a:rPr lang="en-US" dirty="0"/>
              <a:t> </a:t>
            </a:r>
            <a:endParaRPr lang="en-IN" dirty="0"/>
          </a:p>
          <a:p>
            <a:pPr lvl="0"/>
            <a:r>
              <a:rPr lang="en-US" dirty="0"/>
              <a:t>“Sample Ecommerce Website”  https://</a:t>
            </a:r>
            <a:r>
              <a:rPr lang="en-US" dirty="0" err="1"/>
              <a:t>www.croma.com</a:t>
            </a:r>
            <a:r>
              <a:rPr lang="en-US" dirty="0" smtClean="0"/>
              <a:t>/.</a:t>
            </a:r>
            <a:endParaRPr lang="en-IN" dirty="0"/>
          </a:p>
          <a:p>
            <a:pPr lvl="0"/>
            <a:r>
              <a:rPr lang="en-US" dirty="0"/>
              <a:t>Java and Other Official Documentations</a:t>
            </a:r>
            <a:endParaRPr lang="en-IN" dirty="0"/>
          </a:p>
          <a:p>
            <a:endParaRPr lang="en-IN" dirty="0"/>
          </a:p>
        </p:txBody>
      </p:sp>
    </p:spTree>
    <p:extLst>
      <p:ext uri="{BB962C8B-B14F-4D97-AF65-F5344CB8AC3E}">
        <p14:creationId xmlns:p14="http://schemas.microsoft.com/office/powerpoint/2010/main" val="200355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7FC7FC-9C7E-42BD-97B4-991D9CC2C2A4}"/>
              </a:ext>
            </a:extLst>
          </p:cNvPr>
          <p:cNvSpPr>
            <a:spLocks noGrp="1"/>
          </p:cNvSpPr>
          <p:nvPr>
            <p:ph type="title"/>
          </p:nvPr>
        </p:nvSpPr>
        <p:spPr>
          <a:xfrm>
            <a:off x="1618277" y="808056"/>
            <a:ext cx="7958331" cy="1077229"/>
          </a:xfrm>
        </p:spPr>
        <p:txBody>
          <a:bodyPr>
            <a:normAutofit/>
          </a:bodyPr>
          <a:lstStyle/>
          <a:p>
            <a:pPr algn="l"/>
            <a:r>
              <a:rPr lang="en-IN" sz="4000" b="0" i="0" u="none" strike="noStrike" dirty="0">
                <a:effectLst/>
                <a:latin typeface="+mn-lt"/>
              </a:rPr>
              <a:t>Introduction</a:t>
            </a:r>
            <a:endParaRPr lang="en-IN" sz="4000" dirty="0"/>
          </a:p>
        </p:txBody>
      </p:sp>
      <p:sp>
        <p:nvSpPr>
          <p:cNvPr id="4" name="TextBox 3">
            <a:extLst>
              <a:ext uri="{FF2B5EF4-FFF2-40B4-BE49-F238E27FC236}">
                <a16:creationId xmlns:a16="http://schemas.microsoft.com/office/drawing/2014/main" xmlns="" id="{316DF852-8258-4855-91AA-E550DFEBE1CE}"/>
              </a:ext>
            </a:extLst>
          </p:cNvPr>
          <p:cNvSpPr txBox="1"/>
          <p:nvPr/>
        </p:nvSpPr>
        <p:spPr>
          <a:xfrm>
            <a:off x="1724966" y="1885285"/>
            <a:ext cx="10017091"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smtClean="0">
                <a:effectLst/>
                <a:latin typeface="Verdana" panose="020B0604030504040204" pitchFamily="34" charset="0"/>
                <a:ea typeface="NSimSun" panose="02010609030101010101" pitchFamily="49" charset="-122"/>
                <a:cs typeface="Lucida Sans" panose="020B0602030504020204" pitchFamily="34" charset="0"/>
              </a:rPr>
              <a:t>The main application of the project is to provide a platform for the </a:t>
            </a:r>
          </a:p>
          <a:p>
            <a:pPr>
              <a:lnSpc>
                <a:spcPct val="150000"/>
              </a:lnSpc>
            </a:pPr>
            <a:r>
              <a:rPr lang="en-US" dirty="0" smtClean="0">
                <a:latin typeface="Verdana" panose="020B0604030504040204" pitchFamily="34" charset="0"/>
                <a:ea typeface="NSimSun" panose="02010609030101010101" pitchFamily="49" charset="-122"/>
                <a:cs typeface="Lucida Sans" panose="020B0602030504020204" pitchFamily="34" charset="0"/>
              </a:rPr>
              <a:t>    </a:t>
            </a:r>
            <a:r>
              <a:rPr lang="en-US" sz="1800" dirty="0" smtClean="0">
                <a:effectLst/>
                <a:latin typeface="Verdana" panose="020B0604030504040204" pitchFamily="34" charset="0"/>
                <a:ea typeface="NSimSun" panose="02010609030101010101" pitchFamily="49" charset="-122"/>
                <a:cs typeface="Lucida Sans" panose="020B0602030504020204" pitchFamily="34" charset="0"/>
              </a:rPr>
              <a:t>customers as well as buyers for purchasing and buying their </a:t>
            </a:r>
            <a:r>
              <a:rPr lang="en-US" sz="1800" dirty="0" smtClean="0">
                <a:effectLst/>
                <a:latin typeface="Verdana" panose="020B0604030504040204" pitchFamily="34" charset="0"/>
                <a:ea typeface="NSimSun" panose="02010609030101010101" pitchFamily="49" charset="-122"/>
                <a:cs typeface="Lucida Sans" panose="020B0602030504020204" pitchFamily="34" charset="0"/>
              </a:rPr>
              <a:t>products</a:t>
            </a:r>
            <a:r>
              <a:rPr lang="en-US" dirty="0">
                <a:latin typeface="Verdana" panose="020B0604030504040204" pitchFamily="34" charset="0"/>
                <a:ea typeface="NSimSun" panose="02010609030101010101" pitchFamily="49" charset="-122"/>
                <a:cs typeface="Lucida Sans" panose="020B0602030504020204" pitchFamily="34" charset="0"/>
              </a:rPr>
              <a:t> </a:t>
            </a:r>
            <a:r>
              <a:rPr lang="en-US" sz="1800" dirty="0" smtClean="0">
                <a:effectLst/>
                <a:latin typeface="Verdana" panose="020B0604030504040204" pitchFamily="34" charset="0"/>
                <a:ea typeface="NSimSun" panose="02010609030101010101" pitchFamily="49" charset="-122"/>
                <a:cs typeface="Lucida Sans" panose="020B0602030504020204" pitchFamily="34" charset="0"/>
              </a:rPr>
              <a:t>online</a:t>
            </a:r>
            <a:r>
              <a:rPr lang="en-US" sz="1800" dirty="0" smtClean="0">
                <a:effectLst/>
                <a:latin typeface="Verdana" panose="020B0604030504040204" pitchFamily="34" charset="0"/>
                <a:ea typeface="NSimSun" panose="02010609030101010101" pitchFamily="49" charset="-122"/>
                <a:cs typeface="Lucida Sans" panose="020B0602030504020204" pitchFamily="34" charset="0"/>
              </a:rPr>
              <a:t>.</a:t>
            </a:r>
          </a:p>
          <a:p>
            <a:pPr>
              <a:lnSpc>
                <a:spcPct val="150000"/>
              </a:lnSpc>
            </a:pPr>
            <a:endParaRPr lang="en-US" dirty="0">
              <a:latin typeface="Verdana" panose="020B0604030504040204" pitchFamily="34" charset="0"/>
              <a:ea typeface="NSimSun" panose="02010609030101010101" pitchFamily="49" charset="-122"/>
            </a:endParaRPr>
          </a:p>
          <a:p>
            <a:pPr marL="285750" indent="-285750">
              <a:lnSpc>
                <a:spcPct val="150000"/>
              </a:lnSpc>
              <a:buFont typeface="Arial" panose="020B0604020202020204" pitchFamily="34" charset="0"/>
              <a:buChar char="•"/>
            </a:pPr>
            <a:r>
              <a:rPr lang="en-US" dirty="0" smtClean="0">
                <a:latin typeface="Verdana" panose="020B0604030504040204" pitchFamily="34" charset="0"/>
                <a:ea typeface="NSimSun" panose="02010609030101010101" pitchFamily="49" charset="-122"/>
              </a:rPr>
              <a:t>The Seller can add or delete the products as per the need.</a:t>
            </a:r>
            <a:endParaRPr lang="en-US" dirty="0">
              <a:latin typeface="Verdana" panose="020B0604030504040204" pitchFamily="34" charset="0"/>
              <a:ea typeface="NSimSun" panose="02010609030101010101" pitchFamily="49" charset="-122"/>
            </a:endParaRPr>
          </a:p>
          <a:p>
            <a:pPr>
              <a:lnSpc>
                <a:spcPct val="150000"/>
              </a:lnSpc>
            </a:pPr>
            <a:endParaRPr lang="en-US" dirty="0">
              <a:latin typeface="Verdana" panose="020B0604030504040204" pitchFamily="34" charset="0"/>
              <a:ea typeface="NSimSun" panose="02010609030101010101" pitchFamily="49" charset="-122"/>
            </a:endParaRPr>
          </a:p>
          <a:p>
            <a:pPr marL="285750" indent="-285750">
              <a:lnSpc>
                <a:spcPct val="150000"/>
              </a:lnSpc>
              <a:buFont typeface="Arial" panose="020B0604020202020204" pitchFamily="34" charset="0"/>
              <a:buChar char="•"/>
            </a:pPr>
            <a:r>
              <a:rPr lang="en-US" dirty="0" smtClean="0">
                <a:latin typeface="Verdana" panose="020B0604030504040204" pitchFamily="34" charset="0"/>
                <a:ea typeface="NSimSun" panose="02010609030101010101" pitchFamily="49" charset="-122"/>
              </a:rPr>
              <a:t>The Customer can add the products in the cart and order them.</a:t>
            </a:r>
            <a:endParaRPr lang="en-US" dirty="0">
              <a:latin typeface="Verdana" panose="020B0604030504040204" pitchFamily="34" charset="0"/>
              <a:ea typeface="NSimSun" panose="02010609030101010101" pitchFamily="49" charset="-122"/>
            </a:endParaRPr>
          </a:p>
          <a:p>
            <a:pPr>
              <a:lnSpc>
                <a:spcPct val="150000"/>
              </a:lnSpc>
            </a:pPr>
            <a:endParaRPr lang="en-US" dirty="0">
              <a:latin typeface="Verdana" panose="020B0604030504040204" pitchFamily="34" charset="0"/>
              <a:ea typeface="NSimSun" panose="02010609030101010101" pitchFamily="49" charset="-122"/>
            </a:endParaRPr>
          </a:p>
          <a:p>
            <a:pPr marL="285750" indent="-285750">
              <a:lnSpc>
                <a:spcPct val="150000"/>
              </a:lnSpc>
              <a:buFont typeface="Arial" panose="020B0604020202020204" pitchFamily="34" charset="0"/>
              <a:buChar char="•"/>
            </a:pPr>
            <a:r>
              <a:rPr lang="en-US" dirty="0" smtClean="0">
                <a:latin typeface="Verdana" panose="020B0604030504040204" pitchFamily="34" charset="0"/>
                <a:ea typeface="NSimSun" panose="02010609030101010101" pitchFamily="49" charset="-122"/>
              </a:rPr>
              <a:t>This online application provides an ease for the customers to buy the things online.</a:t>
            </a:r>
            <a:endParaRPr lang="en-US" dirty="0">
              <a:latin typeface="Verdana" panose="020B0604030504040204" pitchFamily="34" charset="0"/>
              <a:ea typeface="NSimSun" panose="02010609030101010101" pitchFamily="49" charset="-122"/>
            </a:endParaRPr>
          </a:p>
        </p:txBody>
      </p:sp>
    </p:spTree>
    <p:extLst>
      <p:ext uri="{BB962C8B-B14F-4D97-AF65-F5344CB8AC3E}">
        <p14:creationId xmlns:p14="http://schemas.microsoft.com/office/powerpoint/2010/main" val="320097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CC340-364C-45DA-A3FA-8AF7AB79AE32}"/>
              </a:ext>
            </a:extLst>
          </p:cNvPr>
          <p:cNvSpPr>
            <a:spLocks noGrp="1"/>
          </p:cNvSpPr>
          <p:nvPr>
            <p:ph type="title"/>
          </p:nvPr>
        </p:nvSpPr>
        <p:spPr>
          <a:xfrm>
            <a:off x="1671031" y="711340"/>
            <a:ext cx="7958331" cy="1077229"/>
          </a:xfrm>
        </p:spPr>
        <p:txBody>
          <a:bodyPr>
            <a:normAutofit/>
          </a:bodyPr>
          <a:lstStyle/>
          <a:p>
            <a:pPr algn="l"/>
            <a:r>
              <a:rPr lang="en-IN" sz="4000" b="0" i="0" u="none" strike="noStrike" dirty="0">
                <a:effectLst/>
                <a:latin typeface="+mn-lt"/>
              </a:rPr>
              <a:t>Technologies Used</a:t>
            </a:r>
            <a:endParaRPr lang="en-IN" sz="4000" dirty="0"/>
          </a:p>
        </p:txBody>
      </p:sp>
      <p:sp>
        <p:nvSpPr>
          <p:cNvPr id="4" name="TextBox 3">
            <a:extLst>
              <a:ext uri="{FF2B5EF4-FFF2-40B4-BE49-F238E27FC236}">
                <a16:creationId xmlns:a16="http://schemas.microsoft.com/office/drawing/2014/main" xmlns="" id="{ECC61AC3-8E6D-45E8-843F-AEA213B5FEC2}"/>
              </a:ext>
            </a:extLst>
          </p:cNvPr>
          <p:cNvSpPr txBox="1"/>
          <p:nvPr/>
        </p:nvSpPr>
        <p:spPr>
          <a:xfrm>
            <a:off x="1822938" y="1788569"/>
            <a:ext cx="4273062" cy="4909036"/>
          </a:xfrm>
          <a:prstGeom prst="rect">
            <a:avLst/>
          </a:prstGeom>
          <a:noFill/>
        </p:spPr>
        <p:txBody>
          <a:bodyPr wrap="square" rtlCol="0">
            <a:spAutoFit/>
          </a:bodyPr>
          <a:lstStyle/>
          <a:p>
            <a:pPr marL="0" indent="0" rtl="0" fontAlgn="base">
              <a:spcBef>
                <a:spcPts val="0"/>
              </a:spcBef>
              <a:spcAft>
                <a:spcPts val="0"/>
              </a:spcAft>
              <a:buNone/>
            </a:pPr>
            <a:r>
              <a:rPr lang="en-IN" sz="2000" b="0" i="0" u="none" strike="noStrike" dirty="0">
                <a:effectLst/>
                <a:latin typeface="Arial" panose="020B0604020202020204" pitchFamily="34" charset="0"/>
              </a:rPr>
              <a:t>Backend : </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Spring Boot</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REST </a:t>
            </a:r>
            <a:r>
              <a:rPr lang="en-IN" sz="2000" b="0" i="0" u="none" strike="noStrike" dirty="0" smtClean="0">
                <a:effectLst/>
                <a:latin typeface="Arial" panose="020B0604020202020204" pitchFamily="34" charset="0"/>
              </a:rPr>
              <a:t>API</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Spring Data JPA</a:t>
            </a:r>
            <a:endParaRPr lang="en-IN" sz="2000" b="0" i="0" u="none" strike="noStrike" dirty="0">
              <a:effectLst/>
              <a:latin typeface="Noto Sans Symbols"/>
            </a:endParaRPr>
          </a:p>
          <a:p>
            <a:pPr marL="0" indent="0" rtl="0" fontAlgn="base">
              <a:spcBef>
                <a:spcPts val="1000"/>
              </a:spcBef>
              <a:spcAft>
                <a:spcPts val="0"/>
              </a:spcAft>
              <a:buNone/>
            </a:pPr>
            <a:r>
              <a:rPr lang="en-IN" sz="2000" b="0" dirty="0">
                <a:effectLst/>
              </a:rPr>
              <a:t/>
            </a:r>
            <a:br>
              <a:rPr lang="en-IN" sz="2000" b="0" dirty="0">
                <a:effectLst/>
              </a:rPr>
            </a:br>
            <a:r>
              <a:rPr lang="en-IN" sz="2000" b="0" i="0" u="none" strike="noStrike" dirty="0">
                <a:effectLst/>
                <a:latin typeface="Arial" panose="020B0604020202020204" pitchFamily="34" charset="0"/>
              </a:rPr>
              <a:t>Frontend : </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Node.JS</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REACT Framework</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CSS</a:t>
            </a:r>
          </a:p>
          <a:p>
            <a:pPr lvl="1" rtl="0" fontAlgn="base">
              <a:spcBef>
                <a:spcPts val="1000"/>
              </a:spcBef>
              <a:spcAft>
                <a:spcPts val="0"/>
              </a:spcAft>
              <a:buFont typeface="Courier New" panose="02070309020205020404" pitchFamily="49" charset="0"/>
              <a:buChar char="o"/>
            </a:pPr>
            <a:r>
              <a:rPr lang="en-IN" sz="2000" dirty="0" smtClean="0">
                <a:latin typeface="Arial" panose="020B0604020202020204" pitchFamily="34" charset="0"/>
              </a:rPr>
              <a:t>HTML</a:t>
            </a:r>
            <a:endParaRPr lang="en-IN" sz="2000" b="0" i="0" u="none" strike="noStrike" dirty="0">
              <a:effectLst/>
              <a:latin typeface="Noto Sans Symbols"/>
            </a:endParaRPr>
          </a:p>
          <a:p>
            <a:pPr lvl="1" rtl="0" fontAlgn="base">
              <a:spcBef>
                <a:spcPts val="1000"/>
              </a:spcBef>
              <a:spcAft>
                <a:spcPts val="0"/>
              </a:spcAft>
              <a:buFont typeface="Courier New" panose="02070309020205020404" pitchFamily="49" charset="0"/>
              <a:buChar char="o"/>
            </a:pPr>
            <a:r>
              <a:rPr lang="en-IN" sz="2000" b="0" i="0" u="none" strike="noStrike" dirty="0">
                <a:effectLst/>
                <a:latin typeface="Arial" panose="020B0604020202020204" pitchFamily="34" charset="0"/>
              </a:rPr>
              <a:t> Bootstrap 5</a:t>
            </a:r>
            <a:endParaRPr lang="en-IN" sz="2000" b="0" i="0" u="none" strike="noStrike" dirty="0">
              <a:effectLst/>
              <a:latin typeface="Noto Sans Symbols"/>
            </a:endParaRPr>
          </a:p>
          <a:p>
            <a:endParaRPr lang="en-IN" dirty="0"/>
          </a:p>
        </p:txBody>
      </p:sp>
    </p:spTree>
    <p:extLst>
      <p:ext uri="{BB962C8B-B14F-4D97-AF65-F5344CB8AC3E}">
        <p14:creationId xmlns:p14="http://schemas.microsoft.com/office/powerpoint/2010/main" val="184399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30F86-B982-4BA5-8764-419599DD8224}"/>
              </a:ext>
            </a:extLst>
          </p:cNvPr>
          <p:cNvSpPr>
            <a:spLocks noGrp="1"/>
          </p:cNvSpPr>
          <p:nvPr>
            <p:ph type="title"/>
          </p:nvPr>
        </p:nvSpPr>
        <p:spPr>
          <a:xfrm>
            <a:off x="2125542" y="529382"/>
            <a:ext cx="7958331" cy="651467"/>
          </a:xfrm>
        </p:spPr>
        <p:txBody>
          <a:bodyPr>
            <a:normAutofit fontScale="90000"/>
          </a:bodyPr>
          <a:lstStyle/>
          <a:p>
            <a:pPr algn="ctr"/>
            <a:r>
              <a:rPr lang="en-IN" sz="4000" b="0" i="0" u="none" strike="noStrike" dirty="0">
                <a:effectLst/>
                <a:latin typeface="+mn-lt"/>
              </a:rPr>
              <a:t>Modules</a:t>
            </a:r>
            <a:endParaRPr lang="en-IN" sz="4000" dirty="0"/>
          </a:p>
        </p:txBody>
      </p:sp>
      <p:sp>
        <p:nvSpPr>
          <p:cNvPr id="4" name="TextBox 3">
            <a:extLst>
              <a:ext uri="{FF2B5EF4-FFF2-40B4-BE49-F238E27FC236}">
                <a16:creationId xmlns:a16="http://schemas.microsoft.com/office/drawing/2014/main" xmlns="" id="{95C30246-A03E-4EAC-AF86-9CE259C97152}"/>
              </a:ext>
            </a:extLst>
          </p:cNvPr>
          <p:cNvSpPr txBox="1"/>
          <p:nvPr/>
        </p:nvSpPr>
        <p:spPr>
          <a:xfrm>
            <a:off x="2125542" y="1006678"/>
            <a:ext cx="8442728" cy="5201424"/>
          </a:xfrm>
          <a:prstGeom prst="rect">
            <a:avLst/>
          </a:prstGeom>
          <a:noFill/>
        </p:spPr>
        <p:txBody>
          <a:bodyPr wrap="square" rtlCol="0">
            <a:spAutoFit/>
          </a:bodyPr>
          <a:lstStyle/>
          <a:p>
            <a:endParaRPr lang="en-US" sz="2200" dirty="0"/>
          </a:p>
          <a:p>
            <a:r>
              <a:rPr lang="en-US" sz="2200" dirty="0" smtClean="0"/>
              <a:t>Customer Module</a:t>
            </a:r>
            <a:endParaRPr lang="en-US" sz="2200" dirty="0"/>
          </a:p>
          <a:p>
            <a:pPr marL="342900" indent="-342900">
              <a:buFont typeface="Arial" panose="020B0604020202020204" pitchFamily="34" charset="0"/>
              <a:buChar char="•"/>
            </a:pPr>
            <a:r>
              <a:rPr lang="en-US" sz="2000" dirty="0"/>
              <a:t>Can </a:t>
            </a:r>
            <a:r>
              <a:rPr lang="en-US" sz="2000" dirty="0" smtClean="0"/>
              <a:t>register on the website.</a:t>
            </a:r>
            <a:endParaRPr lang="en-US" sz="2000" dirty="0"/>
          </a:p>
          <a:p>
            <a:pPr marL="342900" indent="-342900">
              <a:buFont typeface="Arial" panose="020B0604020202020204" pitchFamily="34" charset="0"/>
              <a:buChar char="•"/>
            </a:pPr>
            <a:r>
              <a:rPr lang="en-US" sz="2000" dirty="0"/>
              <a:t>Can Add/remove </a:t>
            </a:r>
            <a:r>
              <a:rPr lang="en-US" sz="2000" dirty="0" smtClean="0"/>
              <a:t>products from the cart.</a:t>
            </a:r>
            <a:endParaRPr lang="en-US" sz="2000" dirty="0"/>
          </a:p>
          <a:p>
            <a:pPr marL="342900" indent="-342900">
              <a:buFont typeface="Arial" panose="020B0604020202020204" pitchFamily="34" charset="0"/>
              <a:buChar char="•"/>
            </a:pPr>
            <a:r>
              <a:rPr lang="en-US" sz="2000" dirty="0" smtClean="0"/>
              <a:t>Able to see the total price and order the products</a:t>
            </a:r>
            <a:endParaRPr lang="en-US" sz="2000" dirty="0"/>
          </a:p>
          <a:p>
            <a:pPr marL="342900" indent="-342900">
              <a:buFont typeface="Arial" panose="020B0604020202020204" pitchFamily="34" charset="0"/>
              <a:buChar char="•"/>
            </a:pPr>
            <a:endParaRPr lang="en-US" sz="2000" dirty="0"/>
          </a:p>
          <a:p>
            <a:r>
              <a:rPr lang="en-US" sz="2200" dirty="0" smtClean="0"/>
              <a:t>Seller </a:t>
            </a:r>
            <a:r>
              <a:rPr lang="en-US" sz="2200" dirty="0"/>
              <a:t>Module</a:t>
            </a:r>
          </a:p>
          <a:p>
            <a:pPr marL="342900" indent="-342900">
              <a:buFont typeface="Arial" panose="020B0604020202020204" pitchFamily="34" charset="0"/>
              <a:buChar char="•"/>
            </a:pPr>
            <a:r>
              <a:rPr lang="en-US" sz="2000" dirty="0"/>
              <a:t>Can </a:t>
            </a:r>
            <a:r>
              <a:rPr lang="en-US" sz="2000" dirty="0" smtClean="0"/>
              <a:t>register on the website.</a:t>
            </a:r>
          </a:p>
          <a:p>
            <a:pPr marL="342900" indent="-342900">
              <a:buFont typeface="Arial" panose="020B0604020202020204" pitchFamily="34" charset="0"/>
              <a:buChar char="•"/>
            </a:pPr>
            <a:r>
              <a:rPr lang="en-US" sz="2000" dirty="0" smtClean="0"/>
              <a:t>Can Add or Delete products as per the need.</a:t>
            </a:r>
          </a:p>
          <a:p>
            <a:pPr marL="342900" indent="-342900">
              <a:buFont typeface="Arial" panose="020B0604020202020204" pitchFamily="34" charset="0"/>
              <a:buChar char="•"/>
            </a:pPr>
            <a:r>
              <a:rPr lang="en-US" sz="2000" dirty="0" smtClean="0"/>
              <a:t>Manage Stocks.</a:t>
            </a:r>
          </a:p>
          <a:p>
            <a:pPr marL="342900" indent="-342900">
              <a:buFont typeface="Arial" panose="020B0604020202020204" pitchFamily="34" charset="0"/>
              <a:buChar char="•"/>
            </a:pPr>
            <a:r>
              <a:rPr lang="en-US" sz="2000" dirty="0" smtClean="0"/>
              <a:t>Manage Orders.</a:t>
            </a:r>
          </a:p>
          <a:p>
            <a:pPr marL="342900" indent="-342900">
              <a:buFont typeface="Arial" panose="020B0604020202020204" pitchFamily="34" charset="0"/>
              <a:buChar char="•"/>
            </a:pPr>
            <a:endParaRPr lang="en-US" sz="2000" dirty="0" smtClean="0"/>
          </a:p>
          <a:p>
            <a:r>
              <a:rPr lang="en-US" sz="2000" dirty="0" smtClean="0"/>
              <a:t>Admin </a:t>
            </a:r>
            <a:r>
              <a:rPr lang="en-US" sz="2000" dirty="0"/>
              <a:t>Module</a:t>
            </a:r>
          </a:p>
          <a:p>
            <a:pPr marL="342900" indent="-342900">
              <a:buFont typeface="Arial" panose="020B0604020202020204" pitchFamily="34" charset="0"/>
              <a:buChar char="•"/>
            </a:pPr>
            <a:r>
              <a:rPr lang="en-US" sz="2200" dirty="0" smtClean="0"/>
              <a:t>Can see the Products, Customer and Sellers.</a:t>
            </a:r>
          </a:p>
          <a:p>
            <a:pPr marL="342900" indent="-342900">
              <a:buFont typeface="Arial" panose="020B0604020202020204" pitchFamily="34" charset="0"/>
              <a:buChar char="•"/>
            </a:pPr>
            <a:r>
              <a:rPr lang="en-US" sz="2200" dirty="0" smtClean="0"/>
              <a:t>Can Delete the sellers if required.</a:t>
            </a:r>
            <a:endParaRPr lang="en-US" sz="2200" dirty="0"/>
          </a:p>
          <a:p>
            <a:endParaRPr lang="en-IN" sz="2200" dirty="0"/>
          </a:p>
        </p:txBody>
      </p:sp>
    </p:spTree>
    <p:extLst>
      <p:ext uri="{BB962C8B-B14F-4D97-AF65-F5344CB8AC3E}">
        <p14:creationId xmlns:p14="http://schemas.microsoft.com/office/powerpoint/2010/main" val="258967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A20BA-B487-4478-815E-648A7FAF5E3F}"/>
              </a:ext>
            </a:extLst>
          </p:cNvPr>
          <p:cNvSpPr>
            <a:spLocks noGrp="1"/>
          </p:cNvSpPr>
          <p:nvPr>
            <p:ph type="title"/>
          </p:nvPr>
        </p:nvSpPr>
        <p:spPr>
          <a:xfrm>
            <a:off x="2116834" y="807220"/>
            <a:ext cx="7958331" cy="1077229"/>
          </a:xfrm>
        </p:spPr>
        <p:txBody>
          <a:bodyPr>
            <a:normAutofit/>
          </a:bodyPr>
          <a:lstStyle/>
          <a:p>
            <a:pPr algn="ctr"/>
            <a:r>
              <a:rPr lang="en-IN" sz="4000" b="0" i="0" u="none" strike="noStrike" dirty="0">
                <a:effectLst/>
                <a:latin typeface="+mn-lt"/>
              </a:rPr>
              <a:t>Proposed System</a:t>
            </a:r>
            <a:endParaRPr lang="en-IN" sz="4000" dirty="0"/>
          </a:p>
        </p:txBody>
      </p:sp>
      <p:sp>
        <p:nvSpPr>
          <p:cNvPr id="4" name="TextBox 3">
            <a:extLst>
              <a:ext uri="{FF2B5EF4-FFF2-40B4-BE49-F238E27FC236}">
                <a16:creationId xmlns:a16="http://schemas.microsoft.com/office/drawing/2014/main" xmlns="" id="{9318A992-6A82-493F-B7F7-D41997B37621}"/>
              </a:ext>
            </a:extLst>
          </p:cNvPr>
          <p:cNvSpPr txBox="1"/>
          <p:nvPr/>
        </p:nvSpPr>
        <p:spPr>
          <a:xfrm>
            <a:off x="1811383" y="1627212"/>
            <a:ext cx="7958331" cy="5632311"/>
          </a:xfrm>
          <a:prstGeom prst="rect">
            <a:avLst/>
          </a:prstGeom>
          <a:noFill/>
        </p:spPr>
        <p:txBody>
          <a:bodyPr wrap="square" rtlCol="0">
            <a:spAutoFit/>
          </a:bodyPr>
          <a:lstStyle/>
          <a:p>
            <a:r>
              <a:rPr lang="en-US" sz="1800" b="0" i="0" u="none" strike="noStrike" dirty="0">
                <a:effectLst/>
                <a:latin typeface="Arial" panose="020B0604020202020204" pitchFamily="34" charset="0"/>
              </a:rPr>
              <a:t> </a:t>
            </a:r>
            <a:r>
              <a:rPr lang="en-US" u="sng" dirty="0"/>
              <a:t>Product functionality:</a:t>
            </a:r>
            <a:endParaRPr lang="en-IN" dirty="0"/>
          </a:p>
          <a:p>
            <a:r>
              <a:rPr lang="en-US" dirty="0"/>
              <a:t>The project includes functionalities for Customer (User), Seller and Admin. The functionalities can be defined as follows: </a:t>
            </a:r>
            <a:endParaRPr lang="en-IN" dirty="0"/>
          </a:p>
          <a:p>
            <a:r>
              <a:rPr lang="en-US" i="1" u="sng" dirty="0"/>
              <a:t>Customer Management:</a:t>
            </a:r>
            <a:endParaRPr lang="en-IN" dirty="0"/>
          </a:p>
          <a:p>
            <a:r>
              <a:rPr lang="en-US" dirty="0"/>
              <a:t>Customers can view a specific product which is available on the website, add them to the cart or remove them from the cart if not needed. Customers can also order the product by making the specific payment. The customers have a login page which can be accessed by logging by entering the valid credentials on the page.</a:t>
            </a:r>
            <a:endParaRPr lang="en-IN" dirty="0"/>
          </a:p>
          <a:p>
            <a:r>
              <a:rPr lang="en-US" i="1" u="sng" dirty="0"/>
              <a:t>Seller Management:</a:t>
            </a:r>
            <a:endParaRPr lang="en-IN" dirty="0"/>
          </a:p>
          <a:p>
            <a:r>
              <a:rPr lang="en-US" dirty="0"/>
              <a:t>Sellers can perform the login by entering the valid credentials. The functions of the seller include add the products on the website, delete the products from the website as per the requirement. The seller can view the orders and manage them.</a:t>
            </a:r>
            <a:endParaRPr lang="en-IN" dirty="0"/>
          </a:p>
          <a:p>
            <a:r>
              <a:rPr lang="en-US" i="1" u="sng" dirty="0"/>
              <a:t>Admin Management:</a:t>
            </a:r>
            <a:endParaRPr lang="en-IN" dirty="0"/>
          </a:p>
          <a:p>
            <a:r>
              <a:rPr lang="en-US" dirty="0"/>
              <a:t>Admin can manage the products, manage the credentials and can also manage the orders. Admin also play an important role in maintenance of the products and sellers.  </a:t>
            </a:r>
            <a:endParaRPr lang="en-IN" dirty="0"/>
          </a:p>
          <a:p>
            <a:r>
              <a:rPr lang="en-US" dirty="0"/>
              <a:t/>
            </a:r>
            <a:br>
              <a:rPr lang="en-US" dirty="0"/>
            </a:br>
            <a:endParaRPr lang="en-IN" dirty="0"/>
          </a:p>
        </p:txBody>
      </p:sp>
    </p:spTree>
    <p:extLst>
      <p:ext uri="{BB962C8B-B14F-4D97-AF65-F5344CB8AC3E}">
        <p14:creationId xmlns:p14="http://schemas.microsoft.com/office/powerpoint/2010/main" val="322867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230" y="522513"/>
            <a:ext cx="6014719" cy="914400"/>
          </a:xfrm>
        </p:spPr>
        <p:txBody>
          <a:bodyPr/>
          <a:lstStyle/>
          <a:p>
            <a:pPr algn="ctr"/>
            <a:r>
              <a:rPr lang="en-IN" dirty="0" smtClean="0"/>
              <a:t>  E </a:t>
            </a:r>
            <a:r>
              <a:rPr lang="en-IN" dirty="0" smtClean="0"/>
              <a:t>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7812" y="1948543"/>
            <a:ext cx="4618892" cy="3657600"/>
          </a:xfrm>
        </p:spPr>
      </p:pic>
    </p:spTree>
    <p:extLst>
      <p:ext uri="{BB962C8B-B14F-4D97-AF65-F5344CB8AC3E}">
        <p14:creationId xmlns:p14="http://schemas.microsoft.com/office/powerpoint/2010/main" val="125684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48CC3-1F73-4EFF-A851-F046E93E9A58}"/>
              </a:ext>
            </a:extLst>
          </p:cNvPr>
          <p:cNvSpPr>
            <a:spLocks noGrp="1"/>
          </p:cNvSpPr>
          <p:nvPr>
            <p:ph type="title"/>
          </p:nvPr>
        </p:nvSpPr>
        <p:spPr>
          <a:xfrm>
            <a:off x="2097011" y="306894"/>
            <a:ext cx="7958331" cy="554751"/>
          </a:xfrm>
        </p:spPr>
        <p:txBody>
          <a:bodyPr>
            <a:normAutofit fontScale="90000"/>
          </a:bodyPr>
          <a:lstStyle/>
          <a:p>
            <a:pPr algn="ctr"/>
            <a:r>
              <a:rPr lang="en-IN" sz="4000" b="0" i="0" u="none" strike="noStrike" dirty="0" smtClean="0">
                <a:effectLst/>
                <a:latin typeface="Arial" panose="020B0604020202020204" pitchFamily="34" charset="0"/>
              </a:rPr>
              <a:t>Class Diagram</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076" y="1112520"/>
            <a:ext cx="9220200" cy="5486400"/>
          </a:xfrm>
          <a:prstGeom prst="rect">
            <a:avLst/>
          </a:prstGeom>
        </p:spPr>
      </p:pic>
    </p:spTree>
    <p:extLst>
      <p:ext uri="{BB962C8B-B14F-4D97-AF65-F5344CB8AC3E}">
        <p14:creationId xmlns:p14="http://schemas.microsoft.com/office/powerpoint/2010/main" val="362026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EBAB1-6CD5-4491-A67F-5DFC46B0DA70}"/>
              </a:ext>
            </a:extLst>
          </p:cNvPr>
          <p:cNvSpPr>
            <a:spLocks noGrp="1"/>
          </p:cNvSpPr>
          <p:nvPr>
            <p:ph type="title"/>
          </p:nvPr>
        </p:nvSpPr>
        <p:spPr>
          <a:xfrm>
            <a:off x="2279393" y="103723"/>
            <a:ext cx="7958331" cy="1077229"/>
          </a:xfrm>
        </p:spPr>
        <p:txBody>
          <a:bodyPr>
            <a:normAutofit/>
          </a:bodyPr>
          <a:lstStyle/>
          <a:p>
            <a:pPr algn="ctr"/>
            <a:r>
              <a:rPr lang="en-IN" sz="4000" dirty="0" smtClean="0"/>
              <a:t>Use Case Diagrams (Customer)</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521" y="1180952"/>
            <a:ext cx="8764077" cy="5097673"/>
          </a:xfrm>
          <a:prstGeom prst="rect">
            <a:avLst/>
          </a:prstGeom>
        </p:spPr>
      </p:pic>
    </p:spTree>
    <p:extLst>
      <p:ext uri="{BB962C8B-B14F-4D97-AF65-F5344CB8AC3E}">
        <p14:creationId xmlns:p14="http://schemas.microsoft.com/office/powerpoint/2010/main" val="1855223706"/>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78</TotalTime>
  <Words>501</Words>
  <Application>Microsoft Office PowerPoint</Application>
  <PresentationFormat>Custom</PresentationFormat>
  <Paragraphs>88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“Electronics E-Commerce Store”  </vt:lpstr>
      <vt:lpstr>PowerPoint Presentation</vt:lpstr>
      <vt:lpstr>Introduction</vt:lpstr>
      <vt:lpstr>Technologies Used</vt:lpstr>
      <vt:lpstr>Modules</vt:lpstr>
      <vt:lpstr>Proposed System</vt:lpstr>
      <vt:lpstr>  E R Diagram</vt:lpstr>
      <vt:lpstr>Class Diagram</vt:lpstr>
      <vt:lpstr>Use Case Diagrams (Customer)</vt:lpstr>
      <vt:lpstr>Use Case Diagram(Seller)</vt:lpstr>
      <vt:lpstr>         Use Case Diagram(Admin)</vt:lpstr>
      <vt:lpstr>       Database Tables Structures</vt:lpstr>
      <vt:lpstr>   Screenshots of Project</vt:lpstr>
      <vt:lpstr>PowerPoint Presentation</vt:lpstr>
      <vt:lpstr>PowerPoint Presentation</vt:lpstr>
      <vt:lpstr>PowerPoint Presentation</vt:lpstr>
      <vt:lpstr>PowerPoint Presentation</vt:lpstr>
      <vt:lpstr>Future Scope</vt:lpstr>
      <vt:lpstr> Conclusion</vt:lpstr>
      <vt:lpstr> 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E-Commerce Store”</dc:title>
  <dc:creator>Abhijeet</dc:creator>
  <cp:lastModifiedBy>Vinayak Gawari</cp:lastModifiedBy>
  <cp:revision>7</cp:revision>
  <dcterms:created xsi:type="dcterms:W3CDTF">2021-09-30T02:54:21Z</dcterms:created>
  <dcterms:modified xsi:type="dcterms:W3CDTF">2021-09-30T10:32:13Z</dcterms:modified>
</cp:coreProperties>
</file>