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4" r:id="rId7"/>
    <p:sldId id="268" r:id="rId8"/>
    <p:sldId id="261" r:id="rId9"/>
    <p:sldId id="265" r:id="rId10"/>
    <p:sldId id="262"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4660"/>
  </p:normalViewPr>
  <p:slideViewPr>
    <p:cSldViewPr snapToGrid="0">
      <p:cViewPr varScale="1">
        <p:scale>
          <a:sx n="79" d="100"/>
          <a:sy n="79" d="100"/>
        </p:scale>
        <p:origin x="7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jeet Tyagi" userId="1f844d629f6da8f2" providerId="LiveId" clId="{77F026D9-E47F-4E93-8CA7-B9EDCC5FAF18}"/>
    <pc:docChg chg="delSld">
      <pc:chgData name="Abhijeet Tyagi" userId="1f844d629f6da8f2" providerId="LiveId" clId="{77F026D9-E47F-4E93-8CA7-B9EDCC5FAF18}" dt="2025-01-26T19:56:10.045" v="0" actId="2696"/>
      <pc:docMkLst>
        <pc:docMk/>
      </pc:docMkLst>
      <pc:sldChg chg="del">
        <pc:chgData name="Abhijeet Tyagi" userId="1f844d629f6da8f2" providerId="LiveId" clId="{77F026D9-E47F-4E93-8CA7-B9EDCC5FAF18}" dt="2025-01-26T19:56:10.045" v="0" actId="2696"/>
        <pc:sldMkLst>
          <pc:docMk/>
          <pc:sldMk cId="1598751590" sldId="26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1/26/2025</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1/26/2025</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1/26/2025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1/26/2025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1/26/2025</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81859-0612-02E1-5F96-07052D1D7698}"/>
              </a:ext>
            </a:extLst>
          </p:cNvPr>
          <p:cNvSpPr>
            <a:spLocks noGrp="1"/>
          </p:cNvSpPr>
          <p:nvPr>
            <p:ph type="ctrTitle"/>
          </p:nvPr>
        </p:nvSpPr>
        <p:spPr/>
        <p:txBody>
          <a:bodyPr/>
          <a:lstStyle/>
          <a:p>
            <a:r>
              <a:rPr lang="en-IN" dirty="0"/>
              <a:t>Functional interface</a:t>
            </a:r>
          </a:p>
        </p:txBody>
      </p:sp>
      <p:sp>
        <p:nvSpPr>
          <p:cNvPr id="3" name="Subtitle 2">
            <a:extLst>
              <a:ext uri="{FF2B5EF4-FFF2-40B4-BE49-F238E27FC236}">
                <a16:creationId xmlns:a16="http://schemas.microsoft.com/office/drawing/2014/main" id="{CEA05311-EECF-FDAA-DF9E-EFCD827E1E4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714484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437EE-C0A5-8048-7B2A-BAAD6743F924}"/>
              </a:ext>
            </a:extLst>
          </p:cNvPr>
          <p:cNvSpPr>
            <a:spLocks noGrp="1"/>
          </p:cNvSpPr>
          <p:nvPr>
            <p:ph type="title"/>
          </p:nvPr>
        </p:nvSpPr>
        <p:spPr/>
        <p:txBody>
          <a:bodyPr/>
          <a:lstStyle/>
          <a:p>
            <a:r>
              <a:rPr lang="en-IN" dirty="0"/>
              <a:t>Supplier</a:t>
            </a:r>
          </a:p>
        </p:txBody>
      </p:sp>
      <p:sp>
        <p:nvSpPr>
          <p:cNvPr id="3" name="Content Placeholder 2">
            <a:extLst>
              <a:ext uri="{FF2B5EF4-FFF2-40B4-BE49-F238E27FC236}">
                <a16:creationId xmlns:a16="http://schemas.microsoft.com/office/drawing/2014/main" id="{448D86AE-53B1-61EB-04DD-9D87FE206B24}"/>
              </a:ext>
            </a:extLst>
          </p:cNvPr>
          <p:cNvSpPr>
            <a:spLocks noGrp="1"/>
          </p:cNvSpPr>
          <p:nvPr>
            <p:ph idx="1"/>
          </p:nvPr>
        </p:nvSpPr>
        <p:spPr/>
        <p:txBody>
          <a:bodyPr/>
          <a:lstStyle/>
          <a:p>
            <a:r>
              <a:rPr lang="en-IN" dirty="0"/>
              <a:t>The </a:t>
            </a:r>
            <a:r>
              <a:rPr lang="en-IN" b="1" dirty="0"/>
              <a:t>Supplier&lt;T&gt; </a:t>
            </a:r>
            <a:r>
              <a:rPr lang="en-US" dirty="0"/>
              <a:t>is a functional interface in Java introduced in Java 8 as part of the</a:t>
            </a:r>
            <a:r>
              <a:rPr lang="en-IN" dirty="0"/>
              <a:t> </a:t>
            </a:r>
            <a:r>
              <a:rPr lang="en-IN" dirty="0" err="1"/>
              <a:t>java.util.function</a:t>
            </a:r>
            <a:r>
              <a:rPr lang="en-IN" dirty="0"/>
              <a:t> </a:t>
            </a:r>
            <a:r>
              <a:rPr lang="en-US" dirty="0"/>
              <a:t>package. It represents a supplier of results, meaning it takes no arguments but returns a result of type</a:t>
            </a:r>
            <a:r>
              <a:rPr lang="en-IN" dirty="0"/>
              <a:t> T.</a:t>
            </a:r>
          </a:p>
          <a:p>
            <a:r>
              <a:rPr lang="en-US" b="1" dirty="0"/>
              <a:t>Key Characteristics</a:t>
            </a:r>
          </a:p>
          <a:p>
            <a:pPr>
              <a:buFont typeface="Arial" panose="020B0604020202020204" pitchFamily="34" charset="0"/>
              <a:buChar char="•"/>
            </a:pPr>
            <a:r>
              <a:rPr lang="en-US" b="1" dirty="0"/>
              <a:t>No Input</a:t>
            </a:r>
            <a:r>
              <a:rPr lang="en-US" dirty="0"/>
              <a:t>: The Supplier&lt;T&gt; interface does not accept any arguments.</a:t>
            </a:r>
          </a:p>
          <a:p>
            <a:pPr>
              <a:buFont typeface="Arial" panose="020B0604020202020204" pitchFamily="34" charset="0"/>
              <a:buChar char="•"/>
            </a:pPr>
            <a:r>
              <a:rPr lang="en-US" b="1" dirty="0"/>
              <a:t>Generates a Result</a:t>
            </a:r>
            <a:r>
              <a:rPr lang="en-US" dirty="0"/>
              <a:t>: It provides a result of type T.</a:t>
            </a:r>
          </a:p>
          <a:p>
            <a:pP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438706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33D77C-1DA9-BC12-640D-4AC77B7502C7}"/>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D281E77-B4C9-D783-6F21-7183284C80D8}"/>
              </a:ext>
            </a:extLst>
          </p:cNvPr>
          <p:cNvPicPr>
            <a:picLocks noGrp="1" noChangeAspect="1"/>
          </p:cNvPicPr>
          <p:nvPr>
            <p:ph idx="1"/>
          </p:nvPr>
        </p:nvPicPr>
        <p:blipFill>
          <a:blip r:embed="rId2"/>
          <a:stretch>
            <a:fillRect/>
          </a:stretch>
        </p:blipFill>
        <p:spPr>
          <a:xfrm>
            <a:off x="1699326" y="687823"/>
            <a:ext cx="8787951" cy="5534952"/>
          </a:xfrm>
        </p:spPr>
      </p:pic>
    </p:spTree>
    <p:extLst>
      <p:ext uri="{BB962C8B-B14F-4D97-AF65-F5344CB8AC3E}">
        <p14:creationId xmlns:p14="http://schemas.microsoft.com/office/powerpoint/2010/main" val="1002150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1C33C-14FD-6037-00FC-C934C7605E8E}"/>
              </a:ext>
            </a:extLst>
          </p:cNvPr>
          <p:cNvSpPr>
            <a:spLocks noGrp="1"/>
          </p:cNvSpPr>
          <p:nvPr>
            <p:ph type="title"/>
          </p:nvPr>
        </p:nvSpPr>
        <p:spPr/>
        <p:txBody>
          <a:bodyPr/>
          <a:lstStyle/>
          <a:p>
            <a:r>
              <a:rPr lang="en-IN" dirty="0"/>
              <a:t>What is Functional Interface</a:t>
            </a:r>
          </a:p>
        </p:txBody>
      </p:sp>
      <p:sp>
        <p:nvSpPr>
          <p:cNvPr id="3" name="Content Placeholder 2">
            <a:extLst>
              <a:ext uri="{FF2B5EF4-FFF2-40B4-BE49-F238E27FC236}">
                <a16:creationId xmlns:a16="http://schemas.microsoft.com/office/drawing/2014/main" id="{BDBE53FE-5812-35EB-E0BA-4C1047187A92}"/>
              </a:ext>
            </a:extLst>
          </p:cNvPr>
          <p:cNvSpPr>
            <a:spLocks noGrp="1"/>
          </p:cNvSpPr>
          <p:nvPr>
            <p:ph idx="1"/>
          </p:nvPr>
        </p:nvSpPr>
        <p:spPr/>
        <p:txBody>
          <a:bodyPr/>
          <a:lstStyle/>
          <a:p>
            <a:pPr algn="just"/>
            <a:r>
              <a:rPr lang="en-US" b="0" i="0" dirty="0">
                <a:solidFill>
                  <a:srgbClr val="333333"/>
                </a:solidFill>
                <a:effectLst/>
                <a:latin typeface="Montserrat" panose="00000500000000000000" pitchFamily="2" charset="0"/>
              </a:rPr>
              <a:t>A function interface in Java is an interface with only one abstract method. Whereas interfaces from traditional descriptive conventions implement classes, functional interfaces focus on behavior, and allow developers to treat tasks as objects. They form the cornerstone of Java programming features, enabling the use of lambda syntax and style.</a:t>
            </a:r>
          </a:p>
          <a:p>
            <a:pPr algn="just"/>
            <a:r>
              <a:rPr lang="en-US" b="0" i="0" dirty="0">
                <a:solidFill>
                  <a:srgbClr val="333333"/>
                </a:solidFill>
                <a:effectLst/>
                <a:latin typeface="Montserrat" panose="00000500000000000000" pitchFamily="2" charset="0"/>
              </a:rPr>
              <a:t>Functional Interface is also known as Single Abstract Method Interfaces or SAM Interfaces. It is a new feature in Java, that helps to achieve functional programming approach.</a:t>
            </a:r>
          </a:p>
        </p:txBody>
      </p:sp>
    </p:spTree>
    <p:extLst>
      <p:ext uri="{BB962C8B-B14F-4D97-AF65-F5344CB8AC3E}">
        <p14:creationId xmlns:p14="http://schemas.microsoft.com/office/powerpoint/2010/main" val="1045700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497679-9D7E-7F6C-5228-FBE3127C1EA4}"/>
              </a:ext>
            </a:extLst>
          </p:cNvPr>
          <p:cNvSpPr>
            <a:spLocks noGrp="1"/>
          </p:cNvSpPr>
          <p:nvPr>
            <p:ph idx="1"/>
          </p:nvPr>
        </p:nvSpPr>
        <p:spPr>
          <a:xfrm>
            <a:off x="1371600" y="663547"/>
            <a:ext cx="9601200" cy="5203853"/>
          </a:xfrm>
        </p:spPr>
        <p:txBody>
          <a:bodyPr>
            <a:normAutofit fontScale="92500" lnSpcReduction="10000"/>
          </a:bodyPr>
          <a:lstStyle/>
          <a:p>
            <a:pPr algn="l">
              <a:buFont typeface="+mj-lt"/>
              <a:buAutoNum type="arabicPeriod"/>
            </a:pPr>
            <a:r>
              <a:rPr lang="en-IN" b="0" i="0" dirty="0">
                <a:solidFill>
                  <a:srgbClr val="333333"/>
                </a:solidFill>
                <a:effectLst/>
                <a:latin typeface="Montserrat" panose="00000500000000000000" pitchFamily="2" charset="0"/>
              </a:rPr>
              <a:t>@FunctionalInterface  </a:t>
            </a:r>
          </a:p>
          <a:p>
            <a:pPr algn="l">
              <a:buFont typeface="+mj-lt"/>
              <a:buAutoNum type="arabicPeriod"/>
            </a:pPr>
            <a:r>
              <a:rPr lang="en-IN" b="1" i="0" dirty="0">
                <a:solidFill>
                  <a:srgbClr val="006699"/>
                </a:solidFill>
                <a:effectLst/>
                <a:latin typeface="Montserrat" panose="00000500000000000000" pitchFamily="2" charset="0"/>
              </a:rPr>
              <a:t>interface</a:t>
            </a:r>
            <a:r>
              <a:rPr lang="en-IN" b="0" i="0" dirty="0">
                <a:solidFill>
                  <a:srgbClr val="333333"/>
                </a:solidFill>
                <a:effectLst/>
                <a:latin typeface="Montserrat" panose="00000500000000000000" pitchFamily="2" charset="0"/>
              </a:rPr>
              <a:t> sayable{  </a:t>
            </a:r>
          </a:p>
          <a:p>
            <a:pPr algn="l">
              <a:buFont typeface="+mj-lt"/>
              <a:buAutoNum type="arabicPeriod"/>
            </a:pPr>
            <a:r>
              <a:rPr lang="en-IN" b="0" i="0" dirty="0">
                <a:solidFill>
                  <a:srgbClr val="333333"/>
                </a:solidFill>
                <a:effectLst/>
                <a:latin typeface="Montserrat" panose="00000500000000000000" pitchFamily="2" charset="0"/>
              </a:rPr>
              <a:t>    </a:t>
            </a:r>
            <a:r>
              <a:rPr lang="en-IN" b="1" i="0" dirty="0">
                <a:solidFill>
                  <a:srgbClr val="006699"/>
                </a:solidFill>
                <a:effectLst/>
                <a:latin typeface="Montserrat" panose="00000500000000000000" pitchFamily="2" charset="0"/>
              </a:rPr>
              <a:t>void</a:t>
            </a:r>
            <a:r>
              <a:rPr lang="en-IN" b="0" i="0" dirty="0">
                <a:solidFill>
                  <a:srgbClr val="333333"/>
                </a:solidFill>
                <a:effectLst/>
                <a:latin typeface="Montserrat" panose="00000500000000000000" pitchFamily="2" charset="0"/>
              </a:rPr>
              <a:t> say(String </a:t>
            </a:r>
            <a:r>
              <a:rPr lang="en-IN" b="0" i="0" dirty="0" err="1">
                <a:solidFill>
                  <a:srgbClr val="333333"/>
                </a:solidFill>
                <a:effectLst/>
                <a:latin typeface="Montserrat" panose="00000500000000000000" pitchFamily="2" charset="0"/>
              </a:rPr>
              <a:t>msg</a:t>
            </a:r>
            <a:r>
              <a:rPr lang="en-IN" b="0" i="0" dirty="0">
                <a:solidFill>
                  <a:srgbClr val="333333"/>
                </a:solidFill>
                <a:effectLst/>
                <a:latin typeface="Montserrat" panose="00000500000000000000" pitchFamily="2" charset="0"/>
              </a:rPr>
              <a:t>);  </a:t>
            </a:r>
          </a:p>
          <a:p>
            <a:pPr algn="l">
              <a:buFont typeface="+mj-lt"/>
              <a:buAutoNum type="arabicPeriod"/>
            </a:pPr>
            <a:r>
              <a:rPr lang="en-IN" b="0" i="0" dirty="0">
                <a:solidFill>
                  <a:srgbClr val="333333"/>
                </a:solidFill>
                <a:effectLst/>
                <a:latin typeface="Montserrat" panose="00000500000000000000" pitchFamily="2" charset="0"/>
              </a:rPr>
              <a:t>}  </a:t>
            </a:r>
          </a:p>
          <a:p>
            <a:pPr algn="l">
              <a:buFont typeface="+mj-lt"/>
              <a:buAutoNum type="arabicPeriod"/>
            </a:pPr>
            <a:r>
              <a:rPr lang="en-IN" b="1" i="0" dirty="0">
                <a:solidFill>
                  <a:srgbClr val="006699"/>
                </a:solidFill>
                <a:effectLst/>
                <a:latin typeface="Montserrat" panose="00000500000000000000" pitchFamily="2" charset="0"/>
              </a:rPr>
              <a:t>public</a:t>
            </a:r>
            <a:r>
              <a:rPr lang="en-IN" b="0" i="0" dirty="0">
                <a:solidFill>
                  <a:srgbClr val="333333"/>
                </a:solidFill>
                <a:effectLst/>
                <a:latin typeface="Montserrat" panose="00000500000000000000" pitchFamily="2" charset="0"/>
              </a:rPr>
              <a:t> </a:t>
            </a:r>
            <a:r>
              <a:rPr lang="en-IN" b="1" i="0" dirty="0">
                <a:solidFill>
                  <a:srgbClr val="006699"/>
                </a:solidFill>
                <a:effectLst/>
                <a:latin typeface="Montserrat" panose="00000500000000000000" pitchFamily="2" charset="0"/>
              </a:rPr>
              <a:t>class</a:t>
            </a:r>
            <a:r>
              <a:rPr lang="en-IN" b="0" i="0" dirty="0">
                <a:solidFill>
                  <a:srgbClr val="333333"/>
                </a:solidFill>
                <a:effectLst/>
                <a:latin typeface="Montserrat" panose="00000500000000000000" pitchFamily="2" charset="0"/>
              </a:rPr>
              <a:t> </a:t>
            </a:r>
            <a:r>
              <a:rPr lang="en-IN" b="0" i="0" dirty="0" err="1">
                <a:solidFill>
                  <a:srgbClr val="333333"/>
                </a:solidFill>
                <a:effectLst/>
                <a:latin typeface="Montserrat" panose="00000500000000000000" pitchFamily="2" charset="0"/>
              </a:rPr>
              <a:t>FunctionalInterfaceExample</a:t>
            </a:r>
            <a:r>
              <a:rPr lang="en-IN" b="0" i="0" dirty="0">
                <a:solidFill>
                  <a:srgbClr val="333333"/>
                </a:solidFill>
                <a:effectLst/>
                <a:latin typeface="Montserrat" panose="00000500000000000000" pitchFamily="2" charset="0"/>
              </a:rPr>
              <a:t> </a:t>
            </a:r>
            <a:r>
              <a:rPr lang="en-IN" b="1" i="0" dirty="0">
                <a:solidFill>
                  <a:srgbClr val="006699"/>
                </a:solidFill>
                <a:effectLst/>
                <a:latin typeface="Montserrat" panose="00000500000000000000" pitchFamily="2" charset="0"/>
              </a:rPr>
              <a:t>implements</a:t>
            </a:r>
            <a:r>
              <a:rPr lang="en-IN" b="0" i="0" dirty="0">
                <a:solidFill>
                  <a:srgbClr val="333333"/>
                </a:solidFill>
                <a:effectLst/>
                <a:latin typeface="Montserrat" panose="00000500000000000000" pitchFamily="2" charset="0"/>
              </a:rPr>
              <a:t> sayable{  </a:t>
            </a:r>
          </a:p>
          <a:p>
            <a:pPr algn="l">
              <a:buFont typeface="+mj-lt"/>
              <a:buAutoNum type="arabicPeriod"/>
            </a:pPr>
            <a:r>
              <a:rPr lang="en-IN" b="0" i="0" dirty="0">
                <a:solidFill>
                  <a:srgbClr val="333333"/>
                </a:solidFill>
                <a:effectLst/>
                <a:latin typeface="Montserrat" panose="00000500000000000000" pitchFamily="2" charset="0"/>
              </a:rPr>
              <a:t>    </a:t>
            </a:r>
            <a:r>
              <a:rPr lang="en-IN" b="1" i="0" dirty="0">
                <a:solidFill>
                  <a:srgbClr val="006699"/>
                </a:solidFill>
                <a:effectLst/>
                <a:latin typeface="Montserrat" panose="00000500000000000000" pitchFamily="2" charset="0"/>
              </a:rPr>
              <a:t>public</a:t>
            </a:r>
            <a:r>
              <a:rPr lang="en-IN" b="0" i="0" dirty="0">
                <a:solidFill>
                  <a:srgbClr val="333333"/>
                </a:solidFill>
                <a:effectLst/>
                <a:latin typeface="Montserrat" panose="00000500000000000000" pitchFamily="2" charset="0"/>
              </a:rPr>
              <a:t> </a:t>
            </a:r>
            <a:r>
              <a:rPr lang="en-IN" b="1" i="0" dirty="0">
                <a:solidFill>
                  <a:srgbClr val="006699"/>
                </a:solidFill>
                <a:effectLst/>
                <a:latin typeface="Montserrat" panose="00000500000000000000" pitchFamily="2" charset="0"/>
              </a:rPr>
              <a:t>void</a:t>
            </a:r>
            <a:r>
              <a:rPr lang="en-IN" b="0" i="0" dirty="0">
                <a:solidFill>
                  <a:srgbClr val="333333"/>
                </a:solidFill>
                <a:effectLst/>
                <a:latin typeface="Montserrat" panose="00000500000000000000" pitchFamily="2" charset="0"/>
              </a:rPr>
              <a:t> say(String </a:t>
            </a:r>
            <a:r>
              <a:rPr lang="en-IN" b="0" i="0" dirty="0" err="1">
                <a:solidFill>
                  <a:srgbClr val="333333"/>
                </a:solidFill>
                <a:effectLst/>
                <a:latin typeface="Montserrat" panose="00000500000000000000" pitchFamily="2" charset="0"/>
              </a:rPr>
              <a:t>msg</a:t>
            </a:r>
            <a:r>
              <a:rPr lang="en-IN" b="0" i="0" dirty="0">
                <a:solidFill>
                  <a:srgbClr val="333333"/>
                </a:solidFill>
                <a:effectLst/>
                <a:latin typeface="Montserrat" panose="00000500000000000000" pitchFamily="2" charset="0"/>
              </a:rPr>
              <a:t>){  </a:t>
            </a:r>
          </a:p>
          <a:p>
            <a:pPr algn="l">
              <a:buFont typeface="+mj-lt"/>
              <a:buAutoNum type="arabicPeriod"/>
            </a:pPr>
            <a:r>
              <a:rPr lang="en-IN" b="0" i="0" dirty="0">
                <a:solidFill>
                  <a:srgbClr val="333333"/>
                </a:solidFill>
                <a:effectLst/>
                <a:latin typeface="Montserrat" panose="00000500000000000000" pitchFamily="2" charset="0"/>
              </a:rPr>
              <a:t>        </a:t>
            </a:r>
            <a:r>
              <a:rPr lang="en-IN" b="0" i="0" dirty="0" err="1">
                <a:solidFill>
                  <a:srgbClr val="333333"/>
                </a:solidFill>
                <a:effectLst/>
                <a:latin typeface="Montserrat" panose="00000500000000000000" pitchFamily="2" charset="0"/>
              </a:rPr>
              <a:t>System.out.println</a:t>
            </a:r>
            <a:r>
              <a:rPr lang="en-IN" b="0" i="0" dirty="0">
                <a:solidFill>
                  <a:srgbClr val="333333"/>
                </a:solidFill>
                <a:effectLst/>
                <a:latin typeface="Montserrat" panose="00000500000000000000" pitchFamily="2" charset="0"/>
              </a:rPr>
              <a:t>(</a:t>
            </a:r>
            <a:r>
              <a:rPr lang="en-IN" b="0" i="0" dirty="0" err="1">
                <a:solidFill>
                  <a:srgbClr val="333333"/>
                </a:solidFill>
                <a:effectLst/>
                <a:latin typeface="Montserrat" panose="00000500000000000000" pitchFamily="2" charset="0"/>
              </a:rPr>
              <a:t>msg</a:t>
            </a:r>
            <a:r>
              <a:rPr lang="en-IN" b="0" i="0" dirty="0">
                <a:solidFill>
                  <a:srgbClr val="333333"/>
                </a:solidFill>
                <a:effectLst/>
                <a:latin typeface="Montserrat" panose="00000500000000000000" pitchFamily="2" charset="0"/>
              </a:rPr>
              <a:t>);  </a:t>
            </a:r>
          </a:p>
          <a:p>
            <a:pPr algn="l">
              <a:buFont typeface="+mj-lt"/>
              <a:buAutoNum type="arabicPeriod"/>
            </a:pPr>
            <a:r>
              <a:rPr lang="en-IN" b="0" i="0" dirty="0">
                <a:solidFill>
                  <a:srgbClr val="333333"/>
                </a:solidFill>
                <a:effectLst/>
                <a:latin typeface="Montserrat" panose="00000500000000000000" pitchFamily="2" charset="0"/>
              </a:rPr>
              <a:t>    }  </a:t>
            </a:r>
          </a:p>
          <a:p>
            <a:pPr algn="l">
              <a:buFont typeface="+mj-lt"/>
              <a:buAutoNum type="arabicPeriod"/>
            </a:pPr>
            <a:r>
              <a:rPr lang="en-IN" b="0" i="0" dirty="0">
                <a:solidFill>
                  <a:srgbClr val="333333"/>
                </a:solidFill>
                <a:effectLst/>
                <a:latin typeface="Montserrat" panose="00000500000000000000" pitchFamily="2" charset="0"/>
              </a:rPr>
              <a:t>    </a:t>
            </a:r>
            <a:r>
              <a:rPr lang="en-IN" b="1" i="0" dirty="0">
                <a:solidFill>
                  <a:srgbClr val="006699"/>
                </a:solidFill>
                <a:effectLst/>
                <a:latin typeface="Montserrat" panose="00000500000000000000" pitchFamily="2" charset="0"/>
              </a:rPr>
              <a:t>public</a:t>
            </a:r>
            <a:r>
              <a:rPr lang="en-IN" b="0" i="0" dirty="0">
                <a:solidFill>
                  <a:srgbClr val="333333"/>
                </a:solidFill>
                <a:effectLst/>
                <a:latin typeface="Montserrat" panose="00000500000000000000" pitchFamily="2" charset="0"/>
              </a:rPr>
              <a:t> </a:t>
            </a:r>
            <a:r>
              <a:rPr lang="en-IN" b="1" i="0" dirty="0">
                <a:solidFill>
                  <a:srgbClr val="006699"/>
                </a:solidFill>
                <a:effectLst/>
                <a:latin typeface="Montserrat" panose="00000500000000000000" pitchFamily="2" charset="0"/>
              </a:rPr>
              <a:t>static</a:t>
            </a:r>
            <a:r>
              <a:rPr lang="en-IN" b="0" i="0" dirty="0">
                <a:solidFill>
                  <a:srgbClr val="333333"/>
                </a:solidFill>
                <a:effectLst/>
                <a:latin typeface="Montserrat" panose="00000500000000000000" pitchFamily="2" charset="0"/>
              </a:rPr>
              <a:t> </a:t>
            </a:r>
            <a:r>
              <a:rPr lang="en-IN" b="1" i="0" dirty="0">
                <a:solidFill>
                  <a:srgbClr val="006699"/>
                </a:solidFill>
                <a:effectLst/>
                <a:latin typeface="Montserrat" panose="00000500000000000000" pitchFamily="2" charset="0"/>
              </a:rPr>
              <a:t>void</a:t>
            </a:r>
            <a:r>
              <a:rPr lang="en-IN" b="0" i="0" dirty="0">
                <a:solidFill>
                  <a:srgbClr val="333333"/>
                </a:solidFill>
                <a:effectLst/>
                <a:latin typeface="Montserrat" panose="00000500000000000000" pitchFamily="2" charset="0"/>
              </a:rPr>
              <a:t> main(String[] </a:t>
            </a:r>
            <a:r>
              <a:rPr lang="en-IN" b="0" i="0" dirty="0" err="1">
                <a:solidFill>
                  <a:srgbClr val="333333"/>
                </a:solidFill>
                <a:effectLst/>
                <a:latin typeface="Montserrat" panose="00000500000000000000" pitchFamily="2" charset="0"/>
              </a:rPr>
              <a:t>args</a:t>
            </a:r>
            <a:r>
              <a:rPr lang="en-IN" b="0" i="0" dirty="0">
                <a:solidFill>
                  <a:srgbClr val="333333"/>
                </a:solidFill>
                <a:effectLst/>
                <a:latin typeface="Montserrat" panose="00000500000000000000" pitchFamily="2" charset="0"/>
              </a:rPr>
              <a:t>) {  </a:t>
            </a:r>
          </a:p>
          <a:p>
            <a:pPr algn="l">
              <a:buFont typeface="+mj-lt"/>
              <a:buAutoNum type="arabicPeriod"/>
            </a:pPr>
            <a:r>
              <a:rPr lang="en-IN" b="0" i="0" dirty="0">
                <a:solidFill>
                  <a:srgbClr val="333333"/>
                </a:solidFill>
                <a:effectLst/>
                <a:latin typeface="Montserrat" panose="00000500000000000000" pitchFamily="2" charset="0"/>
              </a:rPr>
              <a:t>        </a:t>
            </a:r>
            <a:r>
              <a:rPr lang="en-IN" b="0" i="0" dirty="0" err="1">
                <a:solidFill>
                  <a:srgbClr val="333333"/>
                </a:solidFill>
                <a:effectLst/>
                <a:latin typeface="Montserrat" panose="00000500000000000000" pitchFamily="2" charset="0"/>
              </a:rPr>
              <a:t>FunctionalInterfaceExample</a:t>
            </a:r>
            <a:r>
              <a:rPr lang="en-IN" b="0" i="0" dirty="0">
                <a:solidFill>
                  <a:srgbClr val="333333"/>
                </a:solidFill>
                <a:effectLst/>
                <a:latin typeface="Montserrat" panose="00000500000000000000" pitchFamily="2" charset="0"/>
              </a:rPr>
              <a:t> fie = </a:t>
            </a:r>
            <a:r>
              <a:rPr lang="en-IN" b="1" i="0" dirty="0">
                <a:solidFill>
                  <a:srgbClr val="006699"/>
                </a:solidFill>
                <a:effectLst/>
                <a:latin typeface="Montserrat" panose="00000500000000000000" pitchFamily="2" charset="0"/>
              </a:rPr>
              <a:t>new</a:t>
            </a:r>
            <a:r>
              <a:rPr lang="en-IN" b="0" i="0" dirty="0">
                <a:solidFill>
                  <a:srgbClr val="333333"/>
                </a:solidFill>
                <a:effectLst/>
                <a:latin typeface="Montserrat" panose="00000500000000000000" pitchFamily="2" charset="0"/>
              </a:rPr>
              <a:t> </a:t>
            </a:r>
            <a:r>
              <a:rPr lang="en-IN" b="0" i="0" dirty="0" err="1">
                <a:solidFill>
                  <a:srgbClr val="333333"/>
                </a:solidFill>
                <a:effectLst/>
                <a:latin typeface="Montserrat" panose="00000500000000000000" pitchFamily="2" charset="0"/>
              </a:rPr>
              <a:t>FunctionalInterfaceExample</a:t>
            </a:r>
            <a:r>
              <a:rPr lang="en-IN" b="0" i="0" dirty="0">
                <a:solidFill>
                  <a:srgbClr val="333333"/>
                </a:solidFill>
                <a:effectLst/>
                <a:latin typeface="Montserrat" panose="00000500000000000000" pitchFamily="2" charset="0"/>
              </a:rPr>
              <a:t>();  </a:t>
            </a:r>
          </a:p>
          <a:p>
            <a:pPr algn="l">
              <a:buFont typeface="+mj-lt"/>
              <a:buAutoNum type="arabicPeriod"/>
            </a:pPr>
            <a:r>
              <a:rPr lang="en-IN" b="0" i="0" dirty="0">
                <a:solidFill>
                  <a:srgbClr val="333333"/>
                </a:solidFill>
                <a:effectLst/>
                <a:latin typeface="Montserrat" panose="00000500000000000000" pitchFamily="2" charset="0"/>
              </a:rPr>
              <a:t>        </a:t>
            </a:r>
            <a:r>
              <a:rPr lang="en-IN" b="0" i="0" dirty="0" err="1">
                <a:solidFill>
                  <a:srgbClr val="333333"/>
                </a:solidFill>
                <a:effectLst/>
                <a:latin typeface="Montserrat" panose="00000500000000000000" pitchFamily="2" charset="0"/>
              </a:rPr>
              <a:t>fie.say</a:t>
            </a:r>
            <a:r>
              <a:rPr lang="en-IN" b="0" i="0" dirty="0">
                <a:solidFill>
                  <a:srgbClr val="333333"/>
                </a:solidFill>
                <a:effectLst/>
                <a:latin typeface="Montserrat" panose="00000500000000000000" pitchFamily="2" charset="0"/>
              </a:rPr>
              <a:t>("Hello there");  </a:t>
            </a:r>
          </a:p>
          <a:p>
            <a:pPr algn="l">
              <a:buFont typeface="+mj-lt"/>
              <a:buAutoNum type="arabicPeriod"/>
            </a:pPr>
            <a:r>
              <a:rPr lang="en-IN" b="0" i="0" dirty="0">
                <a:solidFill>
                  <a:srgbClr val="333333"/>
                </a:solidFill>
                <a:effectLst/>
                <a:latin typeface="Montserrat" panose="00000500000000000000" pitchFamily="2" charset="0"/>
              </a:rPr>
              <a:t>    }  </a:t>
            </a:r>
          </a:p>
          <a:p>
            <a:pPr algn="l">
              <a:buFont typeface="+mj-lt"/>
              <a:buAutoNum type="arabicPeriod"/>
            </a:pPr>
            <a:r>
              <a:rPr lang="en-IN" b="0" i="0" dirty="0">
                <a:solidFill>
                  <a:srgbClr val="333333"/>
                </a:solidFill>
                <a:effectLst/>
                <a:latin typeface="Montserrat" panose="00000500000000000000" pitchFamily="2" charset="0"/>
              </a:rPr>
              <a:t>}  </a:t>
            </a:r>
          </a:p>
          <a:p>
            <a:endParaRPr lang="en-IN" dirty="0"/>
          </a:p>
        </p:txBody>
      </p:sp>
    </p:spTree>
    <p:extLst>
      <p:ext uri="{BB962C8B-B14F-4D97-AF65-F5344CB8AC3E}">
        <p14:creationId xmlns:p14="http://schemas.microsoft.com/office/powerpoint/2010/main" val="1037347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ED1F2-5A7D-88F1-EBB4-D2E60707E127}"/>
              </a:ext>
            </a:extLst>
          </p:cNvPr>
          <p:cNvSpPr>
            <a:spLocks noGrp="1"/>
          </p:cNvSpPr>
          <p:nvPr>
            <p:ph type="title"/>
          </p:nvPr>
        </p:nvSpPr>
        <p:spPr/>
        <p:txBody>
          <a:bodyPr>
            <a:normAutofit fontScale="90000"/>
          </a:bodyPr>
          <a:lstStyle/>
          <a:p>
            <a:r>
              <a:rPr lang="en-US" b="0" i="0" dirty="0">
                <a:effectLst/>
                <a:latin typeface="Montserrat" panose="00000500000000000000" pitchFamily="2" charset="0"/>
              </a:rPr>
              <a:t>Lambda Expressions and Method References</a:t>
            </a:r>
            <a:br>
              <a:rPr lang="en-US" b="0" i="0" dirty="0">
                <a:effectLst/>
                <a:latin typeface="Montserrat" panose="00000500000000000000" pitchFamily="2" charset="0"/>
              </a:rPr>
            </a:br>
            <a:endParaRPr lang="en-IN" dirty="0"/>
          </a:p>
        </p:txBody>
      </p:sp>
      <p:sp>
        <p:nvSpPr>
          <p:cNvPr id="3" name="Content Placeholder 2">
            <a:extLst>
              <a:ext uri="{FF2B5EF4-FFF2-40B4-BE49-F238E27FC236}">
                <a16:creationId xmlns:a16="http://schemas.microsoft.com/office/drawing/2014/main" id="{B5B62EEA-956C-8F1D-E158-319FEFDFEAC1}"/>
              </a:ext>
            </a:extLst>
          </p:cNvPr>
          <p:cNvSpPr>
            <a:spLocks noGrp="1"/>
          </p:cNvSpPr>
          <p:nvPr>
            <p:ph idx="1"/>
          </p:nvPr>
        </p:nvSpPr>
        <p:spPr/>
        <p:txBody>
          <a:bodyPr/>
          <a:lstStyle/>
          <a:p>
            <a:r>
              <a:rPr lang="en-US" b="0" i="0" dirty="0">
                <a:solidFill>
                  <a:srgbClr val="333333"/>
                </a:solidFill>
                <a:effectLst/>
                <a:latin typeface="Montserrat" panose="00000500000000000000" pitchFamily="2" charset="0"/>
              </a:rPr>
              <a:t>Functional interfaces shine when combined with lambda expressions and method references. Lambda expressions provide a concise syntax for defining anonymous functions, while method references allow developers to reference existing methods by name.</a:t>
            </a:r>
            <a:endParaRPr lang="en-IN" dirty="0"/>
          </a:p>
        </p:txBody>
      </p:sp>
    </p:spTree>
    <p:extLst>
      <p:ext uri="{BB962C8B-B14F-4D97-AF65-F5344CB8AC3E}">
        <p14:creationId xmlns:p14="http://schemas.microsoft.com/office/powerpoint/2010/main" val="799446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31A29-401F-FC4E-5B7F-BE170CBD6BDD}"/>
              </a:ext>
            </a:extLst>
          </p:cNvPr>
          <p:cNvSpPr>
            <a:spLocks noGrp="1"/>
          </p:cNvSpPr>
          <p:nvPr>
            <p:ph type="title"/>
          </p:nvPr>
        </p:nvSpPr>
        <p:spPr/>
        <p:txBody>
          <a:bodyPr/>
          <a:lstStyle/>
          <a:p>
            <a:r>
              <a:rPr lang="en-IN" b="0" i="0" dirty="0">
                <a:effectLst/>
                <a:latin typeface="Montserrat" panose="00000500000000000000" pitchFamily="2" charset="0"/>
              </a:rPr>
              <a:t>Predefined-Functional Interfaces</a:t>
            </a:r>
            <a:br>
              <a:rPr lang="en-IN" b="0" i="0" dirty="0">
                <a:effectLst/>
                <a:latin typeface="Montserrat" panose="00000500000000000000" pitchFamily="2" charset="0"/>
              </a:rPr>
            </a:br>
            <a:endParaRPr lang="en-IN" dirty="0"/>
          </a:p>
        </p:txBody>
      </p:sp>
      <p:sp>
        <p:nvSpPr>
          <p:cNvPr id="3" name="Content Placeholder 2">
            <a:extLst>
              <a:ext uri="{FF2B5EF4-FFF2-40B4-BE49-F238E27FC236}">
                <a16:creationId xmlns:a16="http://schemas.microsoft.com/office/drawing/2014/main" id="{2EF514C8-BC8A-EC59-B259-9949A4CEEBB3}"/>
              </a:ext>
            </a:extLst>
          </p:cNvPr>
          <p:cNvSpPr>
            <a:spLocks noGrp="1"/>
          </p:cNvSpPr>
          <p:nvPr>
            <p:ph idx="1"/>
          </p:nvPr>
        </p:nvSpPr>
        <p:spPr/>
        <p:txBody>
          <a:bodyPr/>
          <a:lstStyle/>
          <a:p>
            <a:r>
              <a:rPr lang="en-US" dirty="0"/>
              <a:t>Predefined functional interfaces in Java are part of the </a:t>
            </a:r>
            <a:r>
              <a:rPr lang="en-IN" i="1" dirty="0" err="1"/>
              <a:t>java.util.function</a:t>
            </a:r>
            <a:r>
              <a:rPr lang="en-IN" i="1" dirty="0"/>
              <a:t> </a:t>
            </a:r>
            <a:r>
              <a:rPr lang="en-US" dirty="0"/>
              <a:t>package and offer a foundation for lambda expressions and method references. These interfaces allow you to write concise, readable, and reusable code by abstracting common functionalities.</a:t>
            </a:r>
          </a:p>
          <a:p>
            <a:r>
              <a:rPr lang="en-US" b="1" dirty="0"/>
              <a:t>1. Predicate&lt;T&gt;</a:t>
            </a:r>
          </a:p>
          <a:p>
            <a:r>
              <a:rPr lang="en-US" dirty="0"/>
              <a:t>Represents a </a:t>
            </a:r>
            <a:r>
              <a:rPr lang="en-US" dirty="0" err="1"/>
              <a:t>boolean</a:t>
            </a:r>
            <a:r>
              <a:rPr lang="en-US" dirty="0"/>
              <a:t>-valued function.</a:t>
            </a:r>
          </a:p>
          <a:p>
            <a:pPr>
              <a:buFont typeface="Arial" panose="020B0604020202020204" pitchFamily="34" charset="0"/>
              <a:buChar char="•"/>
            </a:pPr>
            <a:r>
              <a:rPr lang="en-US" b="1" dirty="0"/>
              <a:t>Method</a:t>
            </a:r>
            <a:r>
              <a:rPr lang="en-US" dirty="0"/>
              <a:t>: </a:t>
            </a:r>
            <a:r>
              <a:rPr lang="en-IN" i="1" dirty="0" err="1"/>
              <a:t>boolean</a:t>
            </a:r>
            <a:r>
              <a:rPr lang="en-IN" i="1" dirty="0"/>
              <a:t> test(T t)</a:t>
            </a:r>
            <a:endParaRPr lang="en-US" i="1" dirty="0"/>
          </a:p>
          <a:p>
            <a:r>
              <a:rPr lang="en-IN" i="1" dirty="0"/>
              <a:t>Example : </a:t>
            </a:r>
            <a:r>
              <a:rPr lang="en-US" b="1" i="1" dirty="0"/>
              <a:t>Predicate&lt;String&gt; </a:t>
            </a:r>
            <a:r>
              <a:rPr lang="en-US" b="1" i="1" dirty="0" err="1"/>
              <a:t>isEmpty</a:t>
            </a:r>
            <a:r>
              <a:rPr lang="en-US" b="1" i="1" dirty="0"/>
              <a:t> = String::</a:t>
            </a:r>
            <a:r>
              <a:rPr lang="en-US" b="1" i="1" dirty="0" err="1"/>
              <a:t>isEmpty</a:t>
            </a:r>
            <a:r>
              <a:rPr lang="en-US" b="1" i="1" dirty="0"/>
              <a:t>;</a:t>
            </a:r>
          </a:p>
          <a:p>
            <a:endParaRPr lang="en-IN" b="1" i="1" dirty="0"/>
          </a:p>
        </p:txBody>
      </p:sp>
    </p:spTree>
    <p:extLst>
      <p:ext uri="{BB962C8B-B14F-4D97-AF65-F5344CB8AC3E}">
        <p14:creationId xmlns:p14="http://schemas.microsoft.com/office/powerpoint/2010/main" val="175568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710DC-602D-C688-9783-121B4E95D359}"/>
              </a:ext>
            </a:extLst>
          </p:cNvPr>
          <p:cNvSpPr>
            <a:spLocks noGrp="1"/>
          </p:cNvSpPr>
          <p:nvPr>
            <p:ph type="title"/>
          </p:nvPr>
        </p:nvSpPr>
        <p:spPr/>
        <p:txBody>
          <a:bodyPr/>
          <a:lstStyle/>
          <a:p>
            <a:r>
              <a:rPr lang="en-US" b="1" dirty="0"/>
              <a:t>Predicate</a:t>
            </a:r>
            <a:br>
              <a:rPr lang="en-US" b="1" dirty="0"/>
            </a:br>
            <a:endParaRPr lang="en-IN" dirty="0"/>
          </a:p>
        </p:txBody>
      </p:sp>
      <p:sp>
        <p:nvSpPr>
          <p:cNvPr id="3" name="Content Placeholder 2">
            <a:extLst>
              <a:ext uri="{FF2B5EF4-FFF2-40B4-BE49-F238E27FC236}">
                <a16:creationId xmlns:a16="http://schemas.microsoft.com/office/drawing/2014/main" id="{962A07CD-2ED4-D6BF-3150-25F82C3D5828}"/>
              </a:ext>
            </a:extLst>
          </p:cNvPr>
          <p:cNvSpPr>
            <a:spLocks noGrp="1"/>
          </p:cNvSpPr>
          <p:nvPr>
            <p:ph idx="1"/>
          </p:nvPr>
        </p:nvSpPr>
        <p:spPr/>
        <p:txBody>
          <a:bodyPr/>
          <a:lstStyle/>
          <a:p>
            <a:r>
              <a:rPr lang="en-IN" dirty="0"/>
              <a:t>The Predicate&lt;T&gt; </a:t>
            </a:r>
            <a:r>
              <a:rPr lang="en-US" dirty="0"/>
              <a:t>interface is a functional interface introduced in Java 8 as part of the </a:t>
            </a:r>
            <a:r>
              <a:rPr lang="en-IN" b="1" dirty="0" err="1"/>
              <a:t>java.util.function</a:t>
            </a:r>
            <a:r>
              <a:rPr lang="en-IN" b="1" dirty="0"/>
              <a:t> </a:t>
            </a:r>
            <a:r>
              <a:rPr lang="en-US" dirty="0"/>
              <a:t>package and was introduced in Java 8. It represents a single-argument function that returns a </a:t>
            </a:r>
            <a:r>
              <a:rPr lang="en-US" b="1" dirty="0" err="1"/>
              <a:t>boolean</a:t>
            </a:r>
            <a:r>
              <a:rPr lang="en-US" dirty="0"/>
              <a:t> value, often used to test conditions.</a:t>
            </a:r>
          </a:p>
          <a:p>
            <a:r>
              <a:rPr lang="en-US" b="1" dirty="0"/>
              <a:t>Key Characteristics</a:t>
            </a:r>
          </a:p>
          <a:p>
            <a:pPr>
              <a:buFont typeface="Arial" panose="020B0604020202020204" pitchFamily="34" charset="0"/>
              <a:buChar char="•"/>
            </a:pPr>
            <a:r>
              <a:rPr lang="en-US" b="1" dirty="0"/>
              <a:t>Single Input</a:t>
            </a:r>
            <a:r>
              <a:rPr lang="en-US" dirty="0"/>
              <a:t>: Accepts one input parameter of type T</a:t>
            </a:r>
          </a:p>
          <a:p>
            <a:pPr>
              <a:buFont typeface="Arial" panose="020B0604020202020204" pitchFamily="34" charset="0"/>
              <a:buChar char="•"/>
            </a:pPr>
            <a:r>
              <a:rPr lang="en-US" b="1" dirty="0"/>
              <a:t>Boolean Output</a:t>
            </a:r>
            <a:r>
              <a:rPr lang="en-US" dirty="0"/>
              <a:t>: Returns a </a:t>
            </a:r>
            <a:r>
              <a:rPr lang="en-US" dirty="0" err="1"/>
              <a:t>boolean</a:t>
            </a:r>
            <a:r>
              <a:rPr lang="en-US" dirty="0"/>
              <a:t>, typically used in conditional statements.</a:t>
            </a:r>
          </a:p>
          <a:p>
            <a:endParaRPr lang="en-IN" dirty="0"/>
          </a:p>
        </p:txBody>
      </p:sp>
    </p:spTree>
    <p:extLst>
      <p:ext uri="{BB962C8B-B14F-4D97-AF65-F5344CB8AC3E}">
        <p14:creationId xmlns:p14="http://schemas.microsoft.com/office/powerpoint/2010/main" val="3145929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33137A4-316D-A350-1C48-F4C95C05375A}"/>
              </a:ext>
            </a:extLst>
          </p:cNvPr>
          <p:cNvPicPr>
            <a:picLocks noGrp="1" noChangeAspect="1"/>
          </p:cNvPicPr>
          <p:nvPr>
            <p:ph sz="half" idx="1"/>
          </p:nvPr>
        </p:nvPicPr>
        <p:blipFill>
          <a:blip r:embed="rId2"/>
          <a:stretch>
            <a:fillRect/>
          </a:stretch>
        </p:blipFill>
        <p:spPr>
          <a:xfrm>
            <a:off x="1227138" y="404602"/>
            <a:ext cx="9373428" cy="5737253"/>
          </a:xfrm>
        </p:spPr>
      </p:pic>
    </p:spTree>
    <p:extLst>
      <p:ext uri="{BB962C8B-B14F-4D97-AF65-F5344CB8AC3E}">
        <p14:creationId xmlns:p14="http://schemas.microsoft.com/office/powerpoint/2010/main" val="3414835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0CA48-39CF-4D20-FCFD-4C962D8270BA}"/>
              </a:ext>
            </a:extLst>
          </p:cNvPr>
          <p:cNvSpPr>
            <a:spLocks noGrp="1"/>
          </p:cNvSpPr>
          <p:nvPr>
            <p:ph type="title"/>
          </p:nvPr>
        </p:nvSpPr>
        <p:spPr/>
        <p:txBody>
          <a:bodyPr/>
          <a:lstStyle/>
          <a:p>
            <a:r>
              <a:rPr lang="en-IN" dirty="0"/>
              <a:t>Consumer Interface</a:t>
            </a:r>
          </a:p>
        </p:txBody>
      </p:sp>
      <p:sp>
        <p:nvSpPr>
          <p:cNvPr id="3" name="Content Placeholder 2">
            <a:extLst>
              <a:ext uri="{FF2B5EF4-FFF2-40B4-BE49-F238E27FC236}">
                <a16:creationId xmlns:a16="http://schemas.microsoft.com/office/drawing/2014/main" id="{DC5A15BF-93B9-5F3D-2E1F-F1ECB78247E7}"/>
              </a:ext>
            </a:extLst>
          </p:cNvPr>
          <p:cNvSpPr>
            <a:spLocks noGrp="1"/>
          </p:cNvSpPr>
          <p:nvPr>
            <p:ph idx="1"/>
          </p:nvPr>
        </p:nvSpPr>
        <p:spPr/>
        <p:txBody>
          <a:bodyPr/>
          <a:lstStyle/>
          <a:p>
            <a:r>
              <a:rPr lang="en-IN" dirty="0"/>
              <a:t>The Consumer&lt;T&gt; </a:t>
            </a:r>
            <a:r>
              <a:rPr lang="en-US" dirty="0"/>
              <a:t>interface is a functional interface introduced in Java 8 as part of the </a:t>
            </a:r>
            <a:r>
              <a:rPr lang="en-IN" b="1" dirty="0" err="1"/>
              <a:t>java.util.function</a:t>
            </a:r>
            <a:r>
              <a:rPr lang="en-IN" b="1" dirty="0"/>
              <a:t> </a:t>
            </a:r>
            <a:r>
              <a:rPr lang="en-US" dirty="0"/>
              <a:t>package. It represents an operation that takes a single input argument and performs some action but does not return any result. This can be particularly useful for operations like printing, logging, or modifying an object.</a:t>
            </a:r>
          </a:p>
          <a:p>
            <a:r>
              <a:rPr lang="en-US" b="1" dirty="0"/>
              <a:t>Key Characteristics</a:t>
            </a:r>
          </a:p>
          <a:p>
            <a:pPr>
              <a:buFont typeface="Arial" panose="020B0604020202020204" pitchFamily="34" charset="0"/>
              <a:buChar char="•"/>
            </a:pPr>
            <a:r>
              <a:rPr lang="en-US" b="1" dirty="0"/>
              <a:t>Single Input</a:t>
            </a:r>
            <a:r>
              <a:rPr lang="en-US" dirty="0"/>
              <a:t>: The </a:t>
            </a:r>
            <a:r>
              <a:rPr lang="en-IN" dirty="0"/>
              <a:t>Consumer&lt;T&gt; </a:t>
            </a:r>
            <a:r>
              <a:rPr lang="en-US" dirty="0"/>
              <a:t>interface accepts one input parameter of type </a:t>
            </a:r>
            <a:r>
              <a:rPr lang="en-US" b="1" dirty="0"/>
              <a:t>T.</a:t>
            </a:r>
          </a:p>
          <a:p>
            <a:pPr>
              <a:buFont typeface="Arial" panose="020B0604020202020204" pitchFamily="34" charset="0"/>
              <a:buChar char="•"/>
            </a:pPr>
            <a:r>
              <a:rPr lang="en-US" b="1" dirty="0"/>
              <a:t>No Return Value</a:t>
            </a:r>
            <a:r>
              <a:rPr lang="en-US" dirty="0"/>
              <a:t>: It performs an operation but does not return any result</a:t>
            </a:r>
            <a:r>
              <a:rPr lang="en-US" b="1" dirty="0"/>
              <a:t>.</a:t>
            </a:r>
          </a:p>
          <a:p>
            <a:endParaRPr lang="en-IN" b="1" dirty="0"/>
          </a:p>
        </p:txBody>
      </p:sp>
    </p:spTree>
    <p:extLst>
      <p:ext uri="{BB962C8B-B14F-4D97-AF65-F5344CB8AC3E}">
        <p14:creationId xmlns:p14="http://schemas.microsoft.com/office/powerpoint/2010/main" val="4236552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F5688EA-412E-ECCF-0544-05945032AEFC}"/>
              </a:ext>
            </a:extLst>
          </p:cNvPr>
          <p:cNvPicPr>
            <a:picLocks noGrp="1" noChangeAspect="1"/>
          </p:cNvPicPr>
          <p:nvPr>
            <p:ph idx="1"/>
          </p:nvPr>
        </p:nvPicPr>
        <p:blipFill>
          <a:blip r:embed="rId2"/>
          <a:stretch>
            <a:fillRect/>
          </a:stretch>
        </p:blipFill>
        <p:spPr>
          <a:xfrm>
            <a:off x="1950181" y="655455"/>
            <a:ext cx="8237692" cy="5462124"/>
          </a:xfrm>
        </p:spPr>
      </p:pic>
    </p:spTree>
    <p:extLst>
      <p:ext uri="{BB962C8B-B14F-4D97-AF65-F5344CB8AC3E}">
        <p14:creationId xmlns:p14="http://schemas.microsoft.com/office/powerpoint/2010/main" val="232261586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{DCF07B53-A09E-4CCB-A6BC-F4B8ECBB6D02}tf10001105</Template>
  <TotalTime>106</TotalTime>
  <Words>528</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Franklin Gothic Book</vt:lpstr>
      <vt:lpstr>Montserrat</vt:lpstr>
      <vt:lpstr>Crop</vt:lpstr>
      <vt:lpstr>Functional interface</vt:lpstr>
      <vt:lpstr>What is Functional Interface</vt:lpstr>
      <vt:lpstr>PowerPoint Presentation</vt:lpstr>
      <vt:lpstr>Lambda Expressions and Method References </vt:lpstr>
      <vt:lpstr>Predefined-Functional Interfaces </vt:lpstr>
      <vt:lpstr>Predicate </vt:lpstr>
      <vt:lpstr>PowerPoint Presentation</vt:lpstr>
      <vt:lpstr>Consumer Interface</vt:lpstr>
      <vt:lpstr>PowerPoint Presentation</vt:lpstr>
      <vt:lpstr>Supplier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Abhijeet Tyagi</dc:creator>
  <cp:lastModifiedBy>Abhijeet Tyagi</cp:lastModifiedBy>
  <cp:revision>1</cp:revision>
  <dcterms:created xsi:type="dcterms:W3CDTF">2025-01-26T18:09:48Z</dcterms:created>
  <dcterms:modified xsi:type="dcterms:W3CDTF">2025-01-26T19:56:20Z</dcterms:modified>
</cp:coreProperties>
</file>