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63" r:id="rId4"/>
    <p:sldId id="262" r:id="rId5"/>
    <p:sldId id="261" r:id="rId6"/>
    <p:sldId id="266"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8"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1787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088A1A-CCB4-4CE7-9321-51BA9AF01207}"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177371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2855956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45332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3046988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2419367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27332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1518073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17052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218996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149004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088A1A-CCB4-4CE7-9321-51BA9AF01207}"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223198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088A1A-CCB4-4CE7-9321-51BA9AF01207}" type="datetimeFigureOut">
              <a:rPr lang="en-IN" smtClean="0"/>
              <a:t>01-06-2021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296195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42618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8262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088A1A-CCB4-4CE7-9321-51BA9AF01207}" type="datetimeFigureOut">
              <a:rPr lang="en-IN" smtClean="0"/>
              <a:t>01-06-2021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271394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088A1A-CCB4-4CE7-9321-51BA9AF01207}"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196AF-80E0-4CF7-A0E3-3B73836C49D6}" type="slidenum">
              <a:rPr lang="en-IN" smtClean="0"/>
              <a:t>‹#›</a:t>
            </a:fld>
            <a:endParaRPr lang="en-IN"/>
          </a:p>
        </p:txBody>
      </p:sp>
    </p:spTree>
    <p:extLst>
      <p:ext uri="{BB962C8B-B14F-4D97-AF65-F5344CB8AC3E}">
        <p14:creationId xmlns:p14="http://schemas.microsoft.com/office/powerpoint/2010/main" val="4637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088A1A-CCB4-4CE7-9321-51BA9AF01207}" type="datetimeFigureOut">
              <a:rPr lang="en-IN" smtClean="0"/>
              <a:t>01-06-2021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0196AF-80E0-4CF7-A0E3-3B73836C49D6}" type="slidenum">
              <a:rPr lang="en-IN" smtClean="0"/>
              <a:t>‹#›</a:t>
            </a:fld>
            <a:endParaRPr lang="en-IN"/>
          </a:p>
        </p:txBody>
      </p:sp>
    </p:spTree>
    <p:extLst>
      <p:ext uri="{BB962C8B-B14F-4D97-AF65-F5344CB8AC3E}">
        <p14:creationId xmlns:p14="http://schemas.microsoft.com/office/powerpoint/2010/main" val="14767275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C1C4C3-8007-47C5-95A0-F50FA9BBAFEB}"/>
              </a:ext>
            </a:extLst>
          </p:cNvPr>
          <p:cNvPicPr>
            <a:picLocks noChangeAspect="1"/>
          </p:cNvPicPr>
          <p:nvPr/>
        </p:nvPicPr>
        <p:blipFill rotWithShape="1">
          <a:blip r:embed="rId3"/>
          <a:srcRect t="5306" r="-1" b="19138"/>
          <a:stretch/>
        </p:blipFill>
        <p:spPr>
          <a:xfrm>
            <a:off x="0" y="0"/>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4" name="Rectangle 3">
            <a:extLst>
              <a:ext uri="{FF2B5EF4-FFF2-40B4-BE49-F238E27FC236}">
                <a16:creationId xmlns:a16="http://schemas.microsoft.com/office/drawing/2014/main" id="{0B4B626E-9FD5-49CE-93DF-1663019C7A80}"/>
              </a:ext>
            </a:extLst>
          </p:cNvPr>
          <p:cNvSpPr/>
          <p:nvPr/>
        </p:nvSpPr>
        <p:spPr>
          <a:xfrm>
            <a:off x="373224" y="4591073"/>
            <a:ext cx="10414999" cy="825932"/>
          </a:xfrm>
          <a:prstGeom prst="rect">
            <a:avLst/>
          </a:prstGeom>
        </p:spPr>
        <p:txBody>
          <a:bodyPr vert="horz" lIns="91440" tIns="45720" rIns="91440" bIns="45720" rtlCol="0" anchor="b">
            <a:normAutofit/>
          </a:bodyPr>
          <a:lstStyle/>
          <a:p>
            <a:pPr marL="0" marR="0" lvl="0" indent="0" algn="ctr" defTabSz="457200" rtl="0" eaLnBrk="1" fontAlgn="auto" latinLnBrk="0" hangingPunct="1">
              <a:lnSpc>
                <a:spcPct val="100000"/>
              </a:lnSpc>
              <a:spcBef>
                <a:spcPct val="0"/>
              </a:spcBef>
              <a:spcAft>
                <a:spcPts val="600"/>
              </a:spcAft>
              <a:buClrTx/>
              <a:buSzTx/>
              <a:buFontTx/>
              <a:buNone/>
              <a:tabLst/>
              <a:defRPr/>
            </a:pPr>
            <a:r>
              <a:rPr kumimoji="0" lang="en-US" sz="3600" b="1" i="0" u="none" strike="noStrike" kern="1200" cap="none" spc="0" normalizeH="0" baseline="0" noProof="0" dirty="0">
                <a:ln w="0"/>
                <a:solidFill>
                  <a:srgbClr val="EBEBEB"/>
                </a:solidFill>
                <a:effectLst>
                  <a:outerShdw blurRad="38100" dist="19050" dir="2700000" algn="tl" rotWithShape="0">
                    <a:prstClr val="black">
                      <a:alpha val="40000"/>
                    </a:prstClr>
                  </a:outerShdw>
                </a:effectLst>
                <a:uLnTx/>
                <a:uFillTx/>
                <a:latin typeface="Century Gothic" panose="020B0502020202020204"/>
                <a:ea typeface="+mn-ea"/>
                <a:cs typeface="+mn-cs"/>
              </a:rPr>
              <a:t>ANZ –Virtual Internship</a:t>
            </a:r>
          </a:p>
        </p:txBody>
      </p:sp>
      <p:sp>
        <p:nvSpPr>
          <p:cNvPr id="5" name="Rectangle 4">
            <a:extLst>
              <a:ext uri="{FF2B5EF4-FFF2-40B4-BE49-F238E27FC236}">
                <a16:creationId xmlns:a16="http://schemas.microsoft.com/office/drawing/2014/main" id="{1F32E0BB-8D7C-4E57-B5FE-3801822D4784}"/>
              </a:ext>
            </a:extLst>
          </p:cNvPr>
          <p:cNvSpPr/>
          <p:nvPr/>
        </p:nvSpPr>
        <p:spPr>
          <a:xfrm>
            <a:off x="8840802" y="6165586"/>
            <a:ext cx="3230333" cy="369332"/>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entury Gothic" panose="020B0502020202020204"/>
                <a:ea typeface="+mn-ea"/>
                <a:cs typeface="+mn-cs"/>
              </a:rPr>
              <a:t>- Abhijit Biswas</a:t>
            </a:r>
          </a:p>
        </p:txBody>
      </p:sp>
      <p:sp>
        <p:nvSpPr>
          <p:cNvPr id="7" name="Rectangle 6">
            <a:extLst>
              <a:ext uri="{FF2B5EF4-FFF2-40B4-BE49-F238E27FC236}">
                <a16:creationId xmlns:a16="http://schemas.microsoft.com/office/drawing/2014/main" id="{805F83AE-1F7F-44ED-B788-36D2C3D07285}"/>
              </a:ext>
            </a:extLst>
          </p:cNvPr>
          <p:cNvSpPr/>
          <p:nvPr/>
        </p:nvSpPr>
        <p:spPr>
          <a:xfrm>
            <a:off x="307910" y="5850778"/>
            <a:ext cx="5276512" cy="830997"/>
          </a:xfrm>
          <a:prstGeom prst="rect">
            <a:avLst/>
          </a:prstGeom>
          <a:noFill/>
        </p:spPr>
        <p:txBody>
          <a:bodyPr wrap="square" lIns="91440" tIns="45720" rIns="91440" bIns="4572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FFFF"/>
                </a:solidFill>
                <a:effectLst/>
                <a:uLnTx/>
                <a:uFillTx/>
                <a:latin typeface="Open Sans" panose="020B0604020202020204" pitchFamily="34" charset="0"/>
                <a:ea typeface="+mn-ea"/>
                <a:cs typeface="+mn-cs"/>
              </a:rPr>
              <a:t>Task 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FFFF"/>
                </a:solidFill>
                <a:effectLst/>
                <a:uLnTx/>
                <a:uFillTx/>
                <a:latin typeface="Open Sans" panose="020B0604020202020204" pitchFamily="34" charset="0"/>
                <a:ea typeface="+mn-ea"/>
                <a:cs typeface="+mn-cs"/>
              </a:rPr>
              <a:t>Exploratory Data Analysis</a:t>
            </a:r>
          </a:p>
        </p:txBody>
      </p:sp>
    </p:spTree>
    <p:extLst>
      <p:ext uri="{BB962C8B-B14F-4D97-AF65-F5344CB8AC3E}">
        <p14:creationId xmlns:p14="http://schemas.microsoft.com/office/powerpoint/2010/main" val="145093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ADBBA8-C4F2-430C-9CB4-C61FB9BE74C6}"/>
              </a:ext>
            </a:extLst>
          </p:cNvPr>
          <p:cNvSpPr/>
          <p:nvPr/>
        </p:nvSpPr>
        <p:spPr>
          <a:xfrm>
            <a:off x="4331321" y="1439609"/>
            <a:ext cx="2667718" cy="646331"/>
          </a:xfrm>
          <a:prstGeom prst="rect">
            <a:avLst/>
          </a:prstGeom>
          <a:noFill/>
        </p:spPr>
        <p:txBody>
          <a:bodyPr wrap="none" lIns="91440" tIns="45720" rIns="91440" bIns="45720">
            <a:spAutoFit/>
          </a:bodyPr>
          <a:lstStyle/>
          <a:p>
            <a:pPr algn="ctr"/>
            <a:r>
              <a:rPr lang="en-US" sz="3600" b="1" cap="none" spc="50" dirty="0">
                <a:ln w="0"/>
                <a:solidFill>
                  <a:schemeClr val="bg2">
                    <a:lumMod val="40000"/>
                    <a:lumOff val="60000"/>
                  </a:schemeClr>
                </a:solidFill>
                <a:effectLst>
                  <a:innerShdw blurRad="63500" dist="50800" dir="13500000">
                    <a:srgbClr val="000000">
                      <a:alpha val="50000"/>
                    </a:srgbClr>
                  </a:innerShdw>
                </a:effectLst>
              </a:rPr>
              <a:t>I</a:t>
            </a:r>
            <a:r>
              <a:rPr lang="en-US" sz="3200" b="1" cap="none" spc="50" dirty="0">
                <a:ln w="0"/>
                <a:solidFill>
                  <a:schemeClr val="bg2">
                    <a:lumMod val="40000"/>
                    <a:lumOff val="60000"/>
                  </a:schemeClr>
                </a:solidFill>
                <a:effectLst>
                  <a:innerShdw blurRad="63500" dist="50800" dir="13500000">
                    <a:srgbClr val="000000">
                      <a:alpha val="50000"/>
                    </a:srgbClr>
                  </a:innerShdw>
                </a:effectLst>
              </a:rPr>
              <a:t>ntroduction</a:t>
            </a:r>
            <a:endParaRPr lang="en-US" sz="2400" b="1" cap="none" spc="50" dirty="0">
              <a:ln w="0"/>
              <a:solidFill>
                <a:schemeClr val="bg2">
                  <a:lumMod val="40000"/>
                  <a:lumOff val="60000"/>
                </a:schemeClr>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5B997075-F59E-4D65-B032-8A19DB7682B0}"/>
              </a:ext>
            </a:extLst>
          </p:cNvPr>
          <p:cNvSpPr txBox="1"/>
          <p:nvPr/>
        </p:nvSpPr>
        <p:spPr>
          <a:xfrm>
            <a:off x="1345223" y="2804747"/>
            <a:ext cx="921433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I had dataset from ANZ Bank which contained transactions of 100 customers. I was required to build a linear regression model and a decision tree model.</a:t>
            </a:r>
          </a:p>
          <a:p>
            <a:endParaRPr lang="en-US" dirty="0"/>
          </a:p>
          <a:p>
            <a:pPr marL="285750" indent="-285750">
              <a:buFont typeface="Wingdings" panose="05000000000000000000" pitchFamily="2" charset="2"/>
              <a:buChar char="Ø"/>
            </a:pPr>
            <a:r>
              <a:rPr lang="en-US" dirty="0"/>
              <a:t>In order to do so I calculated the following:</a:t>
            </a:r>
          </a:p>
          <a:p>
            <a:pPr lvl="1"/>
            <a:r>
              <a:rPr lang="en-US" dirty="0"/>
              <a:t>annual salary, annual balance, annual spending</a:t>
            </a:r>
          </a:p>
          <a:p>
            <a:endParaRPr lang="en-IN" dirty="0"/>
          </a:p>
        </p:txBody>
      </p:sp>
    </p:spTree>
    <p:extLst>
      <p:ext uri="{BB962C8B-B14F-4D97-AF65-F5344CB8AC3E}">
        <p14:creationId xmlns:p14="http://schemas.microsoft.com/office/powerpoint/2010/main" val="302610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41446F-CF2B-423A-839E-875C06DCAA3B}"/>
              </a:ext>
            </a:extLst>
          </p:cNvPr>
          <p:cNvSpPr/>
          <p:nvPr/>
        </p:nvSpPr>
        <p:spPr>
          <a:xfrm>
            <a:off x="2886755" y="743392"/>
            <a:ext cx="5750293" cy="646331"/>
          </a:xfrm>
          <a:prstGeom prst="rect">
            <a:avLst/>
          </a:prstGeom>
          <a:noFill/>
        </p:spPr>
        <p:txBody>
          <a:bodyPr wrap="none" lIns="91440" tIns="45720" rIns="91440" bIns="45720">
            <a:spAutoFit/>
          </a:bodyPr>
          <a:lstStyle/>
          <a:p>
            <a:pPr algn="ctr"/>
            <a:r>
              <a:rPr lang="en-US" sz="3600" b="1" cap="none" spc="50" dirty="0">
                <a:ln w="0"/>
                <a:solidFill>
                  <a:schemeClr val="bg2">
                    <a:lumMod val="40000"/>
                    <a:lumOff val="60000"/>
                  </a:schemeClr>
                </a:solidFill>
                <a:effectLst>
                  <a:innerShdw blurRad="63500" dist="50800" dir="13500000">
                    <a:srgbClr val="000000">
                      <a:alpha val="50000"/>
                    </a:srgbClr>
                  </a:innerShdw>
                </a:effectLst>
              </a:rPr>
              <a:t>Linear Regression Model</a:t>
            </a:r>
            <a:endParaRPr lang="en-US" sz="2400" b="1" cap="none" spc="50" dirty="0">
              <a:ln w="0"/>
              <a:solidFill>
                <a:schemeClr val="bg2">
                  <a:lumMod val="40000"/>
                  <a:lumOff val="60000"/>
                </a:schemeClr>
              </a:solidFill>
              <a:effectLst>
                <a:innerShdw blurRad="63500" dist="50800" dir="13500000">
                  <a:srgbClr val="000000">
                    <a:alpha val="50000"/>
                  </a:srgbClr>
                </a:innerShdw>
              </a:effectLst>
            </a:endParaRPr>
          </a:p>
        </p:txBody>
      </p:sp>
      <p:pic>
        <p:nvPicPr>
          <p:cNvPr id="6" name="Content Placeholder 4">
            <a:extLst>
              <a:ext uri="{FF2B5EF4-FFF2-40B4-BE49-F238E27FC236}">
                <a16:creationId xmlns:a16="http://schemas.microsoft.com/office/drawing/2014/main" id="{9338C42D-7C93-4EF7-BD16-7EFB5F58E3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829" y="2843989"/>
            <a:ext cx="3285324" cy="2030256"/>
          </a:xfrm>
        </p:spPr>
      </p:pic>
      <p:pic>
        <p:nvPicPr>
          <p:cNvPr id="10" name="Picture 9">
            <a:extLst>
              <a:ext uri="{FF2B5EF4-FFF2-40B4-BE49-F238E27FC236}">
                <a16:creationId xmlns:a16="http://schemas.microsoft.com/office/drawing/2014/main" id="{F1EA0AF5-DF83-4C89-B095-3E7389DA5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551" y="2843989"/>
            <a:ext cx="3349255" cy="2030256"/>
          </a:xfrm>
          <a:prstGeom prst="rect">
            <a:avLst/>
          </a:prstGeom>
        </p:spPr>
      </p:pic>
      <p:pic>
        <p:nvPicPr>
          <p:cNvPr id="11" name="Picture 10">
            <a:extLst>
              <a:ext uri="{FF2B5EF4-FFF2-40B4-BE49-F238E27FC236}">
                <a16:creationId xmlns:a16="http://schemas.microsoft.com/office/drawing/2014/main" id="{36207BD4-FE84-4714-A4E7-CD383E419C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203" y="2843989"/>
            <a:ext cx="3349255" cy="2030256"/>
          </a:xfrm>
          <a:prstGeom prst="rect">
            <a:avLst/>
          </a:prstGeom>
        </p:spPr>
      </p:pic>
      <p:sp>
        <p:nvSpPr>
          <p:cNvPr id="12" name="TextBox 11">
            <a:extLst>
              <a:ext uri="{FF2B5EF4-FFF2-40B4-BE49-F238E27FC236}">
                <a16:creationId xmlns:a16="http://schemas.microsoft.com/office/drawing/2014/main" id="{D2F52617-354B-4169-BD0D-7A0E94CDEBC7}"/>
              </a:ext>
            </a:extLst>
          </p:cNvPr>
          <p:cNvSpPr txBox="1"/>
          <p:nvPr/>
        </p:nvSpPr>
        <p:spPr>
          <a:xfrm>
            <a:off x="439270" y="1640404"/>
            <a:ext cx="11178988" cy="923330"/>
          </a:xfrm>
          <a:prstGeom prst="rect">
            <a:avLst/>
          </a:prstGeom>
          <a:noFill/>
        </p:spPr>
        <p:txBody>
          <a:bodyPr wrap="square" rtlCol="0">
            <a:spAutoFit/>
          </a:bodyPr>
          <a:lstStyle/>
          <a:p>
            <a:r>
              <a:rPr lang="en-US" dirty="0"/>
              <a:t>The following graphs shows the distribution of the data and also show that the variables do not correlate with each other, so building a linear regression model will not give good results. However, we can perform classification by using the decision tree classifier.</a:t>
            </a:r>
            <a:endParaRPr lang="en-AU" dirty="0"/>
          </a:p>
        </p:txBody>
      </p:sp>
      <p:sp>
        <p:nvSpPr>
          <p:cNvPr id="20" name="TextBox 19">
            <a:extLst>
              <a:ext uri="{FF2B5EF4-FFF2-40B4-BE49-F238E27FC236}">
                <a16:creationId xmlns:a16="http://schemas.microsoft.com/office/drawing/2014/main" id="{07B2D6EE-8A4E-4D4A-A172-515AA4C4BFC2}"/>
              </a:ext>
            </a:extLst>
          </p:cNvPr>
          <p:cNvSpPr txBox="1"/>
          <p:nvPr/>
        </p:nvSpPr>
        <p:spPr>
          <a:xfrm>
            <a:off x="624254" y="5301762"/>
            <a:ext cx="3068515"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Absolute Error : </a:t>
            </a:r>
            <a:r>
              <a:rPr kumimoji="0" lang="en-US" altLang="en-US" sz="1400" i="0" u="none" strike="noStrike" cap="none" normalizeH="0" baseline="0" dirty="0">
                <a:ln>
                  <a:noFill/>
                </a:ln>
                <a:solidFill>
                  <a:schemeClr val="tx1"/>
                </a:solidFill>
                <a:effectLst/>
              </a:rPr>
              <a:t>13.39</a:t>
            </a:r>
            <a:r>
              <a:rPr kumimoji="0" lang="en-US" altLang="en-US" sz="14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Squared Error : </a:t>
            </a:r>
            <a:r>
              <a:rPr kumimoji="0" lang="en-US" altLang="en-US" sz="1400" i="0" u="none" strike="noStrike" cap="none" normalizeH="0" baseline="0" dirty="0">
                <a:ln>
                  <a:noFill/>
                </a:ln>
                <a:solidFill>
                  <a:schemeClr val="tx1"/>
                </a:solidFill>
                <a:effectLst/>
              </a:rPr>
              <a:t>231.82</a:t>
            </a:r>
            <a:r>
              <a:rPr kumimoji="0" lang="en-US" altLang="en-US" sz="14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Root Mean Squared Error : </a:t>
            </a:r>
            <a:r>
              <a:rPr kumimoji="0" lang="en-US" altLang="en-US" sz="1400" i="0" u="none" strike="noStrike" cap="none" normalizeH="0" baseline="0" dirty="0">
                <a:ln>
                  <a:noFill/>
                </a:ln>
                <a:solidFill>
                  <a:schemeClr val="tx1"/>
                </a:solidFill>
                <a:effectLst/>
              </a:rPr>
              <a:t>15.23</a:t>
            </a:r>
            <a:r>
              <a:rPr kumimoji="0" lang="en-US" altLang="en-US" sz="1400" b="1" i="0" u="none" strike="noStrike" cap="none" normalizeH="0" baseline="0" dirty="0">
                <a:ln>
                  <a:noFill/>
                </a:ln>
                <a:solidFill>
                  <a:schemeClr val="tx1"/>
                </a:solidFill>
                <a:effectLst/>
              </a:rPr>
              <a:t> Correlation Coefficient r : </a:t>
            </a:r>
            <a:r>
              <a:rPr kumimoji="0" lang="en-US" altLang="en-US" sz="1400" i="0" u="none" strike="noStrike" cap="none" normalizeH="0" baseline="0" dirty="0">
                <a:ln>
                  <a:noFill/>
                </a:ln>
                <a:solidFill>
                  <a:schemeClr val="tx1"/>
                </a:solidFill>
                <a:effectLst/>
              </a:rPr>
              <a:t>-0.04 </a:t>
            </a:r>
          </a:p>
        </p:txBody>
      </p:sp>
      <p:sp>
        <p:nvSpPr>
          <p:cNvPr id="21" name="TextBox 20">
            <a:extLst>
              <a:ext uri="{FF2B5EF4-FFF2-40B4-BE49-F238E27FC236}">
                <a16:creationId xmlns:a16="http://schemas.microsoft.com/office/drawing/2014/main" id="{01D5625A-A332-4238-ADDF-8738C758B574}"/>
              </a:ext>
            </a:extLst>
          </p:cNvPr>
          <p:cNvSpPr txBox="1"/>
          <p:nvPr/>
        </p:nvSpPr>
        <p:spPr>
          <a:xfrm>
            <a:off x="4200551" y="5301762"/>
            <a:ext cx="3349255" cy="116955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Absolute Error : </a:t>
            </a:r>
            <a:r>
              <a:rPr kumimoji="0" lang="en-US" altLang="en-US" sz="1400" i="0" u="none" strike="noStrike" cap="none" normalizeH="0" baseline="0" dirty="0">
                <a:ln>
                  <a:noFill/>
                </a:ln>
                <a:solidFill>
                  <a:schemeClr val="tx1"/>
                </a:solidFill>
                <a:effectLst/>
              </a:rPr>
              <a:t>13.39</a:t>
            </a:r>
            <a:r>
              <a:rPr kumimoji="0" lang="en-US" altLang="en-US" sz="14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Squared Error : </a:t>
            </a:r>
            <a:r>
              <a:rPr kumimoji="0" lang="en-US" altLang="en-US" sz="1400" i="0" u="none" strike="noStrike" cap="none" normalizeH="0" baseline="0" dirty="0">
                <a:ln>
                  <a:noFill/>
                </a:ln>
                <a:solidFill>
                  <a:schemeClr val="tx1"/>
                </a:solidFill>
                <a:effectLst/>
              </a:rPr>
              <a:t>231.82</a:t>
            </a:r>
            <a:r>
              <a:rPr kumimoji="0" lang="en-US" altLang="en-US" sz="14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Root Mean Squared Error : </a:t>
            </a:r>
            <a:r>
              <a:rPr kumimoji="0" lang="en-US" altLang="en-US" sz="1400" i="0" u="none" strike="noStrike" cap="none" normalizeH="0" baseline="0" dirty="0">
                <a:ln>
                  <a:noFill/>
                </a:ln>
                <a:solidFill>
                  <a:schemeClr val="tx1"/>
                </a:solidFill>
                <a:effectLst/>
              </a:rPr>
              <a:t>15.23</a:t>
            </a:r>
            <a:r>
              <a:rPr kumimoji="0" lang="en-US" altLang="en-US" sz="1400" b="1" i="0" u="none" strike="noStrike" cap="none" normalizeH="0" baseline="0" dirty="0">
                <a:ln>
                  <a:noFill/>
                </a:ln>
                <a:solidFill>
                  <a:schemeClr val="tx1"/>
                </a:solidFill>
                <a:effectLst/>
              </a:rPr>
              <a:t> Correlation Coefficient r : -</a:t>
            </a:r>
            <a:r>
              <a:rPr kumimoji="0" lang="en-US" altLang="en-US" sz="1400" i="0" u="none" strike="noStrike" cap="none" normalizeH="0" baseline="0" dirty="0">
                <a:ln>
                  <a:noFill/>
                </a:ln>
                <a:solidFill>
                  <a:schemeClr val="tx1"/>
                </a:solidFill>
                <a:effectLst/>
              </a:rPr>
              <a:t>0.04</a:t>
            </a:r>
            <a:r>
              <a:rPr kumimoji="0" lang="en-US" altLang="en-US" sz="1400" b="1" i="0" u="none" strike="noStrike" cap="none" normalizeH="0" baseline="0" dirty="0">
                <a:ln>
                  <a:noFill/>
                </a:ln>
                <a:solidFill>
                  <a:schemeClr val="tx1"/>
                </a:solidFill>
                <a:effectLst/>
              </a:rPr>
              <a:t> </a:t>
            </a:r>
          </a:p>
          <a:p>
            <a:endParaRPr lang="en-IN" sz="1400" b="1" dirty="0"/>
          </a:p>
        </p:txBody>
      </p:sp>
      <p:sp>
        <p:nvSpPr>
          <p:cNvPr id="22" name="TextBox 21">
            <a:extLst>
              <a:ext uri="{FF2B5EF4-FFF2-40B4-BE49-F238E27FC236}">
                <a16:creationId xmlns:a16="http://schemas.microsoft.com/office/drawing/2014/main" id="{7E04CAA5-F38A-4184-A1BD-9BE92885FAC1}"/>
              </a:ext>
            </a:extLst>
          </p:cNvPr>
          <p:cNvSpPr txBox="1"/>
          <p:nvPr/>
        </p:nvSpPr>
        <p:spPr>
          <a:xfrm>
            <a:off x="8057588" y="5217596"/>
            <a:ext cx="3068515" cy="116955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Absolute Error : </a:t>
            </a:r>
            <a:r>
              <a:rPr kumimoji="0" lang="en-US" altLang="en-US" sz="1400" i="0" u="none" strike="noStrike" cap="none" normalizeH="0" baseline="0" dirty="0">
                <a:ln>
                  <a:noFill/>
                </a:ln>
                <a:solidFill>
                  <a:schemeClr val="tx1"/>
                </a:solidFill>
                <a:effectLst/>
              </a:rPr>
              <a:t>13.39</a:t>
            </a:r>
            <a:r>
              <a:rPr kumimoji="0" lang="en-US" altLang="en-US" sz="14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Squared Error : </a:t>
            </a:r>
            <a:r>
              <a:rPr kumimoji="0" lang="en-US" altLang="en-US" sz="1400" i="0" u="none" strike="noStrike" cap="none" normalizeH="0" baseline="0" dirty="0">
                <a:ln>
                  <a:noFill/>
                </a:ln>
                <a:solidFill>
                  <a:schemeClr val="tx1"/>
                </a:solidFill>
                <a:effectLst/>
              </a:rPr>
              <a:t>231.82</a:t>
            </a:r>
            <a:r>
              <a:rPr kumimoji="0" lang="en-US" altLang="en-US" sz="14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Root Mean Squared Error : </a:t>
            </a:r>
            <a:r>
              <a:rPr kumimoji="0" lang="en-US" altLang="en-US" sz="1400" i="0" u="none" strike="noStrike" cap="none" normalizeH="0" baseline="0" dirty="0">
                <a:ln>
                  <a:noFill/>
                </a:ln>
                <a:solidFill>
                  <a:schemeClr val="tx1"/>
                </a:solidFill>
                <a:effectLst/>
              </a:rPr>
              <a:t>15.23</a:t>
            </a:r>
            <a:r>
              <a:rPr kumimoji="0" lang="en-US" altLang="en-US" sz="1400" b="1" i="0" u="none" strike="noStrike" cap="none" normalizeH="0" baseline="0" dirty="0">
                <a:ln>
                  <a:noFill/>
                </a:ln>
                <a:solidFill>
                  <a:schemeClr val="tx1"/>
                </a:solidFill>
                <a:effectLst/>
              </a:rPr>
              <a:t> Correlation Coefficient r : </a:t>
            </a:r>
            <a:r>
              <a:rPr kumimoji="0" lang="en-US" altLang="en-US" sz="1400" i="0" u="none" strike="noStrike" cap="none" normalizeH="0" baseline="0" dirty="0">
                <a:ln>
                  <a:noFill/>
                </a:ln>
                <a:solidFill>
                  <a:schemeClr val="tx1"/>
                </a:solidFill>
                <a:effectLst/>
              </a:rPr>
              <a:t>-0.04 </a:t>
            </a:r>
          </a:p>
          <a:p>
            <a:endParaRPr lang="en-IN" sz="1400" b="1" dirty="0"/>
          </a:p>
        </p:txBody>
      </p:sp>
    </p:spTree>
    <p:extLst>
      <p:ext uri="{BB962C8B-B14F-4D97-AF65-F5344CB8AC3E}">
        <p14:creationId xmlns:p14="http://schemas.microsoft.com/office/powerpoint/2010/main" val="185707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7A7778-B408-47EE-A30F-D5604F12BE6A}"/>
              </a:ext>
            </a:extLst>
          </p:cNvPr>
          <p:cNvSpPr/>
          <p:nvPr/>
        </p:nvSpPr>
        <p:spPr>
          <a:xfrm>
            <a:off x="2886755" y="743392"/>
            <a:ext cx="5750293" cy="646331"/>
          </a:xfrm>
          <a:prstGeom prst="rect">
            <a:avLst/>
          </a:prstGeom>
          <a:noFill/>
        </p:spPr>
        <p:txBody>
          <a:bodyPr wrap="none" lIns="91440" tIns="45720" rIns="91440" bIns="45720">
            <a:spAutoFit/>
          </a:bodyPr>
          <a:lstStyle/>
          <a:p>
            <a:pPr algn="ctr"/>
            <a:r>
              <a:rPr lang="en-US" sz="3600" b="1" cap="none" spc="50" dirty="0">
                <a:ln w="0"/>
                <a:solidFill>
                  <a:schemeClr val="bg2">
                    <a:lumMod val="40000"/>
                    <a:lumOff val="60000"/>
                  </a:schemeClr>
                </a:solidFill>
                <a:effectLst>
                  <a:innerShdw blurRad="63500" dist="50800" dir="13500000">
                    <a:srgbClr val="000000">
                      <a:alpha val="50000"/>
                    </a:srgbClr>
                  </a:innerShdw>
                </a:effectLst>
              </a:rPr>
              <a:t>Linear Regression Model</a:t>
            </a:r>
            <a:endParaRPr lang="en-US" sz="2400" b="1" cap="none" spc="50" dirty="0">
              <a:ln w="0"/>
              <a:solidFill>
                <a:schemeClr val="bg2">
                  <a:lumMod val="40000"/>
                  <a:lumOff val="60000"/>
                </a:schemeClr>
              </a:solidFill>
              <a:effectLst>
                <a:innerShdw blurRad="63500" dist="50800" dir="13500000">
                  <a:srgbClr val="000000">
                    <a:alpha val="50000"/>
                  </a:srgbClr>
                </a:innerShdw>
              </a:effectLst>
            </a:endParaRPr>
          </a:p>
        </p:txBody>
      </p:sp>
      <p:sp>
        <p:nvSpPr>
          <p:cNvPr id="10" name="TextBox 9">
            <a:extLst>
              <a:ext uri="{FF2B5EF4-FFF2-40B4-BE49-F238E27FC236}">
                <a16:creationId xmlns:a16="http://schemas.microsoft.com/office/drawing/2014/main" id="{A6B944B2-0278-4C8B-AAB0-6809B14BD63D}"/>
              </a:ext>
            </a:extLst>
          </p:cNvPr>
          <p:cNvSpPr txBox="1"/>
          <p:nvPr/>
        </p:nvSpPr>
        <p:spPr>
          <a:xfrm>
            <a:off x="399356" y="4932430"/>
            <a:ext cx="3068515"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Absolute Error : </a:t>
            </a:r>
            <a:r>
              <a:rPr kumimoji="0" lang="en-US" altLang="en-US" sz="1400" i="0" u="none" strike="noStrike" cap="none" normalizeH="0" baseline="0" dirty="0">
                <a:ln>
                  <a:noFill/>
                </a:ln>
                <a:solidFill>
                  <a:schemeClr val="tx1"/>
                </a:solidFill>
                <a:effectLst/>
              </a:rPr>
              <a:t>13.14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Squared Error : </a:t>
            </a:r>
            <a:r>
              <a:rPr kumimoji="0" lang="en-US" altLang="en-US" sz="1400" i="0" u="none" strike="noStrike" cap="none" normalizeH="0" baseline="0" dirty="0">
                <a:ln>
                  <a:noFill/>
                </a:ln>
                <a:solidFill>
                  <a:schemeClr val="tx1"/>
                </a:solidFill>
                <a:effectLst/>
              </a:rPr>
              <a:t>227.14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Root Mean Squared Error : </a:t>
            </a:r>
            <a:r>
              <a:rPr kumimoji="0" lang="en-US" altLang="en-US" sz="1400" i="0" u="none" strike="noStrike" cap="none" normalizeH="0" baseline="0" dirty="0">
                <a:ln>
                  <a:noFill/>
                </a:ln>
                <a:solidFill>
                  <a:schemeClr val="tx1"/>
                </a:solidFill>
                <a:effectLst/>
              </a:rPr>
              <a:t>15.07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Correlation Coefficient r : -</a:t>
            </a:r>
            <a:r>
              <a:rPr kumimoji="0" lang="en-US" altLang="en-US" sz="1400" i="0" u="none" strike="noStrike" cap="none" normalizeH="0" baseline="0" dirty="0">
                <a:ln>
                  <a:noFill/>
                </a:ln>
                <a:solidFill>
                  <a:schemeClr val="tx1"/>
                </a:solidFill>
                <a:effectLst/>
              </a:rPr>
              <a:t>0.1</a:t>
            </a:r>
            <a:r>
              <a:rPr kumimoji="0" lang="en-US" altLang="en-US" sz="1400" b="1" i="0" u="none" strike="noStrike" cap="none" normalizeH="0" baseline="0" dirty="0">
                <a:ln>
                  <a:noFill/>
                </a:ln>
                <a:solidFill>
                  <a:schemeClr val="tx1"/>
                </a:solidFill>
                <a:effectLst/>
              </a:rPr>
              <a:t> </a:t>
            </a:r>
          </a:p>
        </p:txBody>
      </p:sp>
      <p:sp>
        <p:nvSpPr>
          <p:cNvPr id="11" name="TextBox 10">
            <a:extLst>
              <a:ext uri="{FF2B5EF4-FFF2-40B4-BE49-F238E27FC236}">
                <a16:creationId xmlns:a16="http://schemas.microsoft.com/office/drawing/2014/main" id="{FBCA24F4-9D72-48CD-B72F-3A375509D9BF}"/>
              </a:ext>
            </a:extLst>
          </p:cNvPr>
          <p:cNvSpPr txBox="1"/>
          <p:nvPr/>
        </p:nvSpPr>
        <p:spPr>
          <a:xfrm>
            <a:off x="4172247" y="4932430"/>
            <a:ext cx="3349255"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Absolute Error : </a:t>
            </a:r>
            <a:r>
              <a:rPr kumimoji="0" lang="en-US" altLang="en-US" sz="1400" i="0" u="none" strike="noStrike" cap="none" normalizeH="0" baseline="0" dirty="0">
                <a:ln>
                  <a:noFill/>
                </a:ln>
                <a:solidFill>
                  <a:schemeClr val="tx1"/>
                </a:solidFill>
                <a:effectLst/>
              </a:rPr>
              <a:t>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Squared Error : </a:t>
            </a:r>
            <a:r>
              <a:rPr kumimoji="0" lang="en-US" altLang="en-US" sz="1400" i="0" u="none" strike="noStrike" cap="none" normalizeH="0" baseline="0" dirty="0">
                <a:ln>
                  <a:noFill/>
                </a:ln>
                <a:solidFill>
                  <a:schemeClr val="tx1"/>
                </a:solidFill>
                <a:effectLst/>
              </a:rPr>
              <a:t>56.24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Root Mean Squared Error : </a:t>
            </a:r>
            <a:r>
              <a:rPr kumimoji="0" lang="en-US" altLang="en-US" sz="1400" i="0" u="none" strike="noStrike" cap="none" normalizeH="0" baseline="0" dirty="0">
                <a:ln>
                  <a:noFill/>
                </a:ln>
                <a:solidFill>
                  <a:schemeClr val="tx1"/>
                </a:solidFill>
                <a:effectLst/>
              </a:rPr>
              <a:t>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Correlation Coefficient r :  </a:t>
            </a:r>
            <a:r>
              <a:rPr kumimoji="0" lang="en-US" altLang="en-US" sz="1400" i="0" u="none" strike="noStrike" cap="none" normalizeH="0" baseline="0" dirty="0">
                <a:ln>
                  <a:noFill/>
                </a:ln>
                <a:solidFill>
                  <a:schemeClr val="tx1"/>
                </a:solidFill>
                <a:effectLst/>
              </a:rPr>
              <a:t>0.29</a:t>
            </a:r>
          </a:p>
        </p:txBody>
      </p:sp>
      <p:sp>
        <p:nvSpPr>
          <p:cNvPr id="12" name="TextBox 11">
            <a:extLst>
              <a:ext uri="{FF2B5EF4-FFF2-40B4-BE49-F238E27FC236}">
                <a16:creationId xmlns:a16="http://schemas.microsoft.com/office/drawing/2014/main" id="{154F3485-2192-4FC3-825B-D64CDC77E4B2}"/>
              </a:ext>
            </a:extLst>
          </p:cNvPr>
          <p:cNvSpPr txBox="1"/>
          <p:nvPr/>
        </p:nvSpPr>
        <p:spPr>
          <a:xfrm>
            <a:off x="7945138" y="4932429"/>
            <a:ext cx="3068515"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Absolute Error : </a:t>
            </a:r>
            <a:r>
              <a:rPr kumimoji="0" lang="en-US" altLang="en-US" sz="1400" i="0" u="none" strike="noStrike" cap="none" normalizeH="0" baseline="0" dirty="0">
                <a:ln>
                  <a:noFill/>
                </a:ln>
                <a:solidFill>
                  <a:schemeClr val="tx1"/>
                </a:solidFill>
                <a:effectLst/>
              </a:rPr>
              <a:t>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Mean Squared Error : </a:t>
            </a:r>
            <a:r>
              <a:rPr kumimoji="0" lang="en-US" altLang="en-US" sz="1400" i="0" u="none" strike="noStrike" cap="none" normalizeH="0" baseline="0" dirty="0">
                <a:ln>
                  <a:noFill/>
                </a:ln>
                <a:solidFill>
                  <a:schemeClr val="tx1"/>
                </a:solidFill>
                <a:effectLst/>
              </a:rPr>
              <a:t>43.2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Root Mean Squared Error : </a:t>
            </a:r>
            <a:r>
              <a:rPr kumimoji="0" lang="en-US" altLang="en-US" sz="1400" i="0" u="none" strike="noStrike" cap="none" normalizeH="0" baseline="0" dirty="0">
                <a:ln>
                  <a:noFill/>
                </a:ln>
                <a:solidFill>
                  <a:schemeClr val="tx1"/>
                </a:solidFill>
                <a:effectLst/>
              </a:rPr>
              <a:t>6.57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Correlation Coefficient r :  -</a:t>
            </a:r>
            <a:r>
              <a:rPr kumimoji="0" lang="en-US" altLang="en-US" sz="1400" i="0" u="none" strike="noStrike" cap="none" normalizeH="0" baseline="0" dirty="0">
                <a:ln>
                  <a:noFill/>
                </a:ln>
                <a:solidFill>
                  <a:schemeClr val="tx1"/>
                </a:solidFill>
                <a:effectLst/>
              </a:rPr>
              <a:t>0.13</a:t>
            </a:r>
          </a:p>
        </p:txBody>
      </p:sp>
      <p:pic>
        <p:nvPicPr>
          <p:cNvPr id="15" name="Picture 14">
            <a:extLst>
              <a:ext uri="{FF2B5EF4-FFF2-40B4-BE49-F238E27FC236}">
                <a16:creationId xmlns:a16="http://schemas.microsoft.com/office/drawing/2014/main" id="{4BAA2217-F524-4DF2-B3CD-A3E0AF91B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56" y="1971569"/>
            <a:ext cx="3293413" cy="2108062"/>
          </a:xfrm>
          <a:prstGeom prst="rect">
            <a:avLst/>
          </a:prstGeom>
        </p:spPr>
      </p:pic>
      <p:pic>
        <p:nvPicPr>
          <p:cNvPr id="16" name="Picture 15">
            <a:extLst>
              <a:ext uri="{FF2B5EF4-FFF2-40B4-BE49-F238E27FC236}">
                <a16:creationId xmlns:a16="http://schemas.microsoft.com/office/drawing/2014/main" id="{DE0D690F-7C51-4A57-B113-A8577AC9B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247" y="1959249"/>
            <a:ext cx="3293413" cy="2130331"/>
          </a:xfrm>
          <a:prstGeom prst="rect">
            <a:avLst/>
          </a:prstGeom>
        </p:spPr>
      </p:pic>
      <p:pic>
        <p:nvPicPr>
          <p:cNvPr id="17" name="Picture 16">
            <a:extLst>
              <a:ext uri="{FF2B5EF4-FFF2-40B4-BE49-F238E27FC236}">
                <a16:creationId xmlns:a16="http://schemas.microsoft.com/office/drawing/2014/main" id="{5BD859DC-76F5-4149-88F3-40012AEAE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5138" y="1971569"/>
            <a:ext cx="3293414" cy="2118011"/>
          </a:xfrm>
          <a:prstGeom prst="rect">
            <a:avLst/>
          </a:prstGeom>
        </p:spPr>
      </p:pic>
    </p:spTree>
    <p:extLst>
      <p:ext uri="{BB962C8B-B14F-4D97-AF65-F5344CB8AC3E}">
        <p14:creationId xmlns:p14="http://schemas.microsoft.com/office/powerpoint/2010/main" val="43792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2">
            <a:extLst>
              <a:ext uri="{FF2B5EF4-FFF2-40B4-BE49-F238E27FC236}">
                <a16:creationId xmlns:a16="http://schemas.microsoft.com/office/drawing/2014/main" id="{83ACAD33-2FB7-4503-A752-D04101960C4B}"/>
              </a:ext>
            </a:extLst>
          </p:cNvPr>
          <p:cNvSpPr>
            <a:spLocks noGrp="1"/>
          </p:cNvSpPr>
          <p:nvPr>
            <p:ph idx="1"/>
          </p:nvPr>
        </p:nvSpPr>
        <p:spPr>
          <a:xfrm>
            <a:off x="5048452" y="1410458"/>
            <a:ext cx="6495847" cy="2589913"/>
          </a:xfrm>
        </p:spPr>
        <p:txBody>
          <a:bodyPr vert="horz" lIns="91440" tIns="45720" rIns="91440" bIns="45720" rtlCol="0">
            <a:normAutofit/>
          </a:bodyPr>
          <a:lstStyle/>
          <a:p>
            <a:pPr marL="0" indent="0">
              <a:lnSpc>
                <a:spcPct val="90000"/>
              </a:lnSpc>
              <a:buNone/>
            </a:pPr>
            <a:r>
              <a:rPr lang="en-US" sz="1400" b="1" dirty="0"/>
              <a:t>1. </a:t>
            </a:r>
            <a:r>
              <a:rPr lang="en-US" sz="1400" dirty="0"/>
              <a:t>In order to build a decision tree model, I wanted to be able to rank the data based on the data and as a result I decided to incorporate percentiles for each of the features.</a:t>
            </a:r>
          </a:p>
          <a:p>
            <a:pPr marL="0" indent="0">
              <a:lnSpc>
                <a:spcPct val="90000"/>
              </a:lnSpc>
              <a:buNone/>
            </a:pPr>
            <a:r>
              <a:rPr lang="en-US" sz="1400" b="1" dirty="0"/>
              <a:t>2. </a:t>
            </a:r>
            <a:r>
              <a:rPr lang="en-US" sz="1400" dirty="0"/>
              <a:t>The decision tree classifier is a supervised learning algorithm so due to     that I needed to classify the training data as well. This was done by using the percentiles and dividing them into high, medium and low classes which are then in combination labelled as either being a healthy or unhealthy account.</a:t>
            </a:r>
          </a:p>
          <a:p>
            <a:pPr marL="0" indent="0">
              <a:lnSpc>
                <a:spcPct val="90000"/>
              </a:lnSpc>
              <a:buNone/>
            </a:pPr>
            <a:r>
              <a:rPr lang="en-US" sz="1400" b="1" dirty="0"/>
              <a:t>3. </a:t>
            </a:r>
            <a:r>
              <a:rPr lang="en-US" sz="1400" dirty="0"/>
              <a:t>The accuracy that the decision tree model has achieved is of 90%.</a:t>
            </a:r>
          </a:p>
        </p:txBody>
      </p:sp>
      <p:pic>
        <p:nvPicPr>
          <p:cNvPr id="6" name="Picture 5">
            <a:extLst>
              <a:ext uri="{FF2B5EF4-FFF2-40B4-BE49-F238E27FC236}">
                <a16:creationId xmlns:a16="http://schemas.microsoft.com/office/drawing/2014/main" id="{7B6AD8B7-2E70-4071-B4E3-F58F41F84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452" y="4267831"/>
            <a:ext cx="6495847" cy="1071815"/>
          </a:xfrm>
          <a:prstGeom prst="rect">
            <a:avLst/>
          </a:prstGeom>
          <a:effectLst/>
        </p:spPr>
      </p:pic>
      <p:sp>
        <p:nvSpPr>
          <p:cNvPr id="12" name="Rectangle 11">
            <a:extLst>
              <a:ext uri="{FF2B5EF4-FFF2-40B4-BE49-F238E27FC236}">
                <a16:creationId xmlns:a16="http://schemas.microsoft.com/office/drawing/2014/main" id="{8E0E9573-895A-4C67-9855-65AF7F6FB0AA}"/>
              </a:ext>
            </a:extLst>
          </p:cNvPr>
          <p:cNvSpPr/>
          <p:nvPr/>
        </p:nvSpPr>
        <p:spPr>
          <a:xfrm>
            <a:off x="427799" y="2012577"/>
            <a:ext cx="3305713" cy="2585323"/>
          </a:xfrm>
          <a:prstGeom prst="rect">
            <a:avLst/>
          </a:prstGeom>
          <a:noFill/>
        </p:spPr>
        <p:txBody>
          <a:bodyPr wrap="none" lIns="91440" tIns="45720" rIns="91440" bIns="45720">
            <a:spAutoFit/>
          </a:bodyPr>
          <a:lstStyle/>
          <a:p>
            <a:r>
              <a:rPr lang="en-US" sz="5400" b="1" cap="none" spc="50" dirty="0">
                <a:ln w="0"/>
                <a:solidFill>
                  <a:schemeClr val="tx2">
                    <a:lumMod val="40000"/>
                    <a:lumOff val="60000"/>
                  </a:schemeClr>
                </a:solidFill>
                <a:effectLst>
                  <a:innerShdw blurRad="63500" dist="50800" dir="13500000">
                    <a:srgbClr val="000000">
                      <a:alpha val="50000"/>
                    </a:srgbClr>
                  </a:innerShdw>
                </a:effectLst>
              </a:rPr>
              <a:t>Decision </a:t>
            </a:r>
          </a:p>
          <a:p>
            <a:r>
              <a:rPr lang="en-US" sz="5400" b="1" cap="none" spc="50" dirty="0">
                <a:ln w="0"/>
                <a:solidFill>
                  <a:schemeClr val="tx2">
                    <a:lumMod val="40000"/>
                    <a:lumOff val="60000"/>
                  </a:schemeClr>
                </a:solidFill>
                <a:effectLst>
                  <a:innerShdw blurRad="63500" dist="50800" dir="13500000">
                    <a:srgbClr val="000000">
                      <a:alpha val="50000"/>
                    </a:srgbClr>
                  </a:innerShdw>
                </a:effectLst>
              </a:rPr>
              <a:t>Tree </a:t>
            </a:r>
          </a:p>
          <a:p>
            <a:r>
              <a:rPr lang="en-US" sz="5400" b="1" cap="none" spc="50" dirty="0">
                <a:ln w="0"/>
                <a:solidFill>
                  <a:schemeClr val="tx2">
                    <a:lumMod val="40000"/>
                    <a:lumOff val="60000"/>
                  </a:schemeClr>
                </a:solidFill>
                <a:effectLst>
                  <a:innerShdw blurRad="63500" dist="50800" dir="13500000">
                    <a:srgbClr val="000000">
                      <a:alpha val="50000"/>
                    </a:srgbClr>
                  </a:innerShdw>
                </a:effectLst>
              </a:rPr>
              <a:t>Model</a:t>
            </a:r>
            <a:endParaRPr lang="en-US" sz="4000" b="1" cap="none" spc="50" dirty="0">
              <a:ln w="0"/>
              <a:solidFill>
                <a:schemeClr val="tx2">
                  <a:lumMod val="40000"/>
                  <a:lumOff val="6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7348063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E0E9573-895A-4C67-9855-65AF7F6FB0AA}"/>
              </a:ext>
            </a:extLst>
          </p:cNvPr>
          <p:cNvSpPr/>
          <p:nvPr/>
        </p:nvSpPr>
        <p:spPr>
          <a:xfrm>
            <a:off x="427799" y="2012577"/>
            <a:ext cx="3305713" cy="2585323"/>
          </a:xfrm>
          <a:prstGeom prst="rect">
            <a:avLst/>
          </a:prstGeom>
          <a:noFill/>
        </p:spPr>
        <p:txBody>
          <a:bodyPr wrap="none" lIns="91440" tIns="45720" rIns="91440" bIns="45720">
            <a:spAutoFit/>
          </a:bodyPr>
          <a:lstStyle/>
          <a:p>
            <a:r>
              <a:rPr lang="en-US" sz="5400" b="1" cap="none" spc="50" dirty="0">
                <a:ln w="0"/>
                <a:solidFill>
                  <a:schemeClr val="tx2">
                    <a:lumMod val="40000"/>
                    <a:lumOff val="60000"/>
                  </a:schemeClr>
                </a:solidFill>
                <a:effectLst>
                  <a:innerShdw blurRad="63500" dist="50800" dir="13500000">
                    <a:srgbClr val="000000">
                      <a:alpha val="50000"/>
                    </a:srgbClr>
                  </a:innerShdw>
                </a:effectLst>
              </a:rPr>
              <a:t>Decision </a:t>
            </a:r>
          </a:p>
          <a:p>
            <a:r>
              <a:rPr lang="en-US" sz="5400" b="1" cap="none" spc="50" dirty="0">
                <a:ln w="0"/>
                <a:solidFill>
                  <a:schemeClr val="tx2">
                    <a:lumMod val="40000"/>
                    <a:lumOff val="60000"/>
                  </a:schemeClr>
                </a:solidFill>
                <a:effectLst>
                  <a:innerShdw blurRad="63500" dist="50800" dir="13500000">
                    <a:srgbClr val="000000">
                      <a:alpha val="50000"/>
                    </a:srgbClr>
                  </a:innerShdw>
                </a:effectLst>
              </a:rPr>
              <a:t>Tree </a:t>
            </a:r>
          </a:p>
          <a:p>
            <a:r>
              <a:rPr lang="en-US" sz="5400" b="1" cap="none" spc="50" dirty="0">
                <a:ln w="0"/>
                <a:solidFill>
                  <a:schemeClr val="tx2">
                    <a:lumMod val="40000"/>
                    <a:lumOff val="60000"/>
                  </a:schemeClr>
                </a:solidFill>
                <a:effectLst>
                  <a:innerShdw blurRad="63500" dist="50800" dir="13500000">
                    <a:srgbClr val="000000">
                      <a:alpha val="50000"/>
                    </a:srgbClr>
                  </a:innerShdw>
                </a:effectLst>
              </a:rPr>
              <a:t>Model</a:t>
            </a:r>
            <a:endParaRPr lang="en-US" sz="4000" b="1" cap="none" spc="50" dirty="0">
              <a:ln w="0"/>
              <a:solidFill>
                <a:schemeClr val="tx2">
                  <a:lumMod val="40000"/>
                  <a:lumOff val="60000"/>
                </a:schemeClr>
              </a:solidFill>
              <a:effectLst>
                <a:innerShdw blurRad="63500" dist="50800" dir="13500000">
                  <a:srgbClr val="000000">
                    <a:alpha val="50000"/>
                  </a:srgbClr>
                </a:innerShdw>
              </a:effectLst>
            </a:endParaRPr>
          </a:p>
        </p:txBody>
      </p:sp>
      <p:pic>
        <p:nvPicPr>
          <p:cNvPr id="14" name="Picture 13">
            <a:extLst>
              <a:ext uri="{FF2B5EF4-FFF2-40B4-BE49-F238E27FC236}">
                <a16:creationId xmlns:a16="http://schemas.microsoft.com/office/drawing/2014/main" id="{931DD0BE-146A-455F-94A0-A47F75F4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669" y="810290"/>
            <a:ext cx="5167099" cy="5111539"/>
          </a:xfrm>
          <a:prstGeom prst="rect">
            <a:avLst/>
          </a:prstGeom>
        </p:spPr>
      </p:pic>
    </p:spTree>
    <p:extLst>
      <p:ext uri="{BB962C8B-B14F-4D97-AF65-F5344CB8AC3E}">
        <p14:creationId xmlns:p14="http://schemas.microsoft.com/office/powerpoint/2010/main" val="8541048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509B30-1D0B-4BF8-8F5D-C0D7C4E00406}"/>
              </a:ext>
            </a:extLst>
          </p:cNvPr>
          <p:cNvSpPr/>
          <p:nvPr/>
        </p:nvSpPr>
        <p:spPr>
          <a:xfrm>
            <a:off x="4156244" y="2690166"/>
            <a:ext cx="3704860" cy="923330"/>
          </a:xfrm>
          <a:prstGeom prst="rect">
            <a:avLst/>
          </a:prstGeom>
          <a:noFill/>
        </p:spPr>
        <p:txBody>
          <a:bodyPr wrap="none" lIns="91440" tIns="45720" rIns="91440" bIns="45720">
            <a:spAutoFit/>
          </a:bodyPr>
          <a:lstStyle/>
          <a:p>
            <a:r>
              <a:rPr lang="en-US" sz="5400" b="1" cap="none" spc="50" dirty="0">
                <a:ln w="0"/>
                <a:solidFill>
                  <a:schemeClr val="bg2">
                    <a:lumMod val="40000"/>
                    <a:lumOff val="60000"/>
                  </a:schemeClr>
                </a:solidFill>
                <a:effectLst>
                  <a:innerShdw blurRad="63500" dist="50800" dir="13500000">
                    <a:srgbClr val="000000">
                      <a:alpha val="50000"/>
                    </a:srgbClr>
                  </a:innerShdw>
                </a:effectLst>
              </a:rPr>
              <a:t>Thank You</a:t>
            </a:r>
            <a:endParaRPr lang="en-US" sz="4000" b="1" cap="none" spc="50" dirty="0">
              <a:ln w="0"/>
              <a:solidFill>
                <a:schemeClr val="bg2">
                  <a:lumMod val="40000"/>
                  <a:lumOff val="6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892810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17</TotalTime>
  <Words>362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Open Sans</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BISWAS</dc:creator>
  <cp:lastModifiedBy>ABHIJIT  BISWAS</cp:lastModifiedBy>
  <cp:revision>2</cp:revision>
  <dcterms:created xsi:type="dcterms:W3CDTF">2021-06-01T07:41:29Z</dcterms:created>
  <dcterms:modified xsi:type="dcterms:W3CDTF">2021-06-01T07:59:01Z</dcterms:modified>
</cp:coreProperties>
</file>