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4D3E"/>
    <a:srgbClr val="13231C"/>
    <a:srgbClr val="2749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08948-C755-4D31-A7DD-5F55343ACE4E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50DDB-0B98-4C35-82AA-C605ADE89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21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8A1A-CCB4-4CE7-9321-51BA9AF01207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96AF-80E0-4CF7-A0E3-3B73836C4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49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8A1A-CCB4-4CE7-9321-51BA9AF01207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96AF-80E0-4CF7-A0E3-3B73836C4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54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8A1A-CCB4-4CE7-9321-51BA9AF01207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96AF-80E0-4CF7-A0E3-3B73836C4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49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8A1A-CCB4-4CE7-9321-51BA9AF01207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96AF-80E0-4CF7-A0E3-3B73836C49D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9588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8A1A-CCB4-4CE7-9321-51BA9AF01207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96AF-80E0-4CF7-A0E3-3B73836C4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849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8A1A-CCB4-4CE7-9321-51BA9AF01207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96AF-80E0-4CF7-A0E3-3B73836C4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377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8A1A-CCB4-4CE7-9321-51BA9AF01207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96AF-80E0-4CF7-A0E3-3B73836C4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213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8A1A-CCB4-4CE7-9321-51BA9AF01207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96AF-80E0-4CF7-A0E3-3B73836C4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938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8A1A-CCB4-4CE7-9321-51BA9AF01207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96AF-80E0-4CF7-A0E3-3B73836C4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82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8A1A-CCB4-4CE7-9321-51BA9AF01207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96AF-80E0-4CF7-A0E3-3B73836C4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8A1A-CCB4-4CE7-9321-51BA9AF01207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96AF-80E0-4CF7-A0E3-3B73836C4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11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8A1A-CCB4-4CE7-9321-51BA9AF01207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96AF-80E0-4CF7-A0E3-3B73836C4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95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8A1A-CCB4-4CE7-9321-51BA9AF01207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96AF-80E0-4CF7-A0E3-3B73836C4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08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8A1A-CCB4-4CE7-9321-51BA9AF01207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96AF-80E0-4CF7-A0E3-3B73836C4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21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8A1A-CCB4-4CE7-9321-51BA9AF01207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96AF-80E0-4CF7-A0E3-3B73836C4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16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8A1A-CCB4-4CE7-9321-51BA9AF01207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96AF-80E0-4CF7-A0E3-3B73836C4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5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8A1A-CCB4-4CE7-9321-51BA9AF01207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96AF-80E0-4CF7-A0E3-3B73836C4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1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A088A1A-CCB4-4CE7-9321-51BA9AF01207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196AF-80E0-4CF7-A0E3-3B73836C4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155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C1C4C3-8007-47C5-95A0-F50FA9BBAF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06" r="-1" b="19138"/>
          <a:stretch/>
        </p:blipFill>
        <p:spPr>
          <a:xfrm>
            <a:off x="0" y="0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4B626E-9FD5-49CE-93DF-1663019C7A80}"/>
              </a:ext>
            </a:extLst>
          </p:cNvPr>
          <p:cNvSpPr/>
          <p:nvPr/>
        </p:nvSpPr>
        <p:spPr>
          <a:xfrm>
            <a:off x="373224" y="4591073"/>
            <a:ext cx="10414999" cy="8259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600" b="1" cap="none" spc="0" dirty="0">
                <a:ln w="0"/>
                <a:solidFill>
                  <a:srgbClr val="EBEBE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ANZ –Virtual Internship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32E0BB-8D7C-4E57-B5FE-3801822D4784}"/>
              </a:ext>
            </a:extLst>
          </p:cNvPr>
          <p:cNvSpPr/>
          <p:nvPr/>
        </p:nvSpPr>
        <p:spPr>
          <a:xfrm>
            <a:off x="8840802" y="6165586"/>
            <a:ext cx="323033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Abhijit Biswas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5F83AE-1F7F-44ED-B788-36D2C3D07285}"/>
              </a:ext>
            </a:extLst>
          </p:cNvPr>
          <p:cNvSpPr/>
          <p:nvPr/>
        </p:nvSpPr>
        <p:spPr>
          <a:xfrm>
            <a:off x="307910" y="5850778"/>
            <a:ext cx="527651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IN" sz="2400" b="0" i="0" dirty="0">
                <a:solidFill>
                  <a:srgbClr val="FFFFFF"/>
                </a:solidFill>
                <a:effectLst/>
                <a:latin typeface="Open Sans" panose="020B0604020202020204" pitchFamily="34" charset="0"/>
              </a:rPr>
              <a:t>Task 1</a:t>
            </a:r>
          </a:p>
          <a:p>
            <a:pPr algn="l"/>
            <a:r>
              <a:rPr lang="en-IN" sz="2400" b="1" i="0" dirty="0">
                <a:solidFill>
                  <a:srgbClr val="FFFFFF"/>
                </a:solidFill>
                <a:effectLst/>
                <a:latin typeface="Open Sans" panose="020B0604020202020204" pitchFamily="34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79750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48A0F1-9578-4EED-A3B0-7AAB7ED94A56}"/>
              </a:ext>
            </a:extLst>
          </p:cNvPr>
          <p:cNvSpPr/>
          <p:nvPr/>
        </p:nvSpPr>
        <p:spPr>
          <a:xfrm>
            <a:off x="3245496" y="544163"/>
            <a:ext cx="595105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Basic Findings for </a:t>
            </a:r>
          </a:p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ANZ</a:t>
            </a:r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B5565E-43E0-46FE-8C30-D967D2034F66}"/>
              </a:ext>
            </a:extLst>
          </p:cNvPr>
          <p:cNvSpPr txBox="1"/>
          <p:nvPr/>
        </p:nvSpPr>
        <p:spPr>
          <a:xfrm>
            <a:off x="1081391" y="2218876"/>
            <a:ext cx="100292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About </a:t>
            </a:r>
            <a:r>
              <a:rPr lang="en-US" b="1" dirty="0"/>
              <a:t>80% of the transactions </a:t>
            </a:r>
            <a:r>
              <a:rPr lang="en-US" dirty="0"/>
              <a:t>are between </a:t>
            </a:r>
            <a:r>
              <a:rPr lang="en-US" b="1" dirty="0"/>
              <a:t>0.1 – 60 AUD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The </a:t>
            </a:r>
            <a:r>
              <a:rPr lang="en-US" b="1" dirty="0"/>
              <a:t>ratio</a:t>
            </a:r>
            <a:r>
              <a:rPr lang="en-US" dirty="0"/>
              <a:t> of the customers who performs transactions is</a:t>
            </a:r>
            <a:r>
              <a:rPr lang="en-US" b="1" dirty="0"/>
              <a:t> almost 1:1 w.r.t gender.</a:t>
            </a:r>
          </a:p>
          <a:p>
            <a:endParaRPr lang="en-US" dirty="0"/>
          </a:p>
          <a:p>
            <a:r>
              <a:rPr lang="en-US" dirty="0"/>
              <a:t>3. Majority of the </a:t>
            </a:r>
            <a:r>
              <a:rPr lang="en-US" b="1" dirty="0"/>
              <a:t>transactions</a:t>
            </a:r>
            <a:r>
              <a:rPr lang="en-US" dirty="0"/>
              <a:t> are of </a:t>
            </a:r>
            <a:r>
              <a:rPr lang="en-US" b="1" dirty="0"/>
              <a:t>SALES-POS and PAYMENT type.</a:t>
            </a:r>
          </a:p>
          <a:p>
            <a:endParaRPr lang="en-US" dirty="0"/>
          </a:p>
          <a:p>
            <a:r>
              <a:rPr lang="en-US" dirty="0"/>
              <a:t>4. Majority of the </a:t>
            </a:r>
            <a:r>
              <a:rPr lang="en-US" b="1" dirty="0"/>
              <a:t>transactions</a:t>
            </a:r>
            <a:r>
              <a:rPr lang="en-US" dirty="0"/>
              <a:t> are </a:t>
            </a:r>
            <a:r>
              <a:rPr lang="en-US" b="1" dirty="0"/>
              <a:t>debit movement.</a:t>
            </a:r>
          </a:p>
          <a:p>
            <a:endParaRPr lang="en-US" dirty="0"/>
          </a:p>
          <a:p>
            <a:r>
              <a:rPr lang="en-US" dirty="0"/>
              <a:t>5. Majority of the users </a:t>
            </a:r>
            <a:r>
              <a:rPr lang="en-US" b="1" dirty="0"/>
              <a:t>age</a:t>
            </a:r>
            <a:r>
              <a:rPr lang="en-US" dirty="0"/>
              <a:t> is </a:t>
            </a:r>
            <a:r>
              <a:rPr lang="en-US" b="1" dirty="0"/>
              <a:t>less than 40.</a:t>
            </a:r>
          </a:p>
          <a:p>
            <a:endParaRPr lang="en-US" dirty="0"/>
          </a:p>
          <a:p>
            <a:r>
              <a:rPr lang="en-US" dirty="0"/>
              <a:t>6. The </a:t>
            </a:r>
            <a:r>
              <a:rPr lang="en-US" b="1" dirty="0"/>
              <a:t>Average transaction amount </a:t>
            </a:r>
            <a:r>
              <a:rPr lang="en-US" dirty="0"/>
              <a:t>is </a:t>
            </a:r>
            <a:r>
              <a:rPr lang="en-US" b="1" dirty="0"/>
              <a:t>187.934 AUD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9447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C116281D-C086-4FE5-95B6-59E9DDC91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03" y="615758"/>
            <a:ext cx="2767642" cy="514200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8F4287D-7EA7-41A3-A3AC-FDDAD3D54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86" y="487089"/>
            <a:ext cx="1320502" cy="233393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45798550-56CA-4F46-A16D-98CD586A6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873" y="4140777"/>
            <a:ext cx="3854945" cy="16169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C74C68-0AC9-4717-A58B-BF9E9EDB67A3}"/>
              </a:ext>
            </a:extLst>
          </p:cNvPr>
          <p:cNvSpPr/>
          <p:nvPr/>
        </p:nvSpPr>
        <p:spPr>
          <a:xfrm>
            <a:off x="8797347" y="5942659"/>
            <a:ext cx="1721980" cy="2539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5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Fig : Describe Dataset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D4CE41-B1F3-4AA0-B12B-D911B3180433}"/>
              </a:ext>
            </a:extLst>
          </p:cNvPr>
          <p:cNvSpPr/>
          <p:nvPr/>
        </p:nvSpPr>
        <p:spPr>
          <a:xfrm>
            <a:off x="9213617" y="2875804"/>
            <a:ext cx="81945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Fig : Null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39A896-9DF3-409D-B215-51118BE7FFDD}"/>
              </a:ext>
            </a:extLst>
          </p:cNvPr>
          <p:cNvSpPr/>
          <p:nvPr/>
        </p:nvSpPr>
        <p:spPr>
          <a:xfrm>
            <a:off x="2741905" y="5886431"/>
            <a:ext cx="2212061" cy="2539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5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Fig : Unique Columns</a:t>
            </a:r>
          </a:p>
        </p:txBody>
      </p:sp>
    </p:spTree>
    <p:extLst>
      <p:ext uri="{BB962C8B-B14F-4D97-AF65-F5344CB8AC3E}">
        <p14:creationId xmlns:p14="http://schemas.microsoft.com/office/powerpoint/2010/main" val="129580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2CF15B-B62D-425C-826D-EDECC5BA3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299DF8-AE9C-4FAD-9FFA-8EF6DD8EC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E988BDCF-FA66-4854-A037-4AC6C70E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E1F956A-41C9-4FA0-824D-0172C2652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529" y="1398763"/>
            <a:ext cx="4163838" cy="3264983"/>
          </a:xfrm>
          <a:prstGeom prst="rect">
            <a:avLst/>
          </a:prstGeom>
        </p:spPr>
      </p:pic>
      <p:sp>
        <p:nvSpPr>
          <p:cNvPr id="19" name="Rectangle 15">
            <a:extLst>
              <a:ext uri="{FF2B5EF4-FFF2-40B4-BE49-F238E27FC236}">
                <a16:creationId xmlns:a16="http://schemas.microsoft.com/office/drawing/2014/main" id="{F54F5317-715A-4856-908F-8B232EB6D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32473C6-1902-43C1-A70C-E033CCBDB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809" y="1398762"/>
            <a:ext cx="4049669" cy="32649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9DE838-84D3-4A13-BE6C-8E949A3B504B}"/>
              </a:ext>
            </a:extLst>
          </p:cNvPr>
          <p:cNvSpPr/>
          <p:nvPr/>
        </p:nvSpPr>
        <p:spPr>
          <a:xfrm>
            <a:off x="6471261" y="5211292"/>
            <a:ext cx="4652351" cy="415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5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Fig: Total number of PAY/SALARY transactions </a:t>
            </a:r>
          </a:p>
          <a:p>
            <a:pPr algn="ctr"/>
            <a:r>
              <a:rPr lang="en-US" sz="105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by Age Range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8C7E05-B084-4E09-A9BC-3BE60C276DE0}"/>
              </a:ext>
            </a:extLst>
          </p:cNvPr>
          <p:cNvSpPr/>
          <p:nvPr/>
        </p:nvSpPr>
        <p:spPr>
          <a:xfrm>
            <a:off x="1443648" y="5211292"/>
            <a:ext cx="4652351" cy="415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5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Fig: Total number of POS/SALES-POS transactions </a:t>
            </a:r>
          </a:p>
          <a:p>
            <a:pPr algn="ctr"/>
            <a:r>
              <a:rPr lang="en-US" sz="105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by Age Range</a:t>
            </a:r>
          </a:p>
        </p:txBody>
      </p:sp>
    </p:spTree>
    <p:extLst>
      <p:ext uri="{BB962C8B-B14F-4D97-AF65-F5344CB8AC3E}">
        <p14:creationId xmlns:p14="http://schemas.microsoft.com/office/powerpoint/2010/main" val="398210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2CF15B-B62D-425C-826D-EDECC5BA3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299DF8-AE9C-4FAD-9FFA-8EF6DD8EC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88BDCF-FA66-4854-A037-4AC6C70E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31417AA-41AC-4A21-89BE-158BA1531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475" y="1464328"/>
            <a:ext cx="1432952" cy="309827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4F5317-715A-4856-908F-8B232EB6D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C51BFCF-8221-4D12-ABE0-1B76879FB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436" y="1459896"/>
            <a:ext cx="4030844" cy="337583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7D63DFB-9C85-452C-83F1-EF9FFECA243C}"/>
              </a:ext>
            </a:extLst>
          </p:cNvPr>
          <p:cNvSpPr/>
          <p:nvPr/>
        </p:nvSpPr>
        <p:spPr>
          <a:xfrm>
            <a:off x="1083775" y="5186525"/>
            <a:ext cx="4652351" cy="2539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5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Fig : Types of transactions by the customers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D12E89-977E-4947-AD1A-76EB88993C1E}"/>
              </a:ext>
            </a:extLst>
          </p:cNvPr>
          <p:cNvSpPr/>
          <p:nvPr/>
        </p:nvSpPr>
        <p:spPr>
          <a:xfrm>
            <a:off x="6095999" y="5180820"/>
            <a:ext cx="4652351" cy="415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5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Fig: Total number of transactions </a:t>
            </a:r>
          </a:p>
          <a:p>
            <a:pPr algn="ctr"/>
            <a:r>
              <a:rPr lang="en-US" sz="105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by Salary Range</a:t>
            </a:r>
          </a:p>
        </p:txBody>
      </p:sp>
    </p:spTree>
    <p:extLst>
      <p:ext uri="{BB962C8B-B14F-4D97-AF65-F5344CB8AC3E}">
        <p14:creationId xmlns:p14="http://schemas.microsoft.com/office/powerpoint/2010/main" val="224062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37D191-13D4-4D46-AA31-AA8157D3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6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796756-8CDE-44C7-BF60-022DF3B3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02A146-6461-45FE-B52F-8F9B510D9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28139A1-203F-43E2-B52E-CFBE7409A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31" y="1318079"/>
            <a:ext cx="6356138" cy="37208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5A115E8-EE09-4F41-9329-56DEEE8AB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9DB80-CBEB-4F49-A549-B0BE0088007C}"/>
              </a:ext>
            </a:extLst>
          </p:cNvPr>
          <p:cNvSpPr/>
          <p:nvPr/>
        </p:nvSpPr>
        <p:spPr>
          <a:xfrm>
            <a:off x="3769823" y="5518987"/>
            <a:ext cx="4652351" cy="415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5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Fig: Total number of POS/POS-SALES transactions </a:t>
            </a:r>
          </a:p>
          <a:p>
            <a:pPr algn="ctr"/>
            <a:r>
              <a:rPr lang="en-US" sz="105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by top 5 customers</a:t>
            </a:r>
          </a:p>
        </p:txBody>
      </p:sp>
    </p:spTree>
    <p:extLst>
      <p:ext uri="{BB962C8B-B14F-4D97-AF65-F5344CB8AC3E}">
        <p14:creationId xmlns:p14="http://schemas.microsoft.com/office/powerpoint/2010/main" val="212263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37D191-13D4-4D46-AA31-AA8157D3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57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796756-8CDE-44C7-BF60-022DF3B3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02A146-6461-45FE-B52F-8F9B510D9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18643183-91D1-4E2E-A1E6-8BC03B357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825" y="1143000"/>
            <a:ext cx="6482346" cy="380837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5A115E8-EE09-4F41-9329-56DEEE8AB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D8DE8B-D5B0-4852-A73E-D5CE12D70C97}"/>
              </a:ext>
            </a:extLst>
          </p:cNvPr>
          <p:cNvSpPr/>
          <p:nvPr/>
        </p:nvSpPr>
        <p:spPr>
          <a:xfrm>
            <a:off x="3769822" y="5507251"/>
            <a:ext cx="4652351" cy="415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5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Fig: Average number of POS/POS-SALES per month </a:t>
            </a:r>
          </a:p>
          <a:p>
            <a:pPr algn="ctr"/>
            <a:r>
              <a:rPr lang="en-US" sz="105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by top 5 customers</a:t>
            </a:r>
          </a:p>
        </p:txBody>
      </p:sp>
    </p:spTree>
    <p:extLst>
      <p:ext uri="{BB962C8B-B14F-4D97-AF65-F5344CB8AC3E}">
        <p14:creationId xmlns:p14="http://schemas.microsoft.com/office/powerpoint/2010/main" val="313951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37D191-13D4-4D46-AA31-AA8157D3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D8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796756-8CDE-44C7-BF60-022DF3B3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02A146-6461-45FE-B52F-8F9B510D9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299DB2B-A0C5-4038-A5D6-79EAE6823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048" y="1074906"/>
            <a:ext cx="6421903" cy="37889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5A115E8-EE09-4F41-9329-56DEEE8AB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38F5B0-1F49-414D-BE91-FDC90AD678BE}"/>
              </a:ext>
            </a:extLst>
          </p:cNvPr>
          <p:cNvSpPr/>
          <p:nvPr/>
        </p:nvSpPr>
        <p:spPr>
          <a:xfrm>
            <a:off x="3769823" y="5487796"/>
            <a:ext cx="4652351" cy="415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5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Fig: Median of POS/POS-SALES per month </a:t>
            </a:r>
          </a:p>
          <a:p>
            <a:pPr algn="ctr"/>
            <a:r>
              <a:rPr lang="en-US" sz="105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by top 5 customers</a:t>
            </a:r>
          </a:p>
        </p:txBody>
      </p:sp>
    </p:spTree>
    <p:extLst>
      <p:ext uri="{BB962C8B-B14F-4D97-AF65-F5344CB8AC3E}">
        <p14:creationId xmlns:p14="http://schemas.microsoft.com/office/powerpoint/2010/main" val="904181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58C86CFB-BF6E-46A4-8D4F-7C8C8C6FA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864" y="3429000"/>
            <a:ext cx="3928330" cy="2248969"/>
          </a:xfrm>
          <a:prstGeom prst="rect">
            <a:avLst/>
          </a:prstGeom>
        </p:spPr>
      </p:pic>
      <p:cxnSp>
        <p:nvCxnSpPr>
          <p:cNvPr id="28" name="Straight Connector 15">
            <a:extLst>
              <a:ext uri="{FF2B5EF4-FFF2-40B4-BE49-F238E27FC236}">
                <a16:creationId xmlns:a16="http://schemas.microsoft.com/office/drawing/2014/main" id="{B817B4B8-5E01-4B44-BC25-876D56C12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0"/>
            <a:ext cx="0" cy="3200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B397B408-F590-4293-A740-06BD8021E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882" y="4492165"/>
            <a:ext cx="2889919" cy="1663690"/>
          </a:xfrm>
          <a:prstGeom prst="rect">
            <a:avLst/>
          </a:prstGeom>
        </p:spPr>
      </p:pic>
      <p:cxnSp>
        <p:nvCxnSpPr>
          <p:cNvPr id="29" name="Straight Connector 17">
            <a:extLst>
              <a:ext uri="{FF2B5EF4-FFF2-40B4-BE49-F238E27FC236}">
                <a16:creationId xmlns:a16="http://schemas.microsoft.com/office/drawing/2014/main" id="{D683D1A4-93E5-4A4D-B103-8223A220E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21742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9">
            <a:extLst>
              <a:ext uri="{FF2B5EF4-FFF2-40B4-BE49-F238E27FC236}">
                <a16:creationId xmlns:a16="http://schemas.microsoft.com/office/drawing/2014/main" id="{B0E8ABF4-C289-489E-BEFB-3077F9D9C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52330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21">
            <a:extLst>
              <a:ext uri="{FF2B5EF4-FFF2-40B4-BE49-F238E27FC236}">
                <a16:creationId xmlns:a16="http://schemas.microsoft.com/office/drawing/2014/main" id="{7989CFA0-35DD-4943-B365-488C66B9B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3609790" y="3197412"/>
            <a:ext cx="4956048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3">
            <a:extLst>
              <a:ext uri="{FF2B5EF4-FFF2-40B4-BE49-F238E27FC236}">
                <a16:creationId xmlns:a16="http://schemas.microsoft.com/office/drawing/2014/main" id="{688AD040-1A2B-4FB4-A345-7B9F3E5ED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994133"/>
            <a:ext cx="3602736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5">
            <a:extLst>
              <a:ext uri="{FF2B5EF4-FFF2-40B4-BE49-F238E27FC236}">
                <a16:creationId xmlns:a16="http://schemas.microsoft.com/office/drawing/2014/main" id="{823B704A-724B-41D6-8F33-76939E72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534400" y="3994133"/>
            <a:ext cx="3657600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3132F693-CB7C-4CDD-9ACD-24A3AB3E9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97" y="4492165"/>
            <a:ext cx="2979367" cy="1749183"/>
          </a:xfrm>
          <a:prstGeom prst="rect">
            <a:avLst/>
          </a:prstGeom>
        </p:spPr>
      </p:pic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7F3D4E16-F2D1-42AC-8645-63B0D761C7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830" y="381679"/>
            <a:ext cx="4691973" cy="2409948"/>
          </a:xfrm>
          <a:prstGeom prst="rect">
            <a:avLst/>
          </a:prstGeom>
        </p:spPr>
      </p:pic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48442DC7-6475-43A2-A2CF-0E9DCBF436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97" y="309440"/>
            <a:ext cx="4404186" cy="255442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3CBD895-C25F-4304-96CD-073CEE52A504}"/>
              </a:ext>
            </a:extLst>
          </p:cNvPr>
          <p:cNvSpPr/>
          <p:nvPr/>
        </p:nvSpPr>
        <p:spPr>
          <a:xfrm>
            <a:off x="3769824" y="6155855"/>
            <a:ext cx="465235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50" dirty="0">
                <a:ln w="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Fig: Locations of transaction of </a:t>
            </a:r>
          </a:p>
          <a:p>
            <a:pPr algn="ctr"/>
            <a:r>
              <a:rPr lang="en-US" sz="1600" b="1" cap="none" spc="50" dirty="0">
                <a:ln w="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top 5 customers</a:t>
            </a:r>
          </a:p>
        </p:txBody>
      </p:sp>
    </p:spTree>
    <p:extLst>
      <p:ext uri="{BB962C8B-B14F-4D97-AF65-F5344CB8AC3E}">
        <p14:creationId xmlns:p14="http://schemas.microsoft.com/office/powerpoint/2010/main" val="3679268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</TotalTime>
  <Words>195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Open Sans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 BISWAS</dc:creator>
  <cp:lastModifiedBy>ABHIJIT  BISWAS</cp:lastModifiedBy>
  <cp:revision>12</cp:revision>
  <dcterms:created xsi:type="dcterms:W3CDTF">2021-05-30T10:52:30Z</dcterms:created>
  <dcterms:modified xsi:type="dcterms:W3CDTF">2021-05-31T15:22:29Z</dcterms:modified>
</cp:coreProperties>
</file>