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51880" y="191916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31440" y="191916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960" y="333468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51880" y="333468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31440" y="333468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680" cy="35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51880" y="191916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31440" y="191916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71960" y="333468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51880" y="333468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31440" y="333468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680" cy="35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8246520" y="4245840"/>
            <a:ext cx="897120" cy="89712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8246520" y="4245840"/>
            <a:ext cx="897120" cy="89712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tIns="91440" bIns="91440" anchor="b"/>
          <a:p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CB2F2BA-A107-48A7-99D2-C5D85EDAACF9}" type="slidenum">
              <a:rPr b="0" lang="en-I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 flipH="1" rot="10800000">
            <a:off x="9143280" y="5143680"/>
            <a:ext cx="9143640" cy="345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tIns="91440" bIns="91440" anchor="b"/>
          <a:p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edi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tex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ma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81ECC58-7673-4763-9A2E-F7FC95722741}" type="slidenum">
              <a:rPr b="0" lang="en-I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90600" y="1819440"/>
            <a:ext cx="8221680" cy="93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ffffff"/>
                </a:solidFill>
                <a:latin typeface="Roboto"/>
                <a:ea typeface="Roboto"/>
              </a:rPr>
              <a:t>Credit Consumption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90600" y="2789280"/>
            <a:ext cx="8221680" cy="43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Team - ML Saints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Investment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71960" y="1919160"/>
            <a:ext cx="4450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Current account users tend to make more investment in Demat.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Elders with savings account tend to make bigger investments in Demat.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Google Shape;136;p22" descr=""/>
          <p:cNvPicPr/>
          <p:nvPr/>
        </p:nvPicPr>
        <p:blipFill>
          <a:blip r:embed="rId1"/>
          <a:stretch/>
        </p:blipFill>
        <p:spPr>
          <a:xfrm>
            <a:off x="5310000" y="0"/>
            <a:ext cx="3833640" cy="2571480"/>
          </a:xfrm>
          <a:prstGeom prst="rect">
            <a:avLst/>
          </a:prstGeom>
          <a:ln>
            <a:noFill/>
          </a:ln>
        </p:spPr>
      </p:pic>
      <p:pic>
        <p:nvPicPr>
          <p:cNvPr id="116" name="Google Shape;137;p22" descr=""/>
          <p:cNvPicPr/>
          <p:nvPr/>
        </p:nvPicPr>
        <p:blipFill>
          <a:blip r:embed="rId2"/>
          <a:stretch/>
        </p:blipFill>
        <p:spPr>
          <a:xfrm>
            <a:off x="4923000" y="2571840"/>
            <a:ext cx="4220640" cy="254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Investment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71960" y="1919160"/>
            <a:ext cx="456732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Gender-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Customers from all age groups invest in fixed deposit but only upto 15 lakh.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Female customers are not as frequent in investing both the categories.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Google Shape;144;p23" descr=""/>
          <p:cNvPicPr/>
          <p:nvPr/>
        </p:nvPicPr>
        <p:blipFill>
          <a:blip r:embed="rId1"/>
          <a:stretch/>
        </p:blipFill>
        <p:spPr>
          <a:xfrm>
            <a:off x="5143680" y="2781000"/>
            <a:ext cx="3919680" cy="236196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5;p23" descr=""/>
          <p:cNvPicPr/>
          <p:nvPr/>
        </p:nvPicPr>
        <p:blipFill>
          <a:blip r:embed="rId2"/>
          <a:stretch/>
        </p:blipFill>
        <p:spPr>
          <a:xfrm>
            <a:off x="5541480" y="209160"/>
            <a:ext cx="3521520" cy="236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Card limit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71960" y="1919160"/>
            <a:ext cx="496872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Customers with savings account expend below the card limit.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More younger customers tend to use credit card beyond the card limit compared to other two categories.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oogle Shape;152;p24" descr=""/>
          <p:cNvPicPr/>
          <p:nvPr/>
        </p:nvPicPr>
        <p:blipFill>
          <a:blip r:embed="rId1"/>
          <a:stretch/>
        </p:blipFill>
        <p:spPr>
          <a:xfrm>
            <a:off x="5554440" y="2571840"/>
            <a:ext cx="3514320" cy="2620440"/>
          </a:xfrm>
          <a:prstGeom prst="rect">
            <a:avLst/>
          </a:prstGeom>
          <a:ln>
            <a:noFill/>
          </a:ln>
        </p:spPr>
      </p:pic>
      <p:pic>
        <p:nvPicPr>
          <p:cNvPr id="124" name="Google Shape;153;p24" descr=""/>
          <p:cNvPicPr/>
          <p:nvPr/>
        </p:nvPicPr>
        <p:blipFill>
          <a:blip r:embed="rId2"/>
          <a:stretch/>
        </p:blipFill>
        <p:spPr>
          <a:xfrm>
            <a:off x="5554440" y="32760"/>
            <a:ext cx="3325320" cy="247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Feature Scaling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71960" y="1919160"/>
            <a:ext cx="445392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Log(x+1)-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73737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Right skewed data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Large separated data values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Helps in evaluating data with small magnitude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Google Shape;160;p25" descr=""/>
          <p:cNvPicPr/>
          <p:nvPr/>
        </p:nvPicPr>
        <p:blipFill>
          <a:blip r:embed="rId1"/>
          <a:stretch/>
        </p:blipFill>
        <p:spPr>
          <a:xfrm>
            <a:off x="4853880" y="1506600"/>
            <a:ext cx="4221720" cy="1830600"/>
          </a:xfrm>
          <a:prstGeom prst="rect">
            <a:avLst/>
          </a:prstGeom>
          <a:ln>
            <a:noFill/>
          </a:ln>
        </p:spPr>
      </p:pic>
      <p:pic>
        <p:nvPicPr>
          <p:cNvPr id="128" name="Google Shape;161;p25" descr=""/>
          <p:cNvPicPr/>
          <p:nvPr/>
        </p:nvPicPr>
        <p:blipFill>
          <a:blip r:embed="rId2"/>
          <a:stretch/>
        </p:blipFill>
        <p:spPr>
          <a:xfrm>
            <a:off x="4925880" y="3337560"/>
            <a:ext cx="4077360" cy="183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Pipeline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Outlier Treatment: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The Outliers in the continuous features were detected and treated using a method called Winsorization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Google Shape;168;p26" descr=""/>
          <p:cNvPicPr/>
          <p:nvPr/>
        </p:nvPicPr>
        <p:blipFill>
          <a:blip r:embed="rId1"/>
          <a:stretch/>
        </p:blipFill>
        <p:spPr>
          <a:xfrm>
            <a:off x="56520" y="3275280"/>
            <a:ext cx="4218480" cy="186768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9;p26" descr=""/>
          <p:cNvPicPr/>
          <p:nvPr/>
        </p:nvPicPr>
        <p:blipFill>
          <a:blip r:embed="rId2"/>
          <a:stretch/>
        </p:blipFill>
        <p:spPr>
          <a:xfrm>
            <a:off x="4925160" y="3275280"/>
            <a:ext cx="4218480" cy="186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Winsor method of treatment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71960" y="1919160"/>
            <a:ext cx="8221680" cy="1257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Range for most columns - quantile(0.15,0.15)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Google Shape;176;p27" descr=""/>
          <p:cNvPicPr/>
          <p:nvPr/>
        </p:nvPicPr>
        <p:blipFill>
          <a:blip r:embed="rId1"/>
          <a:stretch/>
        </p:blipFill>
        <p:spPr>
          <a:xfrm>
            <a:off x="0" y="3303360"/>
            <a:ext cx="4231800" cy="1839600"/>
          </a:xfrm>
          <a:prstGeom prst="rect">
            <a:avLst/>
          </a:prstGeom>
          <a:ln>
            <a:noFill/>
          </a:ln>
        </p:spPr>
      </p:pic>
      <p:pic>
        <p:nvPicPr>
          <p:cNvPr id="136" name="Google Shape;177;p27" descr=""/>
          <p:cNvPicPr/>
          <p:nvPr/>
        </p:nvPicPr>
        <p:blipFill>
          <a:blip r:embed="rId2"/>
          <a:stretch/>
        </p:blipFill>
        <p:spPr>
          <a:xfrm>
            <a:off x="4911840" y="3295440"/>
            <a:ext cx="4231800" cy="185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Feature Engineering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471960" y="1919160"/>
            <a:ext cx="485352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Creating new features for the average of -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737373"/>
              </a:buClr>
              <a:buFont typeface="Roboto"/>
              <a:buChar char="○"/>
            </a:pPr>
            <a:r>
              <a:rPr b="0" lang="en-IN" sz="1400" spc="-1" strike="noStrike">
                <a:solidFill>
                  <a:srgbClr val="737373"/>
                </a:solidFill>
                <a:latin typeface="Roboto"/>
                <a:ea typeface="Roboto"/>
              </a:rPr>
              <a:t>Credit card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737373"/>
              </a:buClr>
              <a:buFont typeface="Roboto"/>
              <a:buChar char="○"/>
            </a:pPr>
            <a:r>
              <a:rPr b="0" lang="en-IN" sz="1400" spc="-1" strike="noStrike">
                <a:solidFill>
                  <a:srgbClr val="737373"/>
                </a:solidFill>
                <a:latin typeface="Roboto"/>
                <a:ea typeface="Roboto"/>
              </a:rPr>
              <a:t>Debit card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737373"/>
              </a:buClr>
              <a:buFont typeface="Roboto"/>
              <a:buChar char="○"/>
            </a:pPr>
            <a:r>
              <a:rPr b="0" lang="en-IN" sz="1400" spc="-1" strike="noStrike">
                <a:solidFill>
                  <a:srgbClr val="737373"/>
                </a:solidFill>
                <a:latin typeface="Roboto"/>
                <a:ea typeface="Roboto"/>
              </a:rPr>
              <a:t>Transactions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737373"/>
              </a:buClr>
              <a:buFont typeface="Roboto"/>
              <a:buChar char="○"/>
            </a:pPr>
            <a:r>
              <a:rPr b="0" lang="en-IN" sz="1400" spc="-1" strike="noStrike">
                <a:solidFill>
                  <a:srgbClr val="737373"/>
                </a:solidFill>
                <a:latin typeface="Roboto"/>
                <a:ea typeface="Roboto"/>
              </a:rPr>
              <a:t>Credit and Debit amounts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737373"/>
              </a:buClr>
              <a:buFont typeface="Roboto"/>
              <a:buChar char="○"/>
            </a:pPr>
            <a:r>
              <a:rPr b="0" lang="en-IN" sz="1400" spc="-1" strike="noStrike">
                <a:solidFill>
                  <a:srgbClr val="737373"/>
                </a:solidFill>
                <a:latin typeface="Roboto"/>
                <a:ea typeface="Roboto"/>
              </a:rPr>
              <a:t>Maximum credit amount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737373"/>
              </a:buClr>
              <a:buFont typeface="Roboto"/>
              <a:buChar char="○"/>
            </a:pPr>
            <a:r>
              <a:rPr b="0" lang="en-IN" sz="1400" spc="-1" strike="noStrike">
                <a:solidFill>
                  <a:srgbClr val="737373"/>
                </a:solidFill>
                <a:latin typeface="Roboto"/>
                <a:ea typeface="Roboto"/>
              </a:rPr>
              <a:t>Investment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Dropping features representing each month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Feature Selection and Missing Values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272160" y="1682280"/>
            <a:ext cx="829584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0456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200" spc="-1" strike="noStrike">
                <a:solidFill>
                  <a:srgbClr val="737373"/>
                </a:solidFill>
                <a:latin typeface="Roboto"/>
                <a:ea typeface="Roboto"/>
              </a:rPr>
              <a:t>Following methods were used for feature selection :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buClr>
                <a:srgbClr val="737373"/>
              </a:buClr>
              <a:buFont typeface="Roboto"/>
              <a:buChar char="○"/>
            </a:pPr>
            <a:r>
              <a:rPr b="0" lang="en-IN" sz="1200" spc="-1" strike="noStrike">
                <a:solidFill>
                  <a:srgbClr val="737373"/>
                </a:solidFill>
                <a:latin typeface="Roboto"/>
                <a:ea typeface="Roboto"/>
              </a:rPr>
              <a:t>RFE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737373"/>
                </a:solidFill>
                <a:latin typeface="Roboto"/>
                <a:ea typeface="Roboto"/>
              </a:rPr>
              <a:t>'credit_amount_avg',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737373"/>
                </a:solidFill>
                <a:latin typeface="Roboto"/>
                <a:ea typeface="Roboto"/>
              </a:rPr>
              <a:t>'invest_avg',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737373"/>
                </a:solidFill>
                <a:latin typeface="Roboto"/>
                <a:ea typeface="Roboto"/>
              </a:rPr>
              <a:t>'max_credit_amount_avg',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737373"/>
                </a:solidFill>
                <a:latin typeface="Roboto"/>
                <a:ea typeface="Roboto"/>
              </a:rPr>
              <a:t>'account_type',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737373"/>
                </a:solidFill>
                <a:latin typeface="Roboto"/>
                <a:ea typeface="Roboto"/>
              </a:rPr>
              <a:t> ‘</a:t>
            </a:r>
            <a:r>
              <a:rPr b="0" lang="en-IN" sz="1200" spc="-1" strike="noStrike">
                <a:solidFill>
                  <a:srgbClr val="737373"/>
                </a:solidFill>
                <a:latin typeface="Roboto"/>
                <a:ea typeface="Roboto"/>
              </a:rPr>
              <a:t>region_code'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buClr>
                <a:srgbClr val="737373"/>
              </a:buClr>
              <a:buFont typeface="Roboto"/>
              <a:buChar char="○"/>
            </a:pPr>
            <a:r>
              <a:rPr b="0" lang="en-IN" sz="1200" spc="-1" strike="noStrike">
                <a:solidFill>
                  <a:srgbClr val="737373"/>
                </a:solidFill>
                <a:latin typeface="Roboto"/>
                <a:ea typeface="Roboto"/>
              </a:rPr>
              <a:t>ANOVA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200" spc="-1" strike="noStrike">
                <a:solidFill>
                  <a:srgbClr val="737373"/>
                </a:solidFill>
                <a:latin typeface="Roboto"/>
                <a:ea typeface="Roboto"/>
              </a:rPr>
              <a:t>There are no missing values in the continuous feature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200" spc="-1" strike="noStrike">
                <a:solidFill>
                  <a:srgbClr val="737373"/>
                </a:solidFill>
                <a:latin typeface="Roboto"/>
                <a:ea typeface="Roboto"/>
              </a:rPr>
              <a:t>Dropped features -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buClr>
                <a:srgbClr val="737373"/>
              </a:buClr>
              <a:buFont typeface="Roboto"/>
              <a:buChar char="○"/>
            </a:pPr>
            <a:r>
              <a:rPr b="0" lang="en-IN" sz="1200" spc="-1" strike="noStrike">
                <a:solidFill>
                  <a:srgbClr val="737373"/>
                </a:solidFill>
                <a:latin typeface="Roboto"/>
                <a:ea typeface="Roboto"/>
              </a:rPr>
              <a:t>Vehicle loan active and closed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buClr>
                <a:srgbClr val="737373"/>
              </a:buClr>
              <a:buFont typeface="Roboto"/>
              <a:buChar char="○"/>
            </a:pPr>
            <a:r>
              <a:rPr b="0" lang="en-IN" sz="1200" spc="-1" strike="noStrike">
                <a:solidFill>
                  <a:srgbClr val="737373"/>
                </a:solidFill>
                <a:latin typeface="Roboto"/>
                <a:ea typeface="Roboto"/>
              </a:rPr>
              <a:t>Personal loan active and closed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Google Shape;190;p29" descr=""/>
          <p:cNvPicPr/>
          <p:nvPr/>
        </p:nvPicPr>
        <p:blipFill>
          <a:blip r:embed="rId1"/>
          <a:stretch/>
        </p:blipFill>
        <p:spPr>
          <a:xfrm>
            <a:off x="4448520" y="1987920"/>
            <a:ext cx="4479480" cy="197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Models Assessed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3" name="Table 2"/>
          <p:cNvGraphicFramePr/>
          <p:nvPr/>
        </p:nvGraphicFramePr>
        <p:xfrm>
          <a:off x="718200" y="2086560"/>
          <a:ext cx="7238520" cy="2285640"/>
        </p:xfrm>
        <a:graphic>
          <a:graphicData uri="http://schemas.openxmlformats.org/drawingml/2006/table">
            <a:tbl>
              <a:tblPr/>
              <a:tblGrid>
                <a:gridCol w="776520"/>
                <a:gridCol w="4048920"/>
                <a:gridCol w="2413080"/>
              </a:tblGrid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Sr. no.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Model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RMSLE score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Linear Regression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0.1446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Lasso Regression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0.1493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Ridge Regression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0.1593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Grid (Ridge) model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0.1593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Top_k_RFE model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0.1481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Insights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Customers to be targeted-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737373"/>
              </a:buClr>
              <a:buFont typeface="Roboto"/>
              <a:buChar char="○"/>
            </a:pPr>
            <a:r>
              <a:rPr b="0" lang="en-IN" sz="1400" spc="-1" strike="noStrike">
                <a:solidFill>
                  <a:srgbClr val="737373"/>
                </a:solidFill>
                <a:latin typeface="Roboto"/>
                <a:ea typeface="Roboto"/>
              </a:rPr>
              <a:t>Age : 25-40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737373"/>
              </a:buClr>
              <a:buFont typeface="Roboto"/>
              <a:buChar char="○"/>
            </a:pPr>
            <a:r>
              <a:rPr b="0" lang="en-IN" sz="1400" spc="-1" strike="noStrike">
                <a:solidFill>
                  <a:srgbClr val="737373"/>
                </a:solidFill>
                <a:latin typeface="Roboto"/>
                <a:ea typeface="Roboto"/>
              </a:rPr>
              <a:t>Investment : Demat and Fixed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737373"/>
              </a:buClr>
              <a:buFont typeface="Roboto"/>
              <a:buChar char="○"/>
            </a:pPr>
            <a:r>
              <a:rPr b="0" lang="en-IN" sz="1400" spc="-1" strike="noStrike">
                <a:solidFill>
                  <a:srgbClr val="737373"/>
                </a:solidFill>
                <a:latin typeface="Roboto"/>
                <a:ea typeface="Roboto"/>
              </a:rPr>
              <a:t>Female Customers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737373"/>
              </a:buClr>
              <a:buFont typeface="Roboto"/>
              <a:buChar char="○"/>
            </a:pPr>
            <a:r>
              <a:rPr b="0" lang="en-IN" sz="1400" spc="-1" strike="noStrike">
                <a:solidFill>
                  <a:srgbClr val="737373"/>
                </a:solidFill>
                <a:latin typeface="Roboto"/>
                <a:ea typeface="Roboto"/>
              </a:rPr>
              <a:t>Customers with less count of credit transactions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737373"/>
              </a:buClr>
              <a:buFont typeface="Roboto"/>
              <a:buChar char="○"/>
            </a:pPr>
            <a:r>
              <a:rPr b="0" lang="en-IN" sz="1400" spc="-1" strike="noStrike">
                <a:solidFill>
                  <a:srgbClr val="737373"/>
                </a:solidFill>
                <a:latin typeface="Roboto"/>
                <a:ea typeface="Roboto"/>
              </a:rPr>
              <a:t>Customers with high credit amount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Problem Statement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Predict the customers average spending for the month of July, August and September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THANK YOU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Why solve this problem?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Business impact: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-To Identify the following question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737373"/>
              </a:buClr>
              <a:buFont typeface="Roboto"/>
              <a:buChar char="○"/>
            </a:pPr>
            <a:r>
              <a:rPr b="0" lang="en-IN" sz="1400" spc="-1" strike="noStrike">
                <a:solidFill>
                  <a:srgbClr val="737373"/>
                </a:solidFill>
                <a:latin typeface="Roboto"/>
                <a:ea typeface="Roboto"/>
              </a:rPr>
              <a:t>How many times does the average customer use their Credit and Debit cards?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737373"/>
              </a:buClr>
              <a:buFont typeface="Roboto"/>
              <a:buChar char="○"/>
            </a:pPr>
            <a:r>
              <a:rPr b="0" lang="en-IN" sz="1400" spc="-1" strike="noStrike">
                <a:solidFill>
                  <a:srgbClr val="737373"/>
                </a:solidFill>
                <a:latin typeface="Roboto"/>
                <a:ea typeface="Roboto"/>
              </a:rPr>
              <a:t>Which month sees the most expenditure 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737373"/>
              </a:buClr>
              <a:buFont typeface="Roboto"/>
              <a:buChar char="○"/>
            </a:pPr>
            <a:r>
              <a:rPr b="0" lang="en-IN" sz="1400" spc="-1" strike="noStrike">
                <a:solidFill>
                  <a:srgbClr val="737373"/>
                </a:solidFill>
                <a:latin typeface="Roboto"/>
                <a:ea typeface="Roboto"/>
              </a:rPr>
              <a:t>Where does the average customer invest?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737373"/>
              </a:buClr>
              <a:buFont typeface="Roboto"/>
              <a:buChar char="○"/>
            </a:pPr>
            <a:r>
              <a:rPr b="0" lang="en-IN" sz="1400" spc="-1" strike="noStrike">
                <a:solidFill>
                  <a:srgbClr val="737373"/>
                </a:solidFill>
                <a:latin typeface="Roboto"/>
                <a:ea typeface="Roboto"/>
              </a:rPr>
              <a:t>Which card does the average customer prefer for a certain amount?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About the Dataset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71960" y="1919160"/>
            <a:ext cx="362952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Dataset Information : The data consists of records of roughly 15000 clients and 44 features. There are  43 predictors and 1 target that describes the spending behaviors of customers.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oogle Shape;87;p16" descr=""/>
          <p:cNvPicPr/>
          <p:nvPr/>
        </p:nvPicPr>
        <p:blipFill>
          <a:blip r:embed="rId1"/>
          <a:stretch/>
        </p:blipFill>
        <p:spPr>
          <a:xfrm>
            <a:off x="4341960" y="162000"/>
            <a:ext cx="4610160" cy="481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Evaluation Metric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29760" y="1980000"/>
            <a:ext cx="387756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RMSLE-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73737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Relative Error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Biased Penalty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Robustness to the effect of outliers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Google Shape;94;p17" descr=""/>
          <p:cNvPicPr/>
          <p:nvPr/>
        </p:nvPicPr>
        <p:blipFill>
          <a:blip r:embed="rId1"/>
          <a:stretch/>
        </p:blipFill>
        <p:spPr>
          <a:xfrm>
            <a:off x="4964760" y="1874520"/>
            <a:ext cx="3747240" cy="965880"/>
          </a:xfrm>
          <a:prstGeom prst="rect">
            <a:avLst/>
          </a:prstGeom>
          <a:ln>
            <a:noFill/>
          </a:ln>
        </p:spPr>
      </p:pic>
      <p:pic>
        <p:nvPicPr>
          <p:cNvPr id="94" name="Google Shape;95;p17" descr=""/>
          <p:cNvPicPr/>
          <p:nvPr/>
        </p:nvPicPr>
        <p:blipFill>
          <a:blip r:embed="rId2"/>
          <a:stretch/>
        </p:blipFill>
        <p:spPr>
          <a:xfrm>
            <a:off x="4983480" y="436320"/>
            <a:ext cx="3710160" cy="96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Univariate Analysis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101;p18" descr=""/>
          <p:cNvPicPr/>
          <p:nvPr/>
        </p:nvPicPr>
        <p:blipFill>
          <a:blip r:embed="rId1"/>
          <a:stretch/>
        </p:blipFill>
        <p:spPr>
          <a:xfrm>
            <a:off x="0" y="2907360"/>
            <a:ext cx="3008160" cy="2235600"/>
          </a:xfrm>
          <a:prstGeom prst="rect">
            <a:avLst/>
          </a:prstGeom>
          <a:ln>
            <a:noFill/>
          </a:ln>
        </p:spPr>
      </p:pic>
      <p:pic>
        <p:nvPicPr>
          <p:cNvPr id="97" name="Google Shape;102;p18" descr=""/>
          <p:cNvPicPr/>
          <p:nvPr/>
        </p:nvPicPr>
        <p:blipFill>
          <a:blip r:embed="rId2"/>
          <a:stretch/>
        </p:blipFill>
        <p:spPr>
          <a:xfrm>
            <a:off x="3293640" y="2966040"/>
            <a:ext cx="3100320" cy="2118600"/>
          </a:xfrm>
          <a:prstGeom prst="rect">
            <a:avLst/>
          </a:prstGeom>
          <a:ln>
            <a:noFill/>
          </a:ln>
        </p:spPr>
      </p:pic>
      <p:pic>
        <p:nvPicPr>
          <p:cNvPr id="98" name="Google Shape;103;p18" descr=""/>
          <p:cNvPicPr/>
          <p:nvPr/>
        </p:nvPicPr>
        <p:blipFill>
          <a:blip r:embed="rId3"/>
          <a:stretch/>
        </p:blipFill>
        <p:spPr>
          <a:xfrm>
            <a:off x="6394680" y="2966040"/>
            <a:ext cx="2841480" cy="2118600"/>
          </a:xfrm>
          <a:prstGeom prst="rect">
            <a:avLst/>
          </a:prstGeom>
          <a:ln>
            <a:noFill/>
          </a:ln>
        </p:spPr>
      </p:pic>
      <p:pic>
        <p:nvPicPr>
          <p:cNvPr id="99" name="Google Shape;104;p18" descr=""/>
          <p:cNvPicPr/>
          <p:nvPr/>
        </p:nvPicPr>
        <p:blipFill>
          <a:blip r:embed="rId4"/>
          <a:stretch/>
        </p:blipFill>
        <p:spPr>
          <a:xfrm>
            <a:off x="6394680" y="662040"/>
            <a:ext cx="2748960" cy="195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Age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1960" y="1919160"/>
            <a:ext cx="260100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Outliers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Age Group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Google Shape;111;p19" descr=""/>
          <p:cNvPicPr/>
          <p:nvPr/>
        </p:nvPicPr>
        <p:blipFill>
          <a:blip r:embed="rId1"/>
          <a:stretch/>
        </p:blipFill>
        <p:spPr>
          <a:xfrm>
            <a:off x="3383640" y="2964600"/>
            <a:ext cx="5849280" cy="2178360"/>
          </a:xfrm>
          <a:prstGeom prst="rect">
            <a:avLst/>
          </a:prstGeom>
          <a:ln>
            <a:noFill/>
          </a:ln>
        </p:spPr>
      </p:pic>
      <p:pic>
        <p:nvPicPr>
          <p:cNvPr id="103" name="Google Shape;112;p19" descr=""/>
          <p:cNvPicPr/>
          <p:nvPr/>
        </p:nvPicPr>
        <p:blipFill>
          <a:blip r:embed="rId2"/>
          <a:stretch/>
        </p:blipFill>
        <p:spPr>
          <a:xfrm>
            <a:off x="2982960" y="0"/>
            <a:ext cx="6160680" cy="2356560"/>
          </a:xfrm>
          <a:prstGeom prst="rect">
            <a:avLst/>
          </a:prstGeom>
          <a:ln>
            <a:noFill/>
          </a:ln>
        </p:spPr>
      </p:pic>
      <p:pic>
        <p:nvPicPr>
          <p:cNvPr id="104" name="Google Shape;113;p19" descr=""/>
          <p:cNvPicPr/>
          <p:nvPr/>
        </p:nvPicPr>
        <p:blipFill>
          <a:blip r:embed="rId3"/>
          <a:stretch/>
        </p:blipFill>
        <p:spPr>
          <a:xfrm>
            <a:off x="96120" y="3055320"/>
            <a:ext cx="2601000" cy="193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Credit card usage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71960" y="1919160"/>
            <a:ext cx="537012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Division-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737373"/>
              </a:buClr>
              <a:buFont typeface="Roboto"/>
              <a:buChar char="○"/>
            </a:pPr>
            <a:r>
              <a:rPr b="0" lang="en-IN" sz="1400" spc="-1" strike="noStrike">
                <a:solidFill>
                  <a:srgbClr val="737373"/>
                </a:solidFill>
                <a:latin typeface="Roboto"/>
                <a:ea typeface="Roboto"/>
              </a:rPr>
              <a:t>Young (25 - 40)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737373"/>
              </a:buClr>
              <a:buFont typeface="Roboto"/>
              <a:buChar char="○"/>
            </a:pPr>
            <a:r>
              <a:rPr b="0" lang="en-IN" sz="1400" spc="-1" strike="noStrike">
                <a:solidFill>
                  <a:srgbClr val="737373"/>
                </a:solidFill>
                <a:latin typeface="Roboto"/>
                <a:ea typeface="Roboto"/>
              </a:rPr>
              <a:t>Elder (40 - 55)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737373"/>
              </a:buClr>
              <a:buFont typeface="Roboto"/>
              <a:buChar char="○"/>
            </a:pPr>
            <a:r>
              <a:rPr b="0" lang="en-IN" sz="1400" spc="-1" strike="noStrike">
                <a:solidFill>
                  <a:srgbClr val="737373"/>
                </a:solidFill>
                <a:latin typeface="Roboto"/>
                <a:ea typeface="Roboto"/>
              </a:rPr>
              <a:t>Senior(55 - 70 )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Younger customers spend more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Credit card users spend upto 40 lakhs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Credit card use decreases beyond a transaction of 10 lakhs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Google Shape;120;p20" descr=""/>
          <p:cNvPicPr/>
          <p:nvPr/>
        </p:nvPicPr>
        <p:blipFill>
          <a:blip r:embed="rId1"/>
          <a:stretch/>
        </p:blipFill>
        <p:spPr>
          <a:xfrm>
            <a:off x="5709240" y="2656440"/>
            <a:ext cx="3322080" cy="2486880"/>
          </a:xfrm>
          <a:prstGeom prst="rect">
            <a:avLst/>
          </a:prstGeom>
          <a:ln>
            <a:noFill/>
          </a:ln>
        </p:spPr>
      </p:pic>
      <p:pic>
        <p:nvPicPr>
          <p:cNvPr id="108" name="Google Shape;121;p20" descr=""/>
          <p:cNvPicPr/>
          <p:nvPr/>
        </p:nvPicPr>
        <p:blipFill>
          <a:blip r:embed="rId2"/>
          <a:stretch/>
        </p:blipFill>
        <p:spPr>
          <a:xfrm>
            <a:off x="5708160" y="160920"/>
            <a:ext cx="3324960" cy="249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Region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71960" y="2643480"/>
            <a:ext cx="5102280" cy="1985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More male customers from Urban and Semi-Urban areas.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Urban customers spend above 50000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Semi Urban spend upto 50000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Google Shape;128;p21" descr=""/>
          <p:cNvPicPr/>
          <p:nvPr/>
        </p:nvPicPr>
        <p:blipFill>
          <a:blip r:embed="rId1"/>
          <a:stretch/>
        </p:blipFill>
        <p:spPr>
          <a:xfrm>
            <a:off x="5965200" y="2571840"/>
            <a:ext cx="2904840" cy="2579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29;p21" descr=""/>
          <p:cNvPicPr/>
          <p:nvPr/>
        </p:nvPicPr>
        <p:blipFill>
          <a:blip r:embed="rId2"/>
          <a:stretch/>
        </p:blipFill>
        <p:spPr>
          <a:xfrm>
            <a:off x="3476880" y="104040"/>
            <a:ext cx="5328360" cy="238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2020-02-29T12:56:35Z</dcterms:modified>
  <cp:revision>1</cp:revision>
  <dc:subject/>
  <dc:title/>
</cp:coreProperties>
</file>