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Barlow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7CE2F3-C804-434C-B594-B55C5927D5D6}">
  <a:tblStyle styleId="{967CE2F3-C804-434C-B594-B55C5927D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5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4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240f098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240f098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40f098e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40f098e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240f098e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240f098e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240f098e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240f098e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240f098e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240f098e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d5fa5549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d5fa5549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b5ab11b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b5ab11b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d5fa5549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d5fa5549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d5fa5549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d5fa5549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d5fa5549c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d5fa5549c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240f098b2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240f098b2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240f098e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240f098e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b5ab11b4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b5ab11b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d5fa5549c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d5fa5549c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40f098b2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40f098b2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40f098b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240f098b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240f098b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240f098b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5fa554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5fa55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d5fa5549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d5fa554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240f098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240f098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240f098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240f098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icon space">
  <p:cSld name="BLANK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36" name="Google Shape;36;p6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ackground image">
  <p:cSld name="BLANK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Saints</a:t>
            </a:r>
            <a:endParaRPr/>
          </a:p>
        </p:txBody>
      </p:sp>
      <p:graphicFrame>
        <p:nvGraphicFramePr>
          <p:cNvPr id="97" name="Google Shape;97;p15"/>
          <p:cNvGraphicFramePr/>
          <p:nvPr/>
        </p:nvGraphicFramePr>
        <p:xfrm>
          <a:off x="3221900" y="371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{967CE2F3-C804-434C-B594-B55C5927D5D6}</a:tableStyleId>
              </a:tblPr>
              <a:tblGrid>
                <a:gridCol w="1310475"/>
                <a:gridCol w="1310475"/>
                <a:gridCol w="1310475"/>
                <a:gridCol w="1310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5F5F5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Abhijit Khatkar</a:t>
                      </a:r>
                      <a:endParaRPr sz="1500">
                        <a:solidFill>
                          <a:srgbClr val="5F5F5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5F5F5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Aarti Palande</a:t>
                      </a:r>
                      <a:endParaRPr sz="1500">
                        <a:solidFill>
                          <a:srgbClr val="5F5F5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5F5F5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Manisha Upendra</a:t>
                      </a:r>
                      <a:endParaRPr sz="1500">
                        <a:solidFill>
                          <a:srgbClr val="5F5F5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5F5F5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Praveen Shekar</a:t>
                      </a:r>
                      <a:endParaRPr sz="1500">
                        <a:solidFill>
                          <a:srgbClr val="5F5F5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76125" cy="5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6350"/>
            <a:ext cx="9144001" cy="480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1900" y="0"/>
            <a:ext cx="1962101" cy="5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400"/>
            <a:ext cx="9144001" cy="477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1900" y="0"/>
            <a:ext cx="1962101" cy="5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Revenue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900" y="0"/>
            <a:ext cx="1962101" cy="5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52575"/>
            <a:ext cx="4419450" cy="2841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850" y="1352575"/>
            <a:ext cx="4419749" cy="284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Monthly Customer data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2800"/>
            <a:ext cx="4571999" cy="293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12800"/>
            <a:ext cx="4571999" cy="293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1900" y="0"/>
            <a:ext cx="1962101" cy="5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Priority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2800"/>
            <a:ext cx="4571999" cy="293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12800"/>
            <a:ext cx="4571999" cy="293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1900" y="0"/>
            <a:ext cx="1962101" cy="5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900" y="0"/>
            <a:ext cx="1962101" cy="5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750" y="1202750"/>
            <a:ext cx="4375250" cy="279966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of plants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450" y="1202750"/>
            <a:ext cx="4560301" cy="2931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200" y="2145800"/>
            <a:ext cx="5168600" cy="29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200" y="1200175"/>
            <a:ext cx="3781450" cy="1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1900" y="0"/>
            <a:ext cx="1962101" cy="5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Segmentation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196200" y="423750"/>
            <a:ext cx="37683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Market </a:t>
            </a:r>
            <a:r>
              <a:rPr lang="en">
                <a:solidFill>
                  <a:srgbClr val="FFFFFF"/>
                </a:solidFill>
              </a:rPr>
              <a:t>segmentation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375" y="1173075"/>
            <a:ext cx="4100749" cy="39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1900" y="0"/>
            <a:ext cx="1962101" cy="5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125" y="1173075"/>
            <a:ext cx="3768301" cy="397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050" y="47450"/>
            <a:ext cx="3867475" cy="17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525" y="126759"/>
            <a:ext cx="3867475" cy="1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325" y="1846150"/>
            <a:ext cx="3539274" cy="27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7225" y="1874900"/>
            <a:ext cx="4166774" cy="282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>
            <p:ph idx="4294967295" type="title"/>
          </p:nvPr>
        </p:nvSpPr>
        <p:spPr>
          <a:xfrm>
            <a:off x="1454525" y="4576950"/>
            <a:ext cx="6739500" cy="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Rule based clustering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Lifetime Value</a:t>
            </a:r>
            <a:endParaRPr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 Lifetime Value or LTV  is a metric used by organisations that directly interact with customers to determine their value.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considered for LTV prediction was for the year 2016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calculated as follows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LTV = average purchase frequency * average expenditure per visit.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303800" y="1569675"/>
            <a:ext cx="70305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Geo location Based Analysis</a:t>
            </a:r>
            <a:br>
              <a:rPr lang="en" sz="1300"/>
            </a:br>
            <a:r>
              <a:rPr lang="en" sz="1300"/>
              <a:t>Generate meaningful insights on Geolocation based customer &amp; revenue analysis.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Market Segmentation</a:t>
            </a:r>
            <a:br>
              <a:rPr lang="en" sz="1300"/>
            </a:br>
            <a:r>
              <a:rPr lang="en" sz="1300"/>
              <a:t>Divide the customer base into segments based on their car type, service type &amp; total spend such that these customers will respond similarly to the different marketing campaigns.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Customer Lifetime Value Prediction</a:t>
            </a:r>
            <a:br>
              <a:rPr lang="en" sz="1300"/>
            </a:br>
            <a:r>
              <a:rPr lang="en" sz="1300"/>
              <a:t>Life time value analysis of customers to maintain relationship with high profit generating customers in future &amp; finding potential customers from the population.</a:t>
            </a:r>
            <a:endParaRPr sz="13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900" y="0"/>
            <a:ext cx="1962101" cy="5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obtained</a:t>
            </a:r>
            <a:endParaRPr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850" y="3419650"/>
            <a:ext cx="6629075" cy="14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1900" y="0"/>
            <a:ext cx="1962101" cy="560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34"/>
          <p:cNvGraphicFramePr/>
          <p:nvPr/>
        </p:nvGraphicFramePr>
        <p:xfrm>
          <a:off x="1723850" y="141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{967CE2F3-C804-434C-B594-B55C5927D5D6}</a:tableStyleId>
              </a:tblPr>
              <a:tblGrid>
                <a:gridCol w="3619500"/>
                <a:gridCol w="300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 Segments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Value Customer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0 - 2281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 Value Customer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2282 - 6662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Value Customer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6663 - 1790744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Decisions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Define the customers</a:t>
            </a:r>
            <a:r>
              <a:rPr lang="en" sz="1600"/>
              <a:t> from Uttar Pradesh and Rajasthan.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Stock spare parts for Indian car companies.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More plants in Maharashtra and Tamil Nadu.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A study of operations should be done on the plants in Maharashtra, Karnataka and Tamil Nadu.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Feedback for services provided.</a:t>
            </a:r>
            <a:endParaRPr sz="1600"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900" y="0"/>
            <a:ext cx="1962101" cy="5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62101" cy="5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Mahindra First Choice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MFCS is a group company of Mahindra.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 India’s leading chain of multi-brand car workshops with 335+ workshops present in 267+ towns and 24 states.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List of Services provided by MFCS: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Periodic maintenance services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Running repairs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Body repair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Warranty beyond warranty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Car care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Wheel care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Private label spare parts for all brand cars under the name MFC</a:t>
            </a:r>
            <a:r>
              <a:rPr lang="en" sz="1600"/>
              <a:t>.</a:t>
            </a:r>
            <a:endParaRPr sz="16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900" y="0"/>
            <a:ext cx="1962101" cy="5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In-Hand</a:t>
            </a:r>
            <a:endParaRPr/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1595050" y="16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{967CE2F3-C804-434C-B594-B55C5927D5D6}</a:tableStyleId>
              </a:tblPr>
              <a:tblGrid>
                <a:gridCol w="1429275"/>
                <a:gridCol w="1070000"/>
                <a:gridCol w="974125"/>
                <a:gridCol w="995450"/>
                <a:gridCol w="1779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Dataset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Format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Rows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Columns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Invoice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4,92,314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 Transactions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excel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5,55,338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JTD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56,19,484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of parts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excel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Plant location and details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900" y="0"/>
            <a:ext cx="1962101" cy="5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28203" r="15771" t="0"/>
          <a:stretch/>
        </p:blipFill>
        <p:spPr>
          <a:xfrm>
            <a:off x="2155150" y="0"/>
            <a:ext cx="49206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4003075" y="0"/>
            <a:ext cx="2961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</a:rPr>
              <a:t>Plant Location</a:t>
            </a:r>
            <a:endParaRPr b="0">
              <a:solidFill>
                <a:srgbClr val="000000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1551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5800" y="0"/>
            <a:ext cx="20682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92050" cy="27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515" y="0"/>
            <a:ext cx="5248484" cy="27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type="title"/>
          </p:nvPr>
        </p:nvSpPr>
        <p:spPr>
          <a:xfrm rot="451">
            <a:off x="2606125" y="528075"/>
            <a:ext cx="45720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rgbClr val="FF0000"/>
                </a:solidFill>
              </a:rPr>
              <a:t>Customer Demographics</a:t>
            </a:r>
            <a:endParaRPr b="0" sz="2200">
              <a:solidFill>
                <a:srgbClr val="FF0000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2647950"/>
            <a:ext cx="4572000" cy="248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744889"/>
            <a:ext cx="4571999" cy="238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0" y="462155"/>
            <a:ext cx="9082200" cy="421918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1900" y="0"/>
            <a:ext cx="1962101" cy="5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4294967295" type="title"/>
          </p:nvPr>
        </p:nvSpPr>
        <p:spPr>
          <a:xfrm>
            <a:off x="1202250" y="8512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Brnds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82" y="0"/>
            <a:ext cx="363621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500" y="527450"/>
            <a:ext cx="3762375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Brands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350"/>
            <a:ext cx="9144000" cy="47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175" y="1340322"/>
            <a:ext cx="4819325" cy="30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1900" y="0"/>
            <a:ext cx="1962101" cy="5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