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0.xml.rels" ContentType="application/vnd.openxmlformats-package.relationships+xml"/>
  <Override PartName="/ppt/notesSlides/notesSlide10.xml" ContentType="application/vnd.openxmlformats-officedocument.presentationml.notesSlide+xml"/>
  <Override PartName="/ppt/media/image21.jpeg" ContentType="image/jpeg"/>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2.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216000" y="812520"/>
            <a:ext cx="7127280" cy="4008960"/>
          </a:xfrm>
          <a:prstGeom prst="rect">
            <a:avLst/>
          </a:prstGeom>
        </p:spPr>
        <p:txBody>
          <a:bodyPr lIns="0" rIns="0" tIns="0" bIns="0" anchor="ctr"/>
          <a:p>
            <a:pPr algn="ctr"/>
            <a:r>
              <a:rPr b="0" lang="en-IN" sz="4400" spc="-1" strike="noStrike">
                <a:latin typeface="Arial"/>
              </a:rPr>
              <a:t>Click to move the slide</a:t>
            </a:r>
            <a:endParaRPr b="0" lang="en-IN" sz="4400" spc="-1" strike="noStrike">
              <a:latin typeface="Arial"/>
            </a:endParaRPr>
          </a:p>
        </p:txBody>
      </p:sp>
      <p:sp>
        <p:nvSpPr>
          <p:cNvPr id="153"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154"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155"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156"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157" name="PlaceHolder 6"/>
          <p:cNvSpPr>
            <a:spLocks noGrp="1"/>
          </p:cNvSpPr>
          <p:nvPr>
            <p:ph type="sldNum"/>
          </p:nvPr>
        </p:nvSpPr>
        <p:spPr>
          <a:xfrm>
            <a:off x="4278960" y="10157400"/>
            <a:ext cx="3280680" cy="534240"/>
          </a:xfrm>
          <a:prstGeom prst="rect">
            <a:avLst/>
          </a:prstGeom>
        </p:spPr>
        <p:txBody>
          <a:bodyPr lIns="0" rIns="0" tIns="0" bIns="0" anchor="b"/>
          <a:p>
            <a:pPr algn="r"/>
            <a:fld id="{D1C220EE-2CA0-45D8-ACE5-4184307EDBCA}"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374840" y="1336680"/>
            <a:ext cx="4809240" cy="3607560"/>
          </a:xfrm>
          <a:prstGeom prst="rect">
            <a:avLst/>
          </a:prstGeom>
        </p:spPr>
      </p:sp>
      <p:sp>
        <p:nvSpPr>
          <p:cNvPr id="223" name="PlaceHolder 2"/>
          <p:cNvSpPr>
            <a:spLocks noGrp="1"/>
          </p:cNvSpPr>
          <p:nvPr>
            <p:ph type="body"/>
          </p:nvPr>
        </p:nvSpPr>
        <p:spPr>
          <a:xfrm>
            <a:off x="755640" y="5145120"/>
            <a:ext cx="6047640" cy="4209480"/>
          </a:xfrm>
          <a:prstGeom prst="rect">
            <a:avLst/>
          </a:prstGeom>
        </p:spPr>
        <p:txBody>
          <a:bodyPr lIns="0" rIns="0" tIns="0" bIns="0"/>
          <a:p>
            <a:endParaRPr b="0" lang="en-IN" sz="2000" spc="-1" strike="noStrike">
              <a:latin typeface="Arial"/>
            </a:endParaRPr>
          </a:p>
        </p:txBody>
      </p:sp>
      <p:sp>
        <p:nvSpPr>
          <p:cNvPr id="224" name="CustomShape 3"/>
          <p:cNvSpPr/>
          <p:nvPr/>
        </p:nvSpPr>
        <p:spPr>
          <a:xfrm>
            <a:off x="4281480" y="10155240"/>
            <a:ext cx="3276000" cy="535680"/>
          </a:xfrm>
          <a:prstGeom prst="rect">
            <a:avLst/>
          </a:prstGeom>
          <a:noFill/>
          <a:ln>
            <a:noFill/>
          </a:ln>
        </p:spPr>
        <p:style>
          <a:lnRef idx="0"/>
          <a:fillRef idx="0"/>
          <a:effectRef idx="0"/>
          <a:fontRef idx="minor"/>
        </p:style>
        <p:txBody>
          <a:bodyPr lIns="90000" rIns="90000" tIns="45000" bIns="45000" anchor="b"/>
          <a:p>
            <a:pPr algn="r">
              <a:lnSpc>
                <a:spcPct val="100000"/>
              </a:lnSpc>
            </a:pPr>
            <a:fld id="{767A8581-7AAF-49D7-97A5-631BE136CF32}" type="slidenum">
              <a:rPr b="0" lang="en-IN" sz="1200" spc="-1" strike="noStrike">
                <a:solidFill>
                  <a:srgbClr val="000000"/>
                </a:solidFill>
                <a:latin typeface="+mn-lt"/>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79"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1"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3"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8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8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9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92"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9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00"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0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06"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08"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09"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0"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1"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12"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3"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7" name="PlaceHolder 2"/>
          <p:cNvSpPr>
            <a:spLocks noGrp="1"/>
          </p:cNvSpPr>
          <p:nvPr>
            <p:ph type="subTitle"/>
          </p:nvPr>
        </p:nvSpPr>
        <p:spPr>
          <a:xfrm>
            <a:off x="504000" y="1768680"/>
            <a:ext cx="9072000" cy="43840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19"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21"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2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30"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34"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36"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38"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39"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44"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46"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50"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51"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p>
            <a:pPr algn="ctr"/>
            <a:endParaRPr b="0" lang="en-IN"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1440"/>
          </a:xfrm>
          <a:prstGeom prst="rect">
            <a:avLst/>
          </a:prstGeom>
        </p:spPr>
        <p:txBody>
          <a:bodyPr lIns="0" rIns="0" tIns="0" bIns="0" anchor="ctr"/>
          <a:p>
            <a:r>
              <a:rPr b="0" lang="en-IN" sz="1800" spc="-1" strike="noStrike">
                <a:latin typeface="Arial"/>
              </a:rPr>
              <a:t>Click to edit </a:t>
            </a:r>
            <a:r>
              <a:rPr b="0" lang="en-IN" sz="1800" spc="-1" strike="noStrike">
                <a:latin typeface="Arial"/>
              </a:rPr>
              <a:t>the title text </a:t>
            </a:r>
            <a:r>
              <a:rPr b="0" lang="en-IN" sz="1800" spc="-1" strike="noStrike">
                <a:latin typeface="Arial"/>
              </a:rPr>
              <a:t>format</a:t>
            </a:r>
            <a:endParaRPr b="0" lang="en-IN" sz="1800" spc="-1" strike="noStrike">
              <a:latin typeface="Arial"/>
            </a:endParaRPr>
          </a:p>
        </p:txBody>
      </p:sp>
      <p:sp>
        <p:nvSpPr>
          <p:cNvPr id="1" name="PlaceHolder 2"/>
          <p:cNvSpPr>
            <a:spLocks noGrp="1"/>
          </p:cNvSpPr>
          <p:nvPr>
            <p:ph type="body"/>
          </p:nvPr>
        </p:nvSpPr>
        <p:spPr>
          <a:xfrm>
            <a:off x="504000" y="1768680"/>
            <a:ext cx="9071640" cy="43837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a:t>
            </a:r>
            <a:r>
              <a:rPr b="0" lang="en-IN" sz="4400" spc="-1" strike="noStrike">
                <a:latin typeface="Arial"/>
              </a:rPr>
              <a:t>k 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a:t>
            </a:r>
            <a:r>
              <a:rPr b="0" lang="en-IN" sz="4400" spc="-1" strike="noStrike">
                <a:latin typeface="Arial"/>
              </a:rPr>
              <a:t>k 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301320"/>
            <a:ext cx="9072000" cy="1261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115"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25.xml"/><Relationship Id="rId4"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1080000"/>
            <a:ext cx="9070920" cy="1727280"/>
          </a:xfrm>
          <a:prstGeom prst="rect">
            <a:avLst/>
          </a:prstGeom>
          <a:noFill/>
          <a:ln>
            <a:noFill/>
          </a:ln>
        </p:spPr>
        <p:style>
          <a:lnRef idx="0"/>
          <a:fillRef idx="0"/>
          <a:effectRef idx="0"/>
          <a:fontRef idx="minor"/>
        </p:style>
        <p:txBody>
          <a:bodyPr lIns="0" rIns="0" tIns="0" bIns="0" anchor="ctr"/>
          <a:p>
            <a:pPr algn="ctr">
              <a:lnSpc>
                <a:spcPct val="100000"/>
              </a:lnSpc>
            </a:pPr>
            <a:r>
              <a:rPr b="0" lang="en-IN" sz="5860" spc="-1" strike="noStrike">
                <a:solidFill>
                  <a:srgbClr val="ffffff"/>
                </a:solidFill>
                <a:latin typeface="Arial"/>
                <a:ea typeface="DejaVu Sans"/>
              </a:rPr>
              <a:t>Twitter Sentiment Analysis</a:t>
            </a:r>
            <a:endParaRPr b="0" lang="en-IN" sz="5860" spc="-1" strike="noStrike">
              <a:latin typeface="Arial"/>
            </a:endParaRPr>
          </a:p>
        </p:txBody>
      </p:sp>
      <p:sp>
        <p:nvSpPr>
          <p:cNvPr id="159" name="CustomShape 2"/>
          <p:cNvSpPr/>
          <p:nvPr/>
        </p:nvSpPr>
        <p:spPr>
          <a:xfrm>
            <a:off x="504000" y="3168000"/>
            <a:ext cx="9070920" cy="367128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793440" y="2509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Polarity and Subjectivity</a:t>
            </a:r>
            <a:endParaRPr b="0" lang="en-IN" sz="4400" spc="-1" strike="noStrike">
              <a:latin typeface="Arial"/>
            </a:endParaRPr>
          </a:p>
        </p:txBody>
      </p:sp>
      <p:sp>
        <p:nvSpPr>
          <p:cNvPr id="190" name="CustomShape 2"/>
          <p:cNvSpPr/>
          <p:nvPr/>
        </p:nvSpPr>
        <p:spPr>
          <a:xfrm>
            <a:off x="504000" y="1769040"/>
            <a:ext cx="9070200" cy="4383000"/>
          </a:xfrm>
          <a:prstGeom prst="rect">
            <a:avLst/>
          </a:prstGeom>
          <a:noFill/>
          <a:ln>
            <a:noFill/>
          </a:ln>
        </p:spPr>
        <p:style>
          <a:lnRef idx="0"/>
          <a:fillRef idx="0"/>
          <a:effectRef idx="0"/>
          <a:fontRef idx="minor"/>
        </p:style>
      </p:sp>
      <p:pic>
        <p:nvPicPr>
          <p:cNvPr id="191" name="Picture 143" descr=""/>
          <p:cNvPicPr/>
          <p:nvPr/>
        </p:nvPicPr>
        <p:blipFill>
          <a:blip r:embed="rId1"/>
          <a:stretch/>
        </p:blipFill>
        <p:spPr>
          <a:xfrm>
            <a:off x="5050440" y="1562760"/>
            <a:ext cx="4524840" cy="5564520"/>
          </a:xfrm>
          <a:prstGeom prst="rect">
            <a:avLst/>
          </a:prstGeom>
          <a:ln>
            <a:noFill/>
          </a:ln>
        </p:spPr>
      </p:pic>
      <p:pic>
        <p:nvPicPr>
          <p:cNvPr id="192" name="Picture 144" descr=""/>
          <p:cNvPicPr/>
          <p:nvPr/>
        </p:nvPicPr>
        <p:blipFill>
          <a:blip r:embed="rId2"/>
          <a:stretch/>
        </p:blipFill>
        <p:spPr>
          <a:xfrm>
            <a:off x="607680" y="2673000"/>
            <a:ext cx="4090320" cy="4494600"/>
          </a:xfrm>
          <a:prstGeom prst="rect">
            <a:avLst/>
          </a:prstGeom>
          <a:ln>
            <a:noFill/>
          </a:ln>
        </p:spPr>
      </p:pic>
      <p:sp>
        <p:nvSpPr>
          <p:cNvPr id="193" name="TextShape 3"/>
          <p:cNvSpPr txBox="1"/>
          <p:nvPr/>
        </p:nvSpPr>
        <p:spPr>
          <a:xfrm>
            <a:off x="1224000" y="1511640"/>
            <a:ext cx="3456000" cy="346320"/>
          </a:xfrm>
          <a:prstGeom prst="rect">
            <a:avLst/>
          </a:prstGeom>
          <a:noFill/>
          <a:ln>
            <a:noFill/>
          </a:ln>
        </p:spPr>
        <p:txBody>
          <a:bodyPr lIns="90000" rIns="90000" tIns="45000" bIns="45000"/>
          <a:p>
            <a:r>
              <a:rPr b="0" lang="en-IN" sz="1800" spc="-1" strike="noStrike">
                <a:latin typeface="Arial"/>
              </a:rPr>
              <a:t>Covariance – 0.1342</a:t>
            </a:r>
            <a:endParaRPr b="0" lang="en-IN"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Nature of words in corpus</a:t>
            </a:r>
            <a:endParaRPr b="0" lang="en-IN" sz="4400" spc="-1" strike="noStrike">
              <a:latin typeface="Arial"/>
            </a:endParaRPr>
          </a:p>
        </p:txBody>
      </p:sp>
      <p:sp>
        <p:nvSpPr>
          <p:cNvPr id="195" name="CustomShape 2"/>
          <p:cNvSpPr/>
          <p:nvPr/>
        </p:nvSpPr>
        <p:spPr>
          <a:xfrm>
            <a:off x="504000" y="1769040"/>
            <a:ext cx="9070200" cy="4383000"/>
          </a:xfrm>
          <a:prstGeom prst="rect">
            <a:avLst/>
          </a:prstGeom>
          <a:noFill/>
          <a:ln>
            <a:noFill/>
          </a:ln>
        </p:spPr>
        <p:style>
          <a:lnRef idx="0"/>
          <a:fillRef idx="0"/>
          <a:effectRef idx="0"/>
          <a:fontRef idx="minor"/>
        </p:style>
      </p:sp>
      <p:graphicFrame>
        <p:nvGraphicFramePr>
          <p:cNvPr id="196" name="Table 3"/>
          <p:cNvGraphicFramePr/>
          <p:nvPr/>
        </p:nvGraphicFramePr>
        <p:xfrm>
          <a:off x="5224320" y="1303920"/>
          <a:ext cx="4149720" cy="5819760"/>
        </p:xfrm>
        <a:graphic>
          <a:graphicData uri="http://schemas.openxmlformats.org/drawingml/2006/table">
            <a:tbl>
              <a:tblPr/>
              <a:tblGrid>
                <a:gridCol w="1346400"/>
                <a:gridCol w="2803680"/>
              </a:tblGrid>
              <a:tr h="347760">
                <a:tc>
                  <a:txBody>
                    <a:bodyPr lIns="90000" rIns="90000"/>
                    <a:p>
                      <a:pPr>
                        <a:lnSpc>
                          <a:spcPct val="100000"/>
                        </a:lnSpc>
                      </a:pPr>
                      <a:r>
                        <a:rPr b="1" lang="en-IN" sz="1800" spc="-1" strike="noStrike">
                          <a:solidFill>
                            <a:srgbClr val="000000"/>
                          </a:solidFill>
                          <a:latin typeface="Arial"/>
                          <a:ea typeface="DejaVu Sans"/>
                        </a:rPr>
                        <a:t>tokens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IN" sz="1800" spc="-1" strike="noStrike">
                          <a:solidFill>
                            <a:srgbClr val="000000"/>
                          </a:solidFill>
                          <a:latin typeface="Arial"/>
                          <a:ea typeface="DejaVu Sans"/>
                        </a:rPr>
                        <a:t>Negative_CDF_hmean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47760">
                <a:tc>
                  <a:txBody>
                    <a:bodyPr lIns="90000" rIns="90000"/>
                    <a:p>
                      <a:pPr>
                        <a:lnSpc>
                          <a:spcPct val="100000"/>
                        </a:lnSpc>
                      </a:pPr>
                      <a:r>
                        <a:rPr b="0" lang="en-IN" sz="1800" spc="-1" strike="noStrike">
                          <a:solidFill>
                            <a:srgbClr val="000000"/>
                          </a:solidFill>
                          <a:latin typeface="Arial"/>
                          <a:ea typeface="DejaVu Sans"/>
                        </a:rPr>
                        <a:t>because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0.971815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3720">
                <a:tc>
                  <a:txBody>
                    <a:bodyPr lIns="90000" rIns="90000"/>
                    <a:p>
                      <a:pPr>
                        <a:lnSpc>
                          <a:spcPct val="100000"/>
                        </a:lnSpc>
                      </a:pPr>
                      <a:r>
                        <a:rPr b="0" lang="en-IN" sz="1800" spc="-1" strike="noStrike">
                          <a:solidFill>
                            <a:srgbClr val="000000"/>
                          </a:solidFill>
                          <a:latin typeface="Arial"/>
                          <a:ea typeface="DejaVu Sans"/>
                        </a:rPr>
                        <a:t>headaches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0.958190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solidFill>
                            <a:srgbClr val="000000"/>
                          </a:solidFill>
                          <a:latin typeface="Arial"/>
                          <a:ea typeface="DejaVu Sans"/>
                        </a:rPr>
                        <a:t>fail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0.955057</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solidFill>
                            <a:srgbClr val="000000"/>
                          </a:solidFill>
                          <a:latin typeface="Arial"/>
                          <a:ea typeface="DejaVu Sans"/>
                        </a:rPr>
                        <a:t>fascist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0.919909</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solidFill>
                            <a:srgbClr val="000000"/>
                          </a:solidFill>
                          <a:latin typeface="Arial"/>
                          <a:ea typeface="DejaVu Sans"/>
                        </a:rPr>
                        <a:t>america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0.911274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solidFill>
                            <a:srgbClr val="000000"/>
                          </a:solidFill>
                          <a:latin typeface="Arial"/>
                          <a:ea typeface="DejaVu Sans"/>
                        </a:rPr>
                        <a:t>company</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0.886592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solidFill>
                            <a:srgbClr val="000000"/>
                          </a:solidFill>
                          <a:latin typeface="Arial"/>
                          <a:ea typeface="DejaVu Sans"/>
                        </a:rPr>
                        <a:t>battery</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0.868516</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solidFill>
                            <a:srgbClr val="000000"/>
                          </a:solidFill>
                          <a:latin typeface="Arial"/>
                          <a:ea typeface="DejaVu Sans"/>
                        </a:rPr>
                        <a:t>design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0.860613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solidFill>
                            <a:srgbClr val="000000"/>
                          </a:solidFill>
                          <a:latin typeface="Arial"/>
                          <a:ea typeface="DejaVu Sans"/>
                        </a:rPr>
                        <a:t>hate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0.846015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solidFill>
                            <a:srgbClr val="000000"/>
                          </a:solidFill>
                          <a:latin typeface="Arial"/>
                          <a:ea typeface="DejaVu Sans"/>
                        </a:rPr>
                        <a:t>button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0.842743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solidFill>
                            <a:srgbClr val="000000"/>
                          </a:solidFill>
                          <a:latin typeface="Arial"/>
                          <a:ea typeface="DejaVu Sans"/>
                        </a:rPr>
                        <a:t>diller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0.838978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solidFill>
                            <a:srgbClr val="000000"/>
                          </a:solidFill>
                          <a:latin typeface="Arial"/>
                          <a:ea typeface="DejaVu Sans"/>
                        </a:rPr>
                        <a:t>why</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0.823195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solidFill>
                            <a:srgbClr val="000000"/>
                          </a:solidFill>
                          <a:latin typeface="Arial"/>
                          <a:ea typeface="DejaVu Sans"/>
                        </a:rPr>
                        <a:t>tag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0.821412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47760">
                <a:tc>
                  <a:txBody>
                    <a:bodyPr lIns="90000" rIns="90000"/>
                    <a:p>
                      <a:pPr>
                        <a:lnSpc>
                          <a:spcPct val="100000"/>
                        </a:lnSpc>
                      </a:pPr>
                      <a:r>
                        <a:rPr b="0" lang="en-IN" sz="1800" spc="-1" strike="noStrike">
                          <a:solidFill>
                            <a:srgbClr val="000000"/>
                          </a:solidFill>
                          <a:latin typeface="Arial"/>
                          <a:ea typeface="DejaVu Sans"/>
                        </a:rPr>
                        <a:t>classiest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0.820185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47760">
                <a:tc>
                  <a:txBody>
                    <a:bodyPr lIns="90000" rIns="90000"/>
                    <a:p>
                      <a:pPr>
                        <a:lnSpc>
                          <a:spcPct val="100000"/>
                        </a:lnSpc>
                      </a:pPr>
                      <a:r>
                        <a:rPr b="0" lang="en-IN" sz="1800" spc="-1" strike="noStrike">
                          <a:solidFill>
                            <a:srgbClr val="000000"/>
                          </a:solidFill>
                          <a:latin typeface="Arial"/>
                          <a:ea typeface="DejaVu Sans"/>
                        </a:rPr>
                        <a:t>tapworthy</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0.818217</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graphicFrame>
        <p:nvGraphicFramePr>
          <p:cNvPr id="197" name="Table 4"/>
          <p:cNvGraphicFramePr/>
          <p:nvPr/>
        </p:nvGraphicFramePr>
        <p:xfrm>
          <a:off x="713880" y="1368360"/>
          <a:ext cx="4092480" cy="5753520"/>
        </p:xfrm>
        <a:graphic>
          <a:graphicData uri="http://schemas.openxmlformats.org/drawingml/2006/table">
            <a:tbl>
              <a:tblPr/>
              <a:tblGrid>
                <a:gridCol w="1414080"/>
                <a:gridCol w="2678760"/>
              </a:tblGrid>
              <a:tr h="359640">
                <a:tc>
                  <a:txBody>
                    <a:bodyPr lIns="90000" rIns="90000"/>
                    <a:p>
                      <a:pPr>
                        <a:lnSpc>
                          <a:spcPct val="100000"/>
                        </a:lnSpc>
                      </a:pPr>
                      <a:r>
                        <a:rPr b="1" lang="en-IN" sz="1800" spc="-1" strike="noStrike">
                          <a:solidFill>
                            <a:srgbClr val="000000"/>
                          </a:solidFill>
                          <a:latin typeface="Arial"/>
                          <a:ea typeface="DejaVu Sans"/>
                        </a:rPr>
                        <a:t>Tokens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nSpc>
                          <a:spcPct val="100000"/>
                        </a:lnSpc>
                      </a:pPr>
                      <a:r>
                        <a:rPr b="1" lang="en-IN" sz="1800" spc="-1" strike="noStrike">
                          <a:solidFill>
                            <a:srgbClr val="000000"/>
                          </a:solidFill>
                          <a:latin typeface="Arial"/>
                          <a:ea typeface="DejaVu Sans"/>
                        </a:rPr>
                        <a:t>Positive_CDF_hmean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359640">
                <a:tc>
                  <a:txBody>
                    <a:bodyPr lIns="90000" rIns="90000"/>
                    <a:p>
                      <a:pPr>
                        <a:lnSpc>
                          <a:spcPct val="100000"/>
                        </a:lnSpc>
                      </a:pPr>
                      <a:r>
                        <a:rPr b="0" lang="en-IN" sz="1800" spc="-1" strike="noStrike">
                          <a:solidFill>
                            <a:srgbClr val="000000"/>
                          </a:solidFill>
                          <a:latin typeface="Arial"/>
                          <a:ea typeface="DejaVu Sans"/>
                        </a:rPr>
                        <a:t>free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0.790322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9640">
                <a:tc>
                  <a:txBody>
                    <a:bodyPr lIns="90000" rIns="90000"/>
                    <a:p>
                      <a:pPr>
                        <a:lnSpc>
                          <a:spcPct val="100000"/>
                        </a:lnSpc>
                      </a:pPr>
                      <a:r>
                        <a:rPr b="0" lang="en-IN" sz="1800" spc="-1" strike="noStrike">
                          <a:solidFill>
                            <a:srgbClr val="000000"/>
                          </a:solidFill>
                          <a:latin typeface="Arial"/>
                          <a:ea typeface="DejaVu Sans"/>
                        </a:rPr>
                        <a:t>amp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0.772433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9640">
                <a:tc>
                  <a:txBody>
                    <a:bodyPr lIns="90000" rIns="90000"/>
                    <a:p>
                      <a:pPr>
                        <a:lnSpc>
                          <a:spcPct val="100000"/>
                        </a:lnSpc>
                      </a:pPr>
                      <a:r>
                        <a:rPr b="0" lang="en-IN" sz="1800" spc="-1" strike="noStrike">
                          <a:solidFill>
                            <a:srgbClr val="000000"/>
                          </a:solidFill>
                          <a:latin typeface="Arial"/>
                          <a:ea typeface="DejaVu Sans"/>
                        </a:rPr>
                        <a:t>link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0.771014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9640">
                <a:tc>
                  <a:txBody>
                    <a:bodyPr lIns="90000" rIns="90000"/>
                    <a:p>
                      <a:pPr>
                        <a:lnSpc>
                          <a:spcPct val="100000"/>
                        </a:lnSpc>
                      </a:pPr>
                      <a:r>
                        <a:rPr b="0" lang="en-IN" sz="1800" spc="-1" strike="noStrike">
                          <a:solidFill>
                            <a:srgbClr val="000000"/>
                          </a:solidFill>
                          <a:latin typeface="Arial"/>
                          <a:ea typeface="DejaVu Sans"/>
                        </a:rPr>
                        <a:t>pop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0.763344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9640">
                <a:tc>
                  <a:txBody>
                    <a:bodyPr lIns="90000" rIns="90000"/>
                    <a:p>
                      <a:pPr>
                        <a:lnSpc>
                          <a:spcPct val="100000"/>
                        </a:lnSpc>
                      </a:pPr>
                      <a:r>
                        <a:rPr b="0" lang="en-IN" sz="1800" spc="-1" strike="noStrike">
                          <a:solidFill>
                            <a:srgbClr val="000000"/>
                          </a:solidFill>
                          <a:latin typeface="Arial"/>
                          <a:ea typeface="DejaVu Sans"/>
                        </a:rPr>
                        <a:t>austin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0.760740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9640">
                <a:tc>
                  <a:txBody>
                    <a:bodyPr lIns="90000" rIns="90000"/>
                    <a:p>
                      <a:pPr>
                        <a:lnSpc>
                          <a:spcPct val="100000"/>
                        </a:lnSpc>
                      </a:pPr>
                      <a:r>
                        <a:rPr b="0" lang="en-IN" sz="1800" spc="-1" strike="noStrike">
                          <a:solidFill>
                            <a:srgbClr val="000000"/>
                          </a:solidFill>
                          <a:latin typeface="Arial"/>
                          <a:ea typeface="DejaVu Sans"/>
                        </a:rPr>
                        <a:t>network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0.760515</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9640">
                <a:tc>
                  <a:txBody>
                    <a:bodyPr lIns="90000" rIns="90000"/>
                    <a:p>
                      <a:pPr>
                        <a:lnSpc>
                          <a:spcPct val="100000"/>
                        </a:lnSpc>
                      </a:pPr>
                      <a:r>
                        <a:rPr b="0" lang="en-IN" sz="1800" spc="-1" strike="noStrike">
                          <a:solidFill>
                            <a:srgbClr val="000000"/>
                          </a:solidFill>
                          <a:latin typeface="Arial"/>
                          <a:ea typeface="DejaVu Sans"/>
                        </a:rPr>
                        <a:t>launch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0.757861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9640">
                <a:tc>
                  <a:txBody>
                    <a:bodyPr lIns="90000" rIns="90000"/>
                    <a:p>
                      <a:pPr>
                        <a:lnSpc>
                          <a:spcPct val="100000"/>
                        </a:lnSpc>
                      </a:pPr>
                      <a:r>
                        <a:rPr b="0" lang="en-IN" sz="1800" spc="-1" strike="noStrike">
                          <a:solidFill>
                            <a:srgbClr val="000000"/>
                          </a:solidFill>
                          <a:latin typeface="Arial"/>
                          <a:ea typeface="DejaVu Sans"/>
                        </a:rPr>
                        <a:t>party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0.755904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9640">
                <a:tc>
                  <a:txBody>
                    <a:bodyPr lIns="90000" rIns="90000"/>
                    <a:p>
                      <a:pPr>
                        <a:lnSpc>
                          <a:spcPct val="100000"/>
                        </a:lnSpc>
                      </a:pPr>
                      <a:r>
                        <a:rPr b="0" lang="en-IN" sz="1800" spc="-1" strike="noStrike">
                          <a:solidFill>
                            <a:srgbClr val="000000"/>
                          </a:solidFill>
                          <a:latin typeface="Arial"/>
                          <a:ea typeface="DejaVu Sans"/>
                        </a:rPr>
                        <a:t>today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0.755858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9640">
                <a:tc>
                  <a:txBody>
                    <a:bodyPr lIns="90000" rIns="90000"/>
                    <a:p>
                      <a:pPr>
                        <a:lnSpc>
                          <a:spcPct val="100000"/>
                        </a:lnSpc>
                      </a:pPr>
                      <a:r>
                        <a:rPr b="0" lang="en-IN" sz="1800" spc="-1" strike="noStrike">
                          <a:solidFill>
                            <a:srgbClr val="000000"/>
                          </a:solidFill>
                          <a:latin typeface="Arial"/>
                          <a:ea typeface="DejaVu Sans"/>
                        </a:rPr>
                        <a:t>store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0.754118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9640">
                <a:tc>
                  <a:txBody>
                    <a:bodyPr lIns="90000" rIns="90000"/>
                    <a:p>
                      <a:pPr>
                        <a:lnSpc>
                          <a:spcPct val="100000"/>
                        </a:lnSpc>
                      </a:pPr>
                      <a:r>
                        <a:rPr b="0" lang="en-IN" sz="1800" spc="-1" strike="noStrike">
                          <a:solidFill>
                            <a:srgbClr val="000000"/>
                          </a:solidFill>
                          <a:latin typeface="Arial"/>
                          <a:ea typeface="DejaVu Sans"/>
                        </a:rPr>
                        <a:t>possibly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0.751617</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9640">
                <a:tc>
                  <a:txBody>
                    <a:bodyPr lIns="90000" rIns="90000"/>
                    <a:p>
                      <a:pPr>
                        <a:lnSpc>
                          <a:spcPct val="100000"/>
                        </a:lnSpc>
                      </a:pPr>
                      <a:r>
                        <a:rPr b="0" lang="en-IN" sz="1800" spc="-1" strike="noStrike">
                          <a:solidFill>
                            <a:srgbClr val="000000"/>
                          </a:solidFill>
                          <a:latin typeface="Arial"/>
                          <a:ea typeface="DejaVu Sans"/>
                        </a:rPr>
                        <a:t>new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0.748656</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9640">
                <a:tc>
                  <a:txBody>
                    <a:bodyPr lIns="90000" rIns="90000"/>
                    <a:p>
                      <a:pPr>
                        <a:lnSpc>
                          <a:spcPct val="100000"/>
                        </a:lnSpc>
                      </a:pPr>
                      <a:r>
                        <a:rPr b="0" lang="en-IN" sz="1800" spc="-1" strike="noStrike">
                          <a:solidFill>
                            <a:srgbClr val="000000"/>
                          </a:solidFill>
                          <a:latin typeface="Arial"/>
                          <a:ea typeface="DejaVu Sans"/>
                        </a:rPr>
                        <a:t>opening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0.747267</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359640">
                <a:tc>
                  <a:txBody>
                    <a:bodyPr lIns="90000" rIns="90000"/>
                    <a:p>
                      <a:pPr>
                        <a:lnSpc>
                          <a:spcPct val="100000"/>
                        </a:lnSpc>
                      </a:pPr>
                      <a:r>
                        <a:rPr b="0" lang="en-IN" sz="1800" spc="-1" strike="noStrike">
                          <a:solidFill>
                            <a:srgbClr val="000000"/>
                          </a:solidFill>
                          <a:latin typeface="Arial"/>
                          <a:ea typeface="DejaVu Sans"/>
                        </a:rPr>
                        <a:t>social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0.746798</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358920">
                <a:tc>
                  <a:txBody>
                    <a:bodyPr lIns="90000" rIns="90000"/>
                    <a:p>
                      <a:pPr>
                        <a:lnSpc>
                          <a:spcPct val="100000"/>
                        </a:lnSpc>
                      </a:pPr>
                      <a:r>
                        <a:rPr b="0" lang="en-IN" sz="1800" spc="-1" strike="noStrike">
                          <a:solidFill>
                            <a:srgbClr val="000000"/>
                          </a:solidFill>
                          <a:latin typeface="Arial"/>
                          <a:ea typeface="DejaVu Sans"/>
                        </a:rPr>
                        <a:t>mobile      </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0.746483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Word2Vec most similar words</a:t>
            </a:r>
            <a:endParaRPr b="0" lang="en-IN" sz="4400" spc="-1" strike="noStrike">
              <a:latin typeface="Arial"/>
            </a:endParaRPr>
          </a:p>
        </p:txBody>
      </p:sp>
      <p:sp>
        <p:nvSpPr>
          <p:cNvPr id="199" name="CustomShape 2"/>
          <p:cNvSpPr/>
          <p:nvPr/>
        </p:nvSpPr>
        <p:spPr>
          <a:xfrm>
            <a:off x="644760" y="932040"/>
            <a:ext cx="9070200" cy="4383000"/>
          </a:xfrm>
          <a:prstGeom prst="rect">
            <a:avLst/>
          </a:prstGeom>
          <a:noFill/>
          <a:ln>
            <a:noFill/>
          </a:ln>
        </p:spPr>
        <p:style>
          <a:lnRef idx="0"/>
          <a:fillRef idx="0"/>
          <a:effectRef idx="0"/>
          <a:fontRef idx="minor"/>
        </p:style>
      </p:sp>
      <p:graphicFrame>
        <p:nvGraphicFramePr>
          <p:cNvPr id="200" name="Table 3"/>
          <p:cNvGraphicFramePr/>
          <p:nvPr/>
        </p:nvGraphicFramePr>
        <p:xfrm>
          <a:off x="532440" y="1920600"/>
          <a:ext cx="9070200" cy="3378600"/>
        </p:xfrm>
        <a:graphic>
          <a:graphicData uri="http://schemas.openxmlformats.org/drawingml/2006/table">
            <a:tbl>
              <a:tblPr/>
              <a:tblGrid>
                <a:gridCol w="606960"/>
                <a:gridCol w="1959840"/>
                <a:gridCol w="1919880"/>
                <a:gridCol w="1978560"/>
                <a:gridCol w="2605320"/>
              </a:tblGrid>
              <a:tr h="3499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IN" sz="1800" spc="-1" strike="noStrike">
                          <a:solidFill>
                            <a:srgbClr val="000000"/>
                          </a:solidFill>
                          <a:latin typeface="Arial"/>
                          <a:ea typeface="DejaVu Sans"/>
                        </a:rPr>
                        <a:t>america</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IN" sz="1800" spc="-1" strike="noStrike">
                          <a:solidFill>
                            <a:srgbClr val="000000"/>
                          </a:solidFill>
                          <a:latin typeface="Arial"/>
                          <a:ea typeface="DejaVu Sans"/>
                        </a:rPr>
                        <a:t>fascist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IN" sz="1800" spc="-1" strike="noStrike">
                          <a:solidFill>
                            <a:srgbClr val="000000"/>
                          </a:solidFill>
                          <a:latin typeface="Arial"/>
                          <a:ea typeface="DejaVu Sans"/>
                        </a:rPr>
                        <a:t>hate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IN" sz="1800" spc="-1" strike="noStrike">
                          <a:solidFill>
                            <a:srgbClr val="000000"/>
                          </a:solidFill>
                          <a:latin typeface="Arial"/>
                          <a:ea typeface="DejaVu Sans"/>
                        </a:rPr>
                        <a:t>company</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05880">
                <a:tc>
                  <a:txBody>
                    <a:bodyPr lIns="90000" rIns="90000"/>
                    <a:p>
                      <a:pPr algn="ctr">
                        <a:lnSpc>
                          <a:spcPct val="100000"/>
                        </a:lnSpc>
                      </a:pPr>
                      <a:r>
                        <a:rPr b="1" lang="en-IN" sz="1800" spc="-1" strike="noStrike">
                          <a:solidFill>
                            <a:srgbClr val="000000"/>
                          </a:solidFill>
                          <a:latin typeface="Arial"/>
                          <a:ea typeface="DejaVu Sans"/>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volunteer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classiest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beard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America</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5880">
                <a:tc>
                  <a:txBody>
                    <a:bodyPr lIns="90000" rIns="90000"/>
                    <a:p>
                      <a:pPr algn="ctr">
                        <a:lnSpc>
                          <a:spcPct val="100000"/>
                        </a:lnSpc>
                      </a:pPr>
                      <a:r>
                        <a:rPr b="1" lang="en-IN" sz="1800" spc="-1" strike="noStrike">
                          <a:solidFill>
                            <a:srgbClr val="000000"/>
                          </a:solidFill>
                          <a:latin typeface="Arial"/>
                          <a:ea typeface="DejaVu Sans"/>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Used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elegant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Someone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fascist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5880">
                <a:tc>
                  <a:txBody>
                    <a:bodyPr lIns="90000" rIns="90000"/>
                    <a:p>
                      <a:pPr algn="ctr">
                        <a:lnSpc>
                          <a:spcPct val="100000"/>
                        </a:lnSpc>
                      </a:pPr>
                      <a:r>
                        <a:rPr b="1" lang="en-IN" sz="1800" spc="-1" strike="noStrike">
                          <a:solidFill>
                            <a:srgbClr val="000000"/>
                          </a:solidFill>
                          <a:latin typeface="Arial"/>
                          <a:ea typeface="DejaVu Sans"/>
                        </a:rPr>
                        <a:t>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XOOMs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America</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flannel</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elegant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05880">
                <a:tc>
                  <a:txBody>
                    <a:bodyPr lIns="90000" rIns="90000"/>
                    <a:p>
                      <a:pPr algn="ctr">
                        <a:lnSpc>
                          <a:spcPct val="100000"/>
                        </a:lnSpc>
                      </a:pPr>
                      <a:r>
                        <a:rPr b="1" lang="en-IN" sz="1800" spc="-1" strike="noStrike">
                          <a:solidFill>
                            <a:srgbClr val="000000"/>
                          </a:solidFill>
                          <a:latin typeface="Arial"/>
                          <a:ea typeface="DejaVu Sans"/>
                        </a:rPr>
                        <a:t>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Motorola</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existence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Bah</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pagemaker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05160">
                <a:tc>
                  <a:txBody>
                    <a:bodyPr lIns="90000" rIns="90000"/>
                    <a:p>
                      <a:pPr algn="ctr">
                        <a:lnSpc>
                          <a:spcPct val="100000"/>
                        </a:lnSpc>
                      </a:pPr>
                      <a:r>
                        <a:rPr b="1" lang="en-IN" sz="1800" spc="-1" strike="noStrike">
                          <a:solidFill>
                            <a:srgbClr val="000000"/>
                          </a:solidFill>
                          <a:latin typeface="Arial"/>
                          <a:ea typeface="DejaVu Sans"/>
                        </a:rPr>
                        <a:t>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Found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continued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shit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Explanation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4000" y="301320"/>
            <a:ext cx="9070200" cy="126072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Most similar words</a:t>
            </a:r>
            <a:endParaRPr b="0" lang="en-IN" sz="4400" spc="-1" strike="noStrike">
              <a:latin typeface="Arial"/>
            </a:endParaRPr>
          </a:p>
        </p:txBody>
      </p:sp>
      <p:sp>
        <p:nvSpPr>
          <p:cNvPr id="202" name="CustomShape 2"/>
          <p:cNvSpPr/>
          <p:nvPr/>
        </p:nvSpPr>
        <p:spPr>
          <a:xfrm>
            <a:off x="504000" y="1769040"/>
            <a:ext cx="9070200" cy="4383000"/>
          </a:xfrm>
          <a:prstGeom prst="rect">
            <a:avLst/>
          </a:prstGeom>
          <a:noFill/>
          <a:ln>
            <a:noFill/>
          </a:ln>
        </p:spPr>
        <p:style>
          <a:lnRef idx="0"/>
          <a:fillRef idx="0"/>
          <a:effectRef idx="0"/>
          <a:fontRef idx="minor"/>
        </p:style>
      </p:sp>
      <p:graphicFrame>
        <p:nvGraphicFramePr>
          <p:cNvPr id="203" name="Table 3"/>
          <p:cNvGraphicFramePr/>
          <p:nvPr/>
        </p:nvGraphicFramePr>
        <p:xfrm>
          <a:off x="545760" y="1932120"/>
          <a:ext cx="9065880" cy="4319280"/>
        </p:xfrm>
        <a:graphic>
          <a:graphicData uri="http://schemas.openxmlformats.org/drawingml/2006/table">
            <a:tbl>
              <a:tblPr/>
              <a:tblGrid>
                <a:gridCol w="496080"/>
                <a:gridCol w="1369080"/>
                <a:gridCol w="1518120"/>
                <a:gridCol w="1309680"/>
                <a:gridCol w="1607400"/>
                <a:gridCol w="1307160"/>
                <a:gridCol w="1458720"/>
              </a:tblGrid>
              <a:tr h="7196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IN" sz="1800" spc="-1" strike="noStrike">
                          <a:solidFill>
                            <a:srgbClr val="000000"/>
                          </a:solidFill>
                          <a:latin typeface="Arial"/>
                          <a:ea typeface="DejaVu Sans"/>
                        </a:rPr>
                        <a:t>apple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IN" sz="1800" spc="-1" strike="noStrike">
                          <a:solidFill>
                            <a:srgbClr val="000000"/>
                          </a:solidFill>
                          <a:latin typeface="Arial"/>
                          <a:ea typeface="DejaVu Sans"/>
                        </a:rPr>
                        <a:t>blackberry</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IN" sz="1800" spc="-1" strike="noStrike">
                          <a:solidFill>
                            <a:srgbClr val="000000"/>
                          </a:solidFill>
                          <a:latin typeface="Arial"/>
                          <a:ea typeface="DejaVu Sans"/>
                        </a:rPr>
                        <a:t>Motorola</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IN" sz="1800" spc="-1" strike="noStrike">
                          <a:solidFill>
                            <a:srgbClr val="000000"/>
                          </a:solidFill>
                          <a:latin typeface="Arial"/>
                          <a:ea typeface="DejaVu Sans"/>
                        </a:rPr>
                        <a:t>Android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IN" sz="1800" spc="-1" strike="noStrike">
                          <a:solidFill>
                            <a:srgbClr val="000000"/>
                          </a:solidFill>
                          <a:latin typeface="Arial"/>
                          <a:ea typeface="DejaVu Sans"/>
                        </a:rPr>
                        <a:t>iphone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p>
                      <a:pPr algn="ctr">
                        <a:lnSpc>
                          <a:spcPct val="100000"/>
                        </a:lnSpc>
                      </a:pPr>
                      <a:r>
                        <a:rPr b="1" lang="en-IN" sz="1800" spc="-1" strike="noStrike">
                          <a:solidFill>
                            <a:srgbClr val="000000"/>
                          </a:solidFill>
                          <a:latin typeface="Arial"/>
                          <a:ea typeface="DejaVu Sans"/>
                        </a:rPr>
                        <a:t>ipad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p>
                      <a:pPr algn="ctr">
                        <a:lnSpc>
                          <a:spcPct val="100000"/>
                        </a:lnSpc>
                      </a:pPr>
                      <a:r>
                        <a:rPr b="1" lang="en-IN" sz="1800" spc="-1" strike="noStrike">
                          <a:solidFill>
                            <a:srgbClr val="000000"/>
                          </a:solidFill>
                          <a:latin typeface="Arial"/>
                          <a:ea typeface="DejaVu Sans"/>
                        </a:rPr>
                        <a:t>0</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sxswpopup</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ittttt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Jalen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Iphone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android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ip</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p>
                      <a:pPr algn="ctr">
                        <a:lnSpc>
                          <a:spcPct val="100000"/>
                        </a:lnSpc>
                      </a:pPr>
                      <a:r>
                        <a:rPr b="1" lang="en-IN" sz="1800" spc="-1" strike="noStrike">
                          <a:solidFill>
                            <a:srgbClr val="000000"/>
                          </a:solidFill>
                          <a:latin typeface="Arial"/>
                          <a:ea typeface="DejaVu Sans"/>
                        </a:rPr>
                        <a:t>1</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sold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Laptop</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Thingsthatdontgotogether</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Liking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Bannka</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brisk</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19640">
                <a:tc>
                  <a:txBody>
                    <a:bodyPr lIns="90000" rIns="90000"/>
                    <a:p>
                      <a:pPr algn="ctr">
                        <a:lnSpc>
                          <a:spcPct val="100000"/>
                        </a:lnSpc>
                      </a:pPr>
                      <a:r>
                        <a:rPr b="1" lang="en-IN" sz="1800" spc="-1" strike="noStrike">
                          <a:solidFill>
                            <a:srgbClr val="000000"/>
                          </a:solidFill>
                          <a:latin typeface="Arial"/>
                          <a:ea typeface="DejaVu Sans"/>
                        </a:rPr>
                        <a:t>2</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Pulling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Turn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XOOMs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Tuesday</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groupme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planted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19640">
                <a:tc>
                  <a:txBody>
                    <a:bodyPr lIns="90000" rIns="90000"/>
                    <a:p>
                      <a:pPr algn="ctr">
                        <a:lnSpc>
                          <a:spcPct val="100000"/>
                        </a:lnSpc>
                      </a:pPr>
                      <a:r>
                        <a:rPr b="1" lang="en-IN" sz="1800" spc="-1" strike="noStrike">
                          <a:solidFill>
                            <a:srgbClr val="000000"/>
                          </a:solidFill>
                          <a:latin typeface="Arial"/>
                          <a:ea typeface="DejaVu Sans"/>
                        </a:rPr>
                        <a:t>3</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closed</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Screen</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Rose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Schedule</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Handy</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p>
                      <a:pPr>
                        <a:lnSpc>
                          <a:spcPct val="100000"/>
                        </a:lnSpc>
                      </a:pPr>
                      <a:r>
                        <a:rPr b="0" lang="en-IN" sz="1800" spc="-1" strike="noStrike">
                          <a:solidFill>
                            <a:srgbClr val="000000"/>
                          </a:solidFill>
                          <a:latin typeface="Arial"/>
                          <a:ea typeface="DejaVu Sans"/>
                        </a:rPr>
                        <a:t>kiosk</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21440">
                <a:tc>
                  <a:txBody>
                    <a:bodyPr lIns="90000" rIns="90000"/>
                    <a:p>
                      <a:pPr algn="ctr">
                        <a:lnSpc>
                          <a:spcPct val="100000"/>
                        </a:lnSpc>
                      </a:pPr>
                      <a:r>
                        <a:rPr b="1" lang="en-IN" sz="1800" spc="-1" strike="noStrike">
                          <a:solidFill>
                            <a:srgbClr val="000000"/>
                          </a:solidFill>
                          <a:latin typeface="Arial"/>
                          <a:ea typeface="DejaVu Sans"/>
                        </a:rPr>
                        <a:t>4</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perhaps</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BACK</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Sosososo</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Bannka</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mapquest</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p>
                      <a:pPr>
                        <a:lnSpc>
                          <a:spcPct val="100000"/>
                        </a:lnSpc>
                      </a:pPr>
                      <a:r>
                        <a:rPr b="0" lang="en-IN" sz="1800" spc="-1" strike="noStrike">
                          <a:solidFill>
                            <a:srgbClr val="000000"/>
                          </a:solidFill>
                          <a:latin typeface="Arial"/>
                          <a:ea typeface="DejaVu Sans"/>
                        </a:rPr>
                        <a:t>tripping</a:t>
                      </a:r>
                      <a:endParaRPr b="0" lang="en-IN"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Models and Approaches</a:t>
            </a:r>
            <a:endParaRPr b="0" lang="en-IN" sz="4400" spc="-1" strike="noStrike">
              <a:latin typeface="Arial"/>
            </a:endParaRPr>
          </a:p>
        </p:txBody>
      </p:sp>
      <p:sp>
        <p:nvSpPr>
          <p:cNvPr id="205" name="CustomShape 2"/>
          <p:cNvSpPr/>
          <p:nvPr/>
        </p:nvSpPr>
        <p:spPr>
          <a:xfrm>
            <a:off x="504000" y="1769040"/>
            <a:ext cx="9070920" cy="4383720"/>
          </a:xfrm>
          <a:prstGeom prst="rect">
            <a:avLst/>
          </a:prstGeom>
          <a:noFill/>
          <a:ln>
            <a:noFill/>
          </a:ln>
        </p:spPr>
        <p:style>
          <a:lnRef idx="0"/>
          <a:fillRef idx="0"/>
          <a:effectRef idx="0"/>
          <a:fontRef idx="minor"/>
        </p:style>
      </p:sp>
      <p:graphicFrame>
        <p:nvGraphicFramePr>
          <p:cNvPr id="206" name="Table 3"/>
          <p:cNvGraphicFramePr/>
          <p:nvPr/>
        </p:nvGraphicFramePr>
        <p:xfrm>
          <a:off x="1152000" y="2504160"/>
          <a:ext cx="7848000" cy="4551840"/>
        </p:xfrm>
        <a:graphic>
          <a:graphicData uri="http://schemas.openxmlformats.org/drawingml/2006/table">
            <a:tbl>
              <a:tblPr/>
              <a:tblGrid>
                <a:gridCol w="2615400"/>
                <a:gridCol w="2615400"/>
                <a:gridCol w="2617200"/>
              </a:tblGrid>
              <a:tr h="1137240">
                <a:tc>
                  <a:txBody>
                    <a:bodyPr/>
                    <a:p>
                      <a:pPr>
                        <a:lnSpc>
                          <a:spcPct val="100000"/>
                        </a:lnSpc>
                      </a:pPr>
                      <a:r>
                        <a:rPr b="1" lang="en-IN" sz="1400" spc="-1" strike="noStrike">
                          <a:solidFill>
                            <a:srgbClr val="af7b51"/>
                          </a:solidFill>
                          <a:latin typeface="Arial"/>
                          <a:ea typeface="Arial"/>
                        </a:rPr>
                        <a:t>Mo</a:t>
                      </a:r>
                      <a:r>
                        <a:rPr b="1" lang="en-IN" sz="1400" spc="-1" strike="noStrike">
                          <a:solidFill>
                            <a:srgbClr val="af7b51"/>
                          </a:solidFill>
                          <a:latin typeface="Arial"/>
                          <a:ea typeface="Arial"/>
                        </a:rPr>
                        <a:t>del</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38160">
                      <a:solidFill>
                        <a:srgbClr val="af7b51"/>
                      </a:solidFill>
                    </a:lnB>
                    <a:solidFill>
                      <a:srgbClr val="ffffff"/>
                    </a:solidFill>
                  </a:tcPr>
                </a:tc>
                <a:tc>
                  <a:txBody>
                    <a:bodyPr/>
                    <a:p>
                      <a:pPr>
                        <a:lnSpc>
                          <a:spcPct val="100000"/>
                        </a:lnSpc>
                      </a:pPr>
                      <a:r>
                        <a:rPr b="1" lang="en-IN" sz="1400" spc="-1" strike="noStrike">
                          <a:solidFill>
                            <a:srgbClr val="af7b51"/>
                          </a:solidFill>
                          <a:latin typeface="Arial"/>
                          <a:ea typeface="Arial"/>
                        </a:rPr>
                        <a:t>F1</a:t>
                      </a:r>
                      <a:r>
                        <a:rPr b="1" lang="en-IN" sz="1400" spc="-1" strike="noStrike">
                          <a:solidFill>
                            <a:srgbClr val="af7b51"/>
                          </a:solidFill>
                          <a:latin typeface="Arial"/>
                          <a:ea typeface="Arial"/>
                        </a:rPr>
                        <a:t>_S</a:t>
                      </a:r>
                      <a:r>
                        <a:rPr b="1" lang="en-IN" sz="1400" spc="-1" strike="noStrike">
                          <a:solidFill>
                            <a:srgbClr val="af7b51"/>
                          </a:solidFill>
                          <a:latin typeface="Arial"/>
                          <a:ea typeface="Arial"/>
                        </a:rPr>
                        <a:t>cor</a:t>
                      </a:r>
                      <a:r>
                        <a:rPr b="1" lang="en-IN" sz="1400" spc="-1" strike="noStrike">
                          <a:solidFill>
                            <a:srgbClr val="af7b51"/>
                          </a:solidFill>
                          <a:latin typeface="Arial"/>
                          <a:ea typeface="Arial"/>
                        </a:rPr>
                        <a:t>e</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38160">
                      <a:solidFill>
                        <a:srgbClr val="af7b51"/>
                      </a:solidFill>
                    </a:lnB>
                    <a:solidFill>
                      <a:srgbClr val="ffffff"/>
                    </a:solidFill>
                  </a:tcPr>
                </a:tc>
                <a:tc>
                  <a:txBody>
                    <a:bodyPr/>
                    <a:p>
                      <a:pPr>
                        <a:lnSpc>
                          <a:spcPct val="100000"/>
                        </a:lnSpc>
                      </a:pPr>
                      <a:r>
                        <a:rPr b="1" lang="en-IN" sz="1400" spc="-1" strike="noStrike">
                          <a:solidFill>
                            <a:srgbClr val="af7b51"/>
                          </a:solidFill>
                          <a:latin typeface="Arial"/>
                          <a:ea typeface="Arial"/>
                        </a:rPr>
                        <a:t>Ac</a:t>
                      </a:r>
                      <a:r>
                        <a:rPr b="1" lang="en-IN" sz="1400" spc="-1" strike="noStrike">
                          <a:solidFill>
                            <a:srgbClr val="af7b51"/>
                          </a:solidFill>
                          <a:latin typeface="Arial"/>
                          <a:ea typeface="Arial"/>
                        </a:rPr>
                        <a:t>cur</a:t>
                      </a:r>
                      <a:r>
                        <a:rPr b="1" lang="en-IN" sz="1400" spc="-1" strike="noStrike">
                          <a:solidFill>
                            <a:srgbClr val="af7b51"/>
                          </a:solidFill>
                          <a:latin typeface="Arial"/>
                          <a:ea typeface="Arial"/>
                        </a:rPr>
                        <a:t>acy</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38160">
                      <a:solidFill>
                        <a:srgbClr val="af7b51"/>
                      </a:solidFill>
                    </a:lnB>
                    <a:solidFill>
                      <a:srgbClr val="ffffff"/>
                    </a:solidFill>
                  </a:tcPr>
                </a:tc>
              </a:tr>
              <a:tr h="1137240">
                <a:tc>
                  <a:txBody>
                    <a:bodyPr/>
                    <a:p>
                      <a:pPr>
                        <a:lnSpc>
                          <a:spcPct val="100000"/>
                        </a:lnSpc>
                      </a:pPr>
                      <a:r>
                        <a:rPr b="0" lang="en-IN" sz="1400" spc="-1" strike="noStrike">
                          <a:solidFill>
                            <a:srgbClr val="ffffff"/>
                          </a:solidFill>
                          <a:latin typeface="Arial"/>
                          <a:ea typeface="Arial"/>
                        </a:rPr>
                        <a:t>Log</a:t>
                      </a:r>
                      <a:r>
                        <a:rPr b="0" lang="en-IN" sz="1400" spc="-1" strike="noStrike">
                          <a:solidFill>
                            <a:srgbClr val="ffffff"/>
                          </a:solidFill>
                          <a:latin typeface="Arial"/>
                          <a:ea typeface="Arial"/>
                        </a:rPr>
                        <a:t>istic </a:t>
                      </a:r>
                      <a:r>
                        <a:rPr b="0" lang="en-IN" sz="1400" spc="-1" strike="noStrike">
                          <a:solidFill>
                            <a:srgbClr val="ffffff"/>
                          </a:solidFill>
                          <a:latin typeface="Arial"/>
                          <a:ea typeface="Arial"/>
                        </a:rPr>
                        <a:t>Re</a:t>
                      </a:r>
                      <a:r>
                        <a:rPr b="0" lang="en-IN" sz="1400" spc="-1" strike="noStrike">
                          <a:solidFill>
                            <a:srgbClr val="ffffff"/>
                          </a:solidFill>
                          <a:latin typeface="Arial"/>
                          <a:ea typeface="Arial"/>
                        </a:rPr>
                        <a:t>gre</a:t>
                      </a:r>
                      <a:r>
                        <a:rPr b="0" lang="en-IN" sz="1400" spc="-1" strike="noStrike">
                          <a:solidFill>
                            <a:srgbClr val="ffffff"/>
                          </a:solidFill>
                          <a:latin typeface="Arial"/>
                          <a:ea typeface="Arial"/>
                        </a:rPr>
                        <a:t>ssi</a:t>
                      </a:r>
                      <a:r>
                        <a:rPr b="0" lang="en-IN" sz="1400" spc="-1" strike="noStrike">
                          <a:solidFill>
                            <a:srgbClr val="ffffff"/>
                          </a:solidFill>
                          <a:latin typeface="Arial"/>
                          <a:ea typeface="Arial"/>
                        </a:rPr>
                        <a:t>on</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808080"/>
                    </a:solidFill>
                  </a:tcPr>
                </a:tc>
                <a:tc>
                  <a:txBody>
                    <a:bodyPr/>
                    <a:p>
                      <a:pPr>
                        <a:lnSpc>
                          <a:spcPct val="100000"/>
                        </a:lnSpc>
                      </a:pPr>
                      <a:r>
                        <a:rPr b="0" lang="en-IN" sz="1400" spc="-1" strike="noStrike">
                          <a:solidFill>
                            <a:srgbClr val="ffffff"/>
                          </a:solidFill>
                          <a:latin typeface="Arial"/>
                          <a:ea typeface="Arial"/>
                        </a:rPr>
                        <a:t>0.6</a:t>
                      </a:r>
                      <a:r>
                        <a:rPr b="0" lang="en-IN" sz="1400" spc="-1" strike="noStrike">
                          <a:solidFill>
                            <a:srgbClr val="ffffff"/>
                          </a:solidFill>
                          <a:latin typeface="Arial"/>
                          <a:ea typeface="Arial"/>
                        </a:rPr>
                        <a:t>6</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808080"/>
                    </a:solidFill>
                  </a:tcPr>
                </a:tc>
                <a:tc>
                  <a:txBody>
                    <a:bodyPr/>
                    <a:p>
                      <a:pPr>
                        <a:lnSpc>
                          <a:spcPct val="100000"/>
                        </a:lnSpc>
                      </a:pPr>
                      <a:r>
                        <a:rPr b="0" lang="en-IN" sz="1400" spc="-1" strike="noStrike">
                          <a:solidFill>
                            <a:srgbClr val="ffffff"/>
                          </a:solidFill>
                          <a:latin typeface="Arial"/>
                          <a:ea typeface="Arial"/>
                        </a:rPr>
                        <a:t>0.6</a:t>
                      </a:r>
                      <a:r>
                        <a:rPr b="0" lang="en-IN" sz="1400" spc="-1" strike="noStrike">
                          <a:solidFill>
                            <a:srgbClr val="ffffff"/>
                          </a:solidFill>
                          <a:latin typeface="Arial"/>
                          <a:ea typeface="Arial"/>
                        </a:rPr>
                        <a:t>8</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808080"/>
                    </a:solidFill>
                  </a:tcPr>
                </a:tc>
              </a:tr>
              <a:tr h="1137240">
                <a:tc>
                  <a:txBody>
                    <a:bodyPr/>
                    <a:p>
                      <a:pPr>
                        <a:lnSpc>
                          <a:spcPct val="100000"/>
                        </a:lnSpc>
                      </a:pPr>
                      <a:r>
                        <a:rPr b="0" lang="en-IN" sz="1400" spc="-1" strike="noStrike">
                          <a:solidFill>
                            <a:srgbClr val="ffffff"/>
                          </a:solidFill>
                          <a:latin typeface="Arial"/>
                          <a:ea typeface="Arial"/>
                        </a:rPr>
                        <a:t>Ra</a:t>
                      </a:r>
                      <a:r>
                        <a:rPr b="0" lang="en-IN" sz="1400" spc="-1" strike="noStrike">
                          <a:solidFill>
                            <a:srgbClr val="ffffff"/>
                          </a:solidFill>
                          <a:latin typeface="Arial"/>
                          <a:ea typeface="Arial"/>
                        </a:rPr>
                        <a:t>ndo</a:t>
                      </a:r>
                      <a:r>
                        <a:rPr b="0" lang="en-IN" sz="1400" spc="-1" strike="noStrike">
                          <a:solidFill>
                            <a:srgbClr val="ffffff"/>
                          </a:solidFill>
                          <a:latin typeface="Arial"/>
                          <a:ea typeface="Arial"/>
                        </a:rPr>
                        <a:t>m </a:t>
                      </a:r>
                      <a:r>
                        <a:rPr b="0" lang="en-IN" sz="1400" spc="-1" strike="noStrike">
                          <a:solidFill>
                            <a:srgbClr val="ffffff"/>
                          </a:solidFill>
                          <a:latin typeface="Arial"/>
                          <a:ea typeface="Arial"/>
                        </a:rPr>
                        <a:t>For</a:t>
                      </a:r>
                      <a:r>
                        <a:rPr b="0" lang="en-IN" sz="1400" spc="-1" strike="noStrike">
                          <a:solidFill>
                            <a:srgbClr val="ffffff"/>
                          </a:solidFill>
                          <a:latin typeface="Arial"/>
                          <a:ea typeface="Arial"/>
                        </a:rPr>
                        <a:t>est </a:t>
                      </a:r>
                      <a:r>
                        <a:rPr b="0" lang="en-IN" sz="1400" spc="-1" strike="noStrike">
                          <a:solidFill>
                            <a:srgbClr val="ffffff"/>
                          </a:solidFill>
                          <a:latin typeface="Arial"/>
                          <a:ea typeface="Arial"/>
                        </a:rPr>
                        <a:t>Cla</a:t>
                      </a:r>
                      <a:r>
                        <a:rPr b="0" lang="en-IN" sz="1400" spc="-1" strike="noStrike">
                          <a:solidFill>
                            <a:srgbClr val="ffffff"/>
                          </a:solidFill>
                          <a:latin typeface="Arial"/>
                          <a:ea typeface="Arial"/>
                        </a:rPr>
                        <a:t>ssifi</a:t>
                      </a:r>
                      <a:r>
                        <a:rPr b="0" lang="en-IN" sz="1400" spc="-1" strike="noStrike">
                          <a:solidFill>
                            <a:srgbClr val="ffffff"/>
                          </a:solidFill>
                          <a:latin typeface="Arial"/>
                          <a:ea typeface="Arial"/>
                        </a:rPr>
                        <a:t>er</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808080"/>
                    </a:solidFill>
                  </a:tcPr>
                </a:tc>
                <a:tc>
                  <a:txBody>
                    <a:bodyPr/>
                    <a:p>
                      <a:pPr>
                        <a:lnSpc>
                          <a:spcPct val="100000"/>
                        </a:lnSpc>
                      </a:pPr>
                      <a:r>
                        <a:rPr b="0" lang="en-IN" sz="1400" spc="-1" strike="noStrike">
                          <a:solidFill>
                            <a:srgbClr val="ffffff"/>
                          </a:solidFill>
                          <a:latin typeface="Arial"/>
                          <a:ea typeface="Arial"/>
                        </a:rPr>
                        <a:t>0.6</a:t>
                      </a:r>
                      <a:r>
                        <a:rPr b="0" lang="en-IN" sz="1400" spc="-1" strike="noStrike">
                          <a:solidFill>
                            <a:srgbClr val="ffffff"/>
                          </a:solidFill>
                          <a:latin typeface="Arial"/>
                          <a:ea typeface="Arial"/>
                        </a:rPr>
                        <a:t>3</a:t>
                      </a:r>
                      <a:endParaRPr b="0" lang="en-IN" sz="1400" spc="-1" strike="noStrike">
                        <a:latin typeface="Arial"/>
                      </a:endParaRPr>
                    </a:p>
                    <a:p>
                      <a:pPr>
                        <a:lnSpc>
                          <a:spcPct val="100000"/>
                        </a:lnSpc>
                      </a:pP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808080"/>
                    </a:solidFill>
                  </a:tcPr>
                </a:tc>
                <a:tc>
                  <a:txBody>
                    <a:bodyPr/>
                    <a:p>
                      <a:pPr>
                        <a:lnSpc>
                          <a:spcPct val="100000"/>
                        </a:lnSpc>
                      </a:pPr>
                      <a:r>
                        <a:rPr b="0" lang="en-IN" sz="1400" spc="-1" strike="noStrike">
                          <a:solidFill>
                            <a:srgbClr val="ffffff"/>
                          </a:solidFill>
                          <a:latin typeface="Arial"/>
                          <a:ea typeface="Arial"/>
                        </a:rPr>
                        <a:t>0.6</a:t>
                      </a:r>
                      <a:r>
                        <a:rPr b="0" lang="en-IN" sz="1400" spc="-1" strike="noStrike">
                          <a:solidFill>
                            <a:srgbClr val="ffffff"/>
                          </a:solidFill>
                          <a:latin typeface="Arial"/>
                          <a:ea typeface="Arial"/>
                        </a:rPr>
                        <a:t>6</a:t>
                      </a:r>
                      <a:endParaRPr b="0" lang="en-IN" sz="1400" spc="-1" strike="noStrike">
                        <a:latin typeface="Arial"/>
                      </a:endParaRPr>
                    </a:p>
                    <a:p>
                      <a:pPr>
                        <a:lnSpc>
                          <a:spcPct val="100000"/>
                        </a:lnSpc>
                      </a:pP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808080"/>
                    </a:solidFill>
                  </a:tcPr>
                </a:tc>
              </a:tr>
              <a:tr h="1140120">
                <a:tc>
                  <a:txBody>
                    <a:bodyPr/>
                    <a:p>
                      <a:pPr>
                        <a:lnSpc>
                          <a:spcPct val="100000"/>
                        </a:lnSpc>
                      </a:pPr>
                      <a:r>
                        <a:rPr b="0" lang="en-IN" sz="1400" spc="-1" strike="noStrike">
                          <a:solidFill>
                            <a:srgbClr val="ffffff"/>
                          </a:solidFill>
                          <a:latin typeface="Arial"/>
                          <a:ea typeface="Arial"/>
                        </a:rPr>
                        <a:t>XG </a:t>
                      </a:r>
                      <a:r>
                        <a:rPr b="0" lang="en-IN" sz="1400" spc="-1" strike="noStrike">
                          <a:solidFill>
                            <a:srgbClr val="ffffff"/>
                          </a:solidFill>
                          <a:latin typeface="Arial"/>
                          <a:ea typeface="Arial"/>
                        </a:rPr>
                        <a:t>Bo</a:t>
                      </a:r>
                      <a:r>
                        <a:rPr b="0" lang="en-IN" sz="1400" spc="-1" strike="noStrike">
                          <a:solidFill>
                            <a:srgbClr val="ffffff"/>
                          </a:solidFill>
                          <a:latin typeface="Arial"/>
                          <a:ea typeface="Arial"/>
                        </a:rPr>
                        <a:t>ost</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808080"/>
                    </a:solidFill>
                  </a:tcPr>
                </a:tc>
                <a:tc>
                  <a:txBody>
                    <a:bodyPr/>
                    <a:p>
                      <a:pPr>
                        <a:lnSpc>
                          <a:spcPct val="100000"/>
                        </a:lnSpc>
                      </a:pPr>
                      <a:r>
                        <a:rPr b="0" lang="en-IN" sz="1400" spc="-1" strike="noStrike">
                          <a:solidFill>
                            <a:srgbClr val="ffffff"/>
                          </a:solidFill>
                          <a:latin typeface="Arial"/>
                          <a:ea typeface="Arial"/>
                        </a:rPr>
                        <a:t>0.6</a:t>
                      </a:r>
                      <a:r>
                        <a:rPr b="0" lang="en-IN" sz="1400" spc="-1" strike="noStrike">
                          <a:solidFill>
                            <a:srgbClr val="ffffff"/>
                          </a:solidFill>
                          <a:latin typeface="Arial"/>
                          <a:ea typeface="Arial"/>
                        </a:rPr>
                        <a:t>4</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808080"/>
                    </a:solidFill>
                  </a:tcPr>
                </a:tc>
                <a:tc>
                  <a:txBody>
                    <a:bodyPr/>
                    <a:p>
                      <a:pPr>
                        <a:lnSpc>
                          <a:spcPct val="100000"/>
                        </a:lnSpc>
                      </a:pPr>
                      <a:r>
                        <a:rPr b="0" lang="en-IN" sz="1400" spc="-1" strike="noStrike">
                          <a:solidFill>
                            <a:srgbClr val="ffffff"/>
                          </a:solidFill>
                          <a:latin typeface="Arial"/>
                          <a:ea typeface="Arial"/>
                        </a:rPr>
                        <a:t>0.6</a:t>
                      </a:r>
                      <a:r>
                        <a:rPr b="0" lang="en-IN" sz="1400" spc="-1" strike="noStrike">
                          <a:solidFill>
                            <a:srgbClr val="ffffff"/>
                          </a:solidFill>
                          <a:latin typeface="Arial"/>
                          <a:ea typeface="Arial"/>
                        </a:rPr>
                        <a:t>8</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808080"/>
                    </a:solidFill>
                  </a:tcPr>
                </a:tc>
              </a:tr>
            </a:tbl>
          </a:graphicData>
        </a:graphic>
      </p:graphicFrame>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Picture 2" descr=""/>
          <p:cNvPicPr/>
          <p:nvPr/>
        </p:nvPicPr>
        <p:blipFill>
          <a:blip r:embed="rId1"/>
          <a:stretch/>
        </p:blipFill>
        <p:spPr>
          <a:xfrm>
            <a:off x="1330560" y="4536000"/>
            <a:ext cx="2701440" cy="2592000"/>
          </a:xfrm>
          <a:prstGeom prst="rect">
            <a:avLst/>
          </a:prstGeom>
          <a:ln>
            <a:noFill/>
          </a:ln>
        </p:spPr>
      </p:pic>
      <p:pic>
        <p:nvPicPr>
          <p:cNvPr id="208" name="Picture 3" descr=""/>
          <p:cNvPicPr/>
          <p:nvPr/>
        </p:nvPicPr>
        <p:blipFill>
          <a:blip r:embed="rId2"/>
          <a:stretch/>
        </p:blipFill>
        <p:spPr>
          <a:xfrm>
            <a:off x="6480000" y="4485600"/>
            <a:ext cx="2678760" cy="2570400"/>
          </a:xfrm>
          <a:prstGeom prst="rect">
            <a:avLst/>
          </a:prstGeom>
          <a:ln>
            <a:noFill/>
          </a:ln>
        </p:spPr>
      </p:pic>
      <p:sp>
        <p:nvSpPr>
          <p:cNvPr id="209" name="TextShape 1"/>
          <p:cNvSpPr txBox="1"/>
          <p:nvPr/>
        </p:nvSpPr>
        <p:spPr>
          <a:xfrm>
            <a:off x="1440000" y="2376000"/>
            <a:ext cx="7128000" cy="2520000"/>
          </a:xfrm>
          <a:prstGeom prst="rect">
            <a:avLst/>
          </a:prstGeom>
          <a:noFill/>
          <a:ln>
            <a:noFill/>
          </a:ln>
        </p:spPr>
        <p:txBody>
          <a:bodyPr lIns="90000" rIns="90000" tIns="45000" bIns="45000"/>
          <a:p>
            <a:pPr>
              <a:lnSpc>
                <a:spcPct val="115000"/>
              </a:lnSpc>
            </a:pPr>
            <a:r>
              <a:rPr b="0" lang="en-IN" sz="1300" spc="-1" strike="noStrike">
                <a:solidFill>
                  <a:srgbClr val="233a44"/>
                </a:solidFill>
                <a:latin typeface="Calibri"/>
                <a:ea typeface="Calibri"/>
              </a:rPr>
              <a:t>Following methods are used for Improving Model Accuracy:</a:t>
            </a:r>
            <a:endParaRPr b="0" lang="en-IN" sz="1300" spc="-1" strike="noStrike">
              <a:latin typeface="Arial"/>
            </a:endParaRPr>
          </a:p>
          <a:p>
            <a:pPr>
              <a:lnSpc>
                <a:spcPct val="115000"/>
              </a:lnSpc>
            </a:pPr>
            <a:endParaRPr b="0" lang="en-IN" sz="1300" spc="-1" strike="noStrike">
              <a:latin typeface="Arial"/>
            </a:endParaRPr>
          </a:p>
          <a:p>
            <a:pPr>
              <a:lnSpc>
                <a:spcPct val="115000"/>
              </a:lnSpc>
            </a:pPr>
            <a:r>
              <a:rPr b="0" lang="en-IN" sz="1300" spc="-1" strike="noStrike">
                <a:solidFill>
                  <a:srgbClr val="233a44"/>
                </a:solidFill>
                <a:latin typeface="Calibri"/>
                <a:ea typeface="Calibri"/>
              </a:rPr>
              <a:t>Random Oversampling</a:t>
            </a:r>
            <a:endParaRPr b="0" lang="en-IN" sz="1300" spc="-1" strike="noStrike">
              <a:latin typeface="Arial"/>
            </a:endParaRPr>
          </a:p>
          <a:p>
            <a:pPr>
              <a:lnSpc>
                <a:spcPct val="115000"/>
              </a:lnSpc>
            </a:pPr>
            <a:r>
              <a:rPr b="0" lang="en-IN" sz="1300" spc="-1" strike="noStrike">
                <a:solidFill>
                  <a:srgbClr val="233a44"/>
                </a:solidFill>
                <a:latin typeface="Calibri"/>
                <a:ea typeface="Calibri"/>
              </a:rPr>
              <a:t>SMOTE</a:t>
            </a:r>
            <a:endParaRPr b="0" lang="en-IN" sz="1300" spc="-1" strike="noStrike">
              <a:latin typeface="Arial"/>
            </a:endParaRPr>
          </a:p>
          <a:p>
            <a:pPr>
              <a:lnSpc>
                <a:spcPct val="115000"/>
              </a:lnSpc>
            </a:pPr>
            <a:endParaRPr b="0" lang="en-IN" sz="1300" spc="-1" strike="noStrike">
              <a:latin typeface="Arial"/>
            </a:endParaRPr>
          </a:p>
          <a:p>
            <a:pPr>
              <a:lnSpc>
                <a:spcPct val="115000"/>
              </a:lnSpc>
            </a:pPr>
            <a:endParaRPr b="0" lang="en-IN" sz="1300" spc="-1" strike="noStrike">
              <a:latin typeface="Arial"/>
            </a:endParaRPr>
          </a:p>
          <a:p>
            <a:pPr>
              <a:lnSpc>
                <a:spcPct val="115000"/>
              </a:lnSpc>
            </a:pPr>
            <a:endParaRPr b="0" lang="en-IN" sz="1300" spc="-1" strike="noStrike">
              <a:latin typeface="Arial"/>
            </a:endParaRPr>
          </a:p>
          <a:p>
            <a:pPr>
              <a:lnSpc>
                <a:spcPct val="115000"/>
              </a:lnSpc>
            </a:pPr>
            <a:endParaRPr b="0" lang="en-IN" sz="1300" spc="-1" strike="noStrike">
              <a:latin typeface="Arial"/>
            </a:endParaRPr>
          </a:p>
          <a:p>
            <a:r>
              <a:rPr b="0" lang="en-IN" sz="1300" spc="-1" strike="noStrike">
                <a:solidFill>
                  <a:srgbClr val="233a44"/>
                </a:solidFill>
                <a:latin typeface="Calibri"/>
                <a:ea typeface="Calibri"/>
              </a:rPr>
              <a:t>Random Oversampling                                                                           SMOTE</a:t>
            </a:r>
            <a:endParaRPr b="0" lang="en-IN" sz="1300" spc="-1" strike="noStrike">
              <a:latin typeface="Arial"/>
            </a:endParaRPr>
          </a:p>
        </p:txBody>
      </p:sp>
      <p:sp>
        <p:nvSpPr>
          <p:cNvPr id="210" name="TextShape 2"/>
          <p:cNvSpPr txBox="1"/>
          <p:nvPr/>
        </p:nvSpPr>
        <p:spPr>
          <a:xfrm>
            <a:off x="1440000" y="792000"/>
            <a:ext cx="6912000" cy="533880"/>
          </a:xfrm>
          <a:prstGeom prst="rect">
            <a:avLst/>
          </a:prstGeom>
          <a:noFill/>
          <a:ln>
            <a:noFill/>
          </a:ln>
        </p:spPr>
        <p:txBody>
          <a:bodyPr lIns="90000" rIns="90000" tIns="45000" bIns="45000"/>
          <a:p>
            <a:r>
              <a:rPr b="0" lang="en-IN" sz="3000" spc="-1" strike="noStrike">
                <a:solidFill>
                  <a:srgbClr val="af7b51"/>
                </a:solidFill>
                <a:latin typeface="Nunito"/>
                <a:ea typeface="Nunito"/>
              </a:rPr>
              <a:t>Model Tuning</a:t>
            </a:r>
            <a:endParaRPr b="0" lang="en-IN" sz="3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112000" y="2160000"/>
            <a:ext cx="3672000" cy="3971160"/>
          </a:xfrm>
          <a:prstGeom prst="rect">
            <a:avLst/>
          </a:prstGeom>
          <a:noFill/>
          <a:ln>
            <a:noFill/>
          </a:ln>
        </p:spPr>
        <p:txBody>
          <a:bodyPr lIns="90000" rIns="90000" tIns="45000" bIns="45000"/>
          <a:p>
            <a:pPr>
              <a:lnSpc>
                <a:spcPct val="115000"/>
              </a:lnSpc>
              <a:spcBef>
                <a:spcPts val="1599"/>
              </a:spcBef>
              <a:spcAft>
                <a:spcPts val="1599"/>
              </a:spcAft>
            </a:pPr>
            <a:r>
              <a:rPr b="1" lang="en-IN" sz="1300" spc="-1" strike="noStrike">
                <a:solidFill>
                  <a:srgbClr val="233a44"/>
                </a:solidFill>
                <a:latin typeface="Calibri"/>
                <a:ea typeface="Calibri"/>
              </a:rPr>
              <a:t>Precision</a:t>
            </a:r>
            <a:r>
              <a:rPr b="0" lang="en-IN" sz="1300" spc="-1" strike="noStrike">
                <a:solidFill>
                  <a:srgbClr val="233a44"/>
                </a:solidFill>
                <a:latin typeface="Calibri"/>
                <a:ea typeface="Calibri"/>
              </a:rPr>
              <a:t> basically tells us that out of the results classified as positive by our model, how many were actually positive.</a:t>
            </a:r>
            <a:endParaRPr b="0" lang="en-IN" sz="1300" spc="-1" strike="noStrike">
              <a:latin typeface="Arial"/>
            </a:endParaRPr>
          </a:p>
          <a:p>
            <a:pPr>
              <a:lnSpc>
                <a:spcPct val="115000"/>
              </a:lnSpc>
              <a:spcBef>
                <a:spcPts val="1599"/>
              </a:spcBef>
              <a:spcAft>
                <a:spcPts val="1599"/>
              </a:spcAft>
            </a:pPr>
            <a:r>
              <a:rPr b="1" lang="en-IN" sz="1300" spc="-1" strike="noStrike">
                <a:solidFill>
                  <a:srgbClr val="233a44"/>
                </a:solidFill>
                <a:latin typeface="Calibri"/>
                <a:ea typeface="Calibri"/>
              </a:rPr>
              <a:t>Recall</a:t>
            </a:r>
            <a:r>
              <a:rPr b="0" lang="en-IN" sz="1300" spc="-1" strike="noStrike">
                <a:solidFill>
                  <a:srgbClr val="233a44"/>
                </a:solidFill>
                <a:latin typeface="Calibri"/>
                <a:ea typeface="Calibri"/>
              </a:rPr>
              <a:t> tells us how many true positives (points labelled as positive) were recalled or found by our model.</a:t>
            </a:r>
            <a:endParaRPr b="0" lang="en-IN" sz="1300" spc="-1" strike="noStrike">
              <a:latin typeface="Arial"/>
            </a:endParaRPr>
          </a:p>
          <a:p>
            <a:r>
              <a:rPr b="1" lang="en-IN" sz="1300" spc="-1" strike="noStrike">
                <a:solidFill>
                  <a:srgbClr val="233a44"/>
                </a:solidFill>
                <a:latin typeface="Calibri"/>
                <a:ea typeface="Calibri"/>
              </a:rPr>
              <a:t>F1-score</a:t>
            </a:r>
            <a:r>
              <a:rPr b="0" lang="en-IN" sz="1300" spc="-1" strike="noStrike">
                <a:solidFill>
                  <a:srgbClr val="233a44"/>
                </a:solidFill>
                <a:latin typeface="Calibri"/>
                <a:ea typeface="Calibri"/>
              </a:rPr>
              <a:t> is a metric which takes into account both ,precision and recall as we can’t always evaluate both and then take the higher one for our model. It is the harmonic mean of precision and recall. It tells us about the balance that exists between precision and recall.</a:t>
            </a:r>
            <a:endParaRPr b="0" lang="en-IN" sz="1300" spc="-1" strike="noStrike">
              <a:latin typeface="Arial"/>
            </a:endParaRPr>
          </a:p>
        </p:txBody>
      </p:sp>
      <p:pic>
        <p:nvPicPr>
          <p:cNvPr id="212" name="Picture 2" descr=""/>
          <p:cNvPicPr/>
          <p:nvPr/>
        </p:nvPicPr>
        <p:blipFill>
          <a:blip r:embed="rId1"/>
          <a:stretch/>
        </p:blipFill>
        <p:spPr>
          <a:xfrm>
            <a:off x="1118160" y="4910760"/>
            <a:ext cx="2841840" cy="705240"/>
          </a:xfrm>
          <a:prstGeom prst="rect">
            <a:avLst/>
          </a:prstGeom>
          <a:ln>
            <a:noFill/>
          </a:ln>
        </p:spPr>
      </p:pic>
      <p:pic>
        <p:nvPicPr>
          <p:cNvPr id="213" name="Picture 1" descr=""/>
          <p:cNvPicPr/>
          <p:nvPr/>
        </p:nvPicPr>
        <p:blipFill>
          <a:blip r:embed="rId2"/>
          <a:stretch/>
        </p:blipFill>
        <p:spPr>
          <a:xfrm>
            <a:off x="403200" y="2448000"/>
            <a:ext cx="4492800" cy="1728000"/>
          </a:xfrm>
          <a:prstGeom prst="rect">
            <a:avLst/>
          </a:prstGeom>
          <a:ln>
            <a:noFill/>
          </a:ln>
        </p:spPr>
      </p:pic>
      <p:sp>
        <p:nvSpPr>
          <p:cNvPr id="214" name="TextShape 2"/>
          <p:cNvSpPr txBox="1"/>
          <p:nvPr/>
        </p:nvSpPr>
        <p:spPr>
          <a:xfrm>
            <a:off x="1440000" y="720000"/>
            <a:ext cx="6408000" cy="977400"/>
          </a:xfrm>
          <a:prstGeom prst="rect">
            <a:avLst/>
          </a:prstGeom>
          <a:noFill/>
          <a:ln>
            <a:noFill/>
          </a:ln>
        </p:spPr>
        <p:txBody>
          <a:bodyPr lIns="90000" rIns="90000" tIns="45000" bIns="45000"/>
          <a:p>
            <a:r>
              <a:rPr b="0" lang="en-IN" sz="3000" spc="-1" strike="noStrike">
                <a:solidFill>
                  <a:srgbClr val="af7b51"/>
                </a:solidFill>
                <a:latin typeface="Nunito"/>
                <a:ea typeface="Nunito"/>
              </a:rPr>
              <a:t>Evaluation Metrics-I: Precision , Recall and F1 score</a:t>
            </a:r>
            <a:endParaRPr b="0" lang="en-IN" sz="3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Results</a:t>
            </a:r>
            <a:endParaRPr b="0" lang="en-IN" sz="4400" spc="-1" strike="noStrike">
              <a:latin typeface="Arial"/>
            </a:endParaRPr>
          </a:p>
        </p:txBody>
      </p:sp>
      <p:sp>
        <p:nvSpPr>
          <p:cNvPr id="216" name="CustomShape 2"/>
          <p:cNvSpPr/>
          <p:nvPr/>
        </p:nvSpPr>
        <p:spPr>
          <a:xfrm>
            <a:off x="504000" y="1769040"/>
            <a:ext cx="9070920" cy="4383720"/>
          </a:xfrm>
          <a:prstGeom prst="rect">
            <a:avLst/>
          </a:prstGeom>
          <a:noFill/>
          <a:ln>
            <a:noFill/>
          </a:ln>
        </p:spPr>
        <p:style>
          <a:lnRef idx="0"/>
          <a:fillRef idx="0"/>
          <a:effectRef idx="0"/>
          <a:fontRef idx="minor"/>
        </p:style>
      </p:sp>
      <p:graphicFrame>
        <p:nvGraphicFramePr>
          <p:cNvPr id="217" name="Table 3"/>
          <p:cNvGraphicFramePr/>
          <p:nvPr/>
        </p:nvGraphicFramePr>
        <p:xfrm>
          <a:off x="648000" y="2550240"/>
          <a:ext cx="8712000" cy="3785760"/>
        </p:xfrm>
        <a:graphic>
          <a:graphicData uri="http://schemas.openxmlformats.org/drawingml/2006/table">
            <a:tbl>
              <a:tblPr/>
              <a:tblGrid>
                <a:gridCol w="2903040"/>
                <a:gridCol w="2903040"/>
                <a:gridCol w="2905920"/>
              </a:tblGrid>
              <a:tr h="843120">
                <a:tc>
                  <a:txBody>
                    <a:bodyPr/>
                    <a:p>
                      <a:pPr>
                        <a:lnSpc>
                          <a:spcPct val="100000"/>
                        </a:lnSpc>
                      </a:pPr>
                      <a:r>
                        <a:rPr b="1" lang="en-IN" sz="1400" spc="-1" strike="noStrike">
                          <a:solidFill>
                            <a:srgbClr val="af7b51"/>
                          </a:solidFill>
                          <a:latin typeface="Arial"/>
                          <a:ea typeface="Arial"/>
                        </a:rPr>
                        <a:t>Model</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38160">
                      <a:solidFill>
                        <a:srgbClr val="af7b51"/>
                      </a:solidFill>
                    </a:lnB>
                    <a:solidFill>
                      <a:srgbClr val="cccccc"/>
                    </a:solidFill>
                  </a:tcPr>
                </a:tc>
                <a:tc>
                  <a:txBody>
                    <a:bodyPr/>
                    <a:p>
                      <a:pPr>
                        <a:lnSpc>
                          <a:spcPct val="100000"/>
                        </a:lnSpc>
                      </a:pPr>
                      <a:r>
                        <a:rPr b="1" lang="en-IN" sz="1400" spc="-1" strike="noStrike">
                          <a:solidFill>
                            <a:srgbClr val="af7b51"/>
                          </a:solidFill>
                          <a:latin typeface="Arial"/>
                          <a:ea typeface="Arial"/>
                        </a:rPr>
                        <a:t>F1_Score</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38160">
                      <a:solidFill>
                        <a:srgbClr val="af7b51"/>
                      </a:solidFill>
                    </a:lnB>
                    <a:solidFill>
                      <a:srgbClr val="cccccc"/>
                    </a:solidFill>
                  </a:tcPr>
                </a:tc>
                <a:tc>
                  <a:txBody>
                    <a:bodyPr/>
                    <a:p>
                      <a:pPr>
                        <a:lnSpc>
                          <a:spcPct val="100000"/>
                        </a:lnSpc>
                      </a:pPr>
                      <a:r>
                        <a:rPr b="1" lang="en-IN" sz="1400" spc="-1" strike="noStrike">
                          <a:solidFill>
                            <a:srgbClr val="af7b51"/>
                          </a:solidFill>
                          <a:latin typeface="Arial"/>
                          <a:ea typeface="Arial"/>
                        </a:rPr>
                        <a:t>Accuracy</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38160">
                      <a:solidFill>
                        <a:srgbClr val="af7b51"/>
                      </a:solidFill>
                    </a:lnB>
                    <a:solidFill>
                      <a:srgbClr val="cccccc"/>
                    </a:solidFill>
                  </a:tcPr>
                </a:tc>
              </a:tr>
              <a:tr h="843120">
                <a:tc>
                  <a:txBody>
                    <a:bodyPr/>
                    <a:p>
                      <a:pPr>
                        <a:lnSpc>
                          <a:spcPct val="100000"/>
                        </a:lnSpc>
                      </a:pPr>
                      <a:r>
                        <a:rPr b="0" lang="en-IN" sz="1400" spc="-1" strike="noStrike">
                          <a:solidFill>
                            <a:srgbClr val="ffffff"/>
                          </a:solidFill>
                          <a:latin typeface="Arial"/>
                          <a:ea typeface="Arial"/>
                        </a:rPr>
                        <a:t>Logistic Regression</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666666"/>
                    </a:solidFill>
                  </a:tcPr>
                </a:tc>
                <a:tc>
                  <a:txBody>
                    <a:bodyPr/>
                    <a:p>
                      <a:pPr>
                        <a:lnSpc>
                          <a:spcPct val="100000"/>
                        </a:lnSpc>
                      </a:pPr>
                      <a:r>
                        <a:rPr b="0" lang="en-IN" sz="1400" spc="-1" strike="noStrike">
                          <a:solidFill>
                            <a:srgbClr val="ffffff"/>
                          </a:solidFill>
                          <a:latin typeface="Arial"/>
                          <a:ea typeface="Arial"/>
                        </a:rPr>
                        <a:t>0.77</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666666"/>
                    </a:solidFill>
                  </a:tcPr>
                </a:tc>
                <a:tc>
                  <a:txBody>
                    <a:bodyPr/>
                    <a:p>
                      <a:pPr>
                        <a:lnSpc>
                          <a:spcPct val="100000"/>
                        </a:lnSpc>
                      </a:pPr>
                      <a:r>
                        <a:rPr b="0" lang="en-IN" sz="1400" spc="-1" strike="noStrike">
                          <a:solidFill>
                            <a:srgbClr val="ffffff"/>
                          </a:solidFill>
                          <a:latin typeface="Arial"/>
                          <a:ea typeface="Arial"/>
                        </a:rPr>
                        <a:t>0.76</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666666"/>
                    </a:solidFill>
                  </a:tcPr>
                </a:tc>
              </a:tr>
              <a:tr h="1253160">
                <a:tc>
                  <a:txBody>
                    <a:bodyPr/>
                    <a:p>
                      <a:pPr>
                        <a:lnSpc>
                          <a:spcPct val="100000"/>
                        </a:lnSpc>
                      </a:pPr>
                      <a:r>
                        <a:rPr b="0" lang="en-IN" sz="1400" spc="-1" strike="noStrike">
                          <a:solidFill>
                            <a:srgbClr val="ffffff"/>
                          </a:solidFill>
                          <a:latin typeface="Arial"/>
                          <a:ea typeface="Arial"/>
                        </a:rPr>
                        <a:t>Random Forest Classifier</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666666"/>
                    </a:solidFill>
                  </a:tcPr>
                </a:tc>
                <a:tc>
                  <a:txBody>
                    <a:bodyPr/>
                    <a:p>
                      <a:pPr>
                        <a:lnSpc>
                          <a:spcPct val="100000"/>
                        </a:lnSpc>
                      </a:pPr>
                      <a:r>
                        <a:rPr b="0" lang="en-IN" sz="1400" spc="-1" strike="noStrike">
                          <a:solidFill>
                            <a:srgbClr val="ffffff"/>
                          </a:solidFill>
                          <a:latin typeface="Arial"/>
                          <a:ea typeface="Arial"/>
                        </a:rPr>
                        <a:t>0.83</a:t>
                      </a:r>
                      <a:endParaRPr b="0" lang="en-IN" sz="1400" spc="-1" strike="noStrike">
                        <a:latin typeface="Arial"/>
                      </a:endParaRPr>
                    </a:p>
                    <a:p>
                      <a:pPr>
                        <a:lnSpc>
                          <a:spcPct val="100000"/>
                        </a:lnSpc>
                      </a:pP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666666"/>
                    </a:solidFill>
                  </a:tcPr>
                </a:tc>
                <a:tc>
                  <a:txBody>
                    <a:bodyPr/>
                    <a:p>
                      <a:pPr>
                        <a:lnSpc>
                          <a:spcPct val="100000"/>
                        </a:lnSpc>
                      </a:pPr>
                      <a:r>
                        <a:rPr b="0" lang="en-IN" sz="1400" spc="-1" strike="noStrike">
                          <a:solidFill>
                            <a:srgbClr val="ffffff"/>
                          </a:solidFill>
                          <a:latin typeface="Arial"/>
                          <a:ea typeface="Arial"/>
                        </a:rPr>
                        <a:t>0.82</a:t>
                      </a:r>
                      <a:endParaRPr b="0" lang="en-IN" sz="1400" spc="-1" strike="noStrike">
                        <a:latin typeface="Arial"/>
                      </a:endParaRPr>
                    </a:p>
                    <a:p>
                      <a:pPr>
                        <a:lnSpc>
                          <a:spcPct val="100000"/>
                        </a:lnSpc>
                      </a:pP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666666"/>
                    </a:solidFill>
                  </a:tcPr>
                </a:tc>
              </a:tr>
              <a:tr h="846360">
                <a:tc>
                  <a:txBody>
                    <a:bodyPr/>
                    <a:p>
                      <a:pPr>
                        <a:lnSpc>
                          <a:spcPct val="100000"/>
                        </a:lnSpc>
                      </a:pPr>
                      <a:r>
                        <a:rPr b="0" lang="en-IN" sz="1400" spc="-1" strike="noStrike">
                          <a:solidFill>
                            <a:srgbClr val="ffffff"/>
                          </a:solidFill>
                          <a:latin typeface="Arial"/>
                          <a:ea typeface="Arial"/>
                        </a:rPr>
                        <a:t>XG Boost</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666666"/>
                    </a:solidFill>
                  </a:tcPr>
                </a:tc>
                <a:tc>
                  <a:txBody>
                    <a:bodyPr/>
                    <a:p>
                      <a:pPr>
                        <a:lnSpc>
                          <a:spcPct val="100000"/>
                        </a:lnSpc>
                      </a:pPr>
                      <a:r>
                        <a:rPr b="0" lang="en-IN" sz="1400" spc="-1" strike="noStrike">
                          <a:solidFill>
                            <a:srgbClr val="ffffff"/>
                          </a:solidFill>
                          <a:latin typeface="Arial"/>
                          <a:ea typeface="Arial"/>
                        </a:rPr>
                        <a:t>0.70</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666666"/>
                    </a:solidFill>
                  </a:tcPr>
                </a:tc>
                <a:tc>
                  <a:txBody>
                    <a:bodyPr/>
                    <a:p>
                      <a:pPr>
                        <a:lnSpc>
                          <a:spcPct val="100000"/>
                        </a:lnSpc>
                      </a:pPr>
                      <a:r>
                        <a:rPr b="0" lang="en-IN" sz="1400" spc="-1" strike="noStrike">
                          <a:solidFill>
                            <a:srgbClr val="ffffff"/>
                          </a:solidFill>
                          <a:latin typeface="Arial"/>
                          <a:ea typeface="Arial"/>
                        </a:rPr>
                        <a:t>0.73</a:t>
                      </a:r>
                      <a:endParaRPr b="0" lang="en-IN" sz="1400" spc="-1" strike="noStrike">
                        <a:latin typeface="Arial"/>
                      </a:endParaRPr>
                    </a:p>
                  </a:txBody>
                  <a:tcPr marL="91440" marR="91440">
                    <a:lnL w="12240">
                      <a:solidFill>
                        <a:srgbClr val="af7b51"/>
                      </a:solidFill>
                    </a:lnL>
                    <a:lnR w="12240">
                      <a:solidFill>
                        <a:srgbClr val="af7b51"/>
                      </a:solidFill>
                    </a:lnR>
                    <a:lnT w="12240">
                      <a:solidFill>
                        <a:srgbClr val="af7b51"/>
                      </a:solidFill>
                    </a:lnT>
                    <a:lnB w="12240">
                      <a:solidFill>
                        <a:srgbClr val="af7b51"/>
                      </a:solidFill>
                    </a:lnB>
                    <a:solidFill>
                      <a:srgbClr val="666666"/>
                    </a:solidFill>
                  </a:tcPr>
                </a:tc>
              </a:tr>
            </a:tbl>
          </a:graphicData>
        </a:graphic>
      </p:graphicFrame>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04000" y="18864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Insights &amp; Decisions</a:t>
            </a:r>
            <a:endParaRPr b="0" lang="en-IN" sz="4400" spc="-1" strike="noStrike">
              <a:latin typeface="Arial"/>
            </a:endParaRPr>
          </a:p>
        </p:txBody>
      </p:sp>
      <p:sp>
        <p:nvSpPr>
          <p:cNvPr id="219"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marL="457200" indent="-456480">
              <a:lnSpc>
                <a:spcPct val="100000"/>
              </a:lnSpc>
              <a:buClr>
                <a:srgbClr val="000000"/>
              </a:buClr>
              <a:buFont typeface="Arial"/>
              <a:buChar char="•"/>
            </a:pPr>
            <a:r>
              <a:rPr b="0" lang="en-IN" sz="2800" spc="-1" strike="noStrike">
                <a:solidFill>
                  <a:srgbClr val="000000"/>
                </a:solidFill>
                <a:latin typeface="Arial"/>
                <a:ea typeface="DejaVu Sans"/>
              </a:rPr>
              <a:t>Marketing Campaign at the SXSW</a:t>
            </a:r>
            <a:endParaRPr b="0" lang="en-IN" sz="2800" spc="-1" strike="noStrike">
              <a:latin typeface="Arial"/>
            </a:endParaRPr>
          </a:p>
          <a:p>
            <a:pPr marL="457200" indent="-456480">
              <a:lnSpc>
                <a:spcPct val="100000"/>
              </a:lnSpc>
              <a:buClr>
                <a:srgbClr val="000000"/>
              </a:buClr>
              <a:buFont typeface="Arial"/>
              <a:buChar char="•"/>
            </a:pPr>
            <a:r>
              <a:rPr b="0" lang="en-IN" sz="2800" spc="-1" strike="noStrike">
                <a:solidFill>
                  <a:srgbClr val="000000"/>
                </a:solidFill>
                <a:latin typeface="Arial"/>
                <a:ea typeface="DejaVu Sans"/>
              </a:rPr>
              <a:t>Offers on tickets</a:t>
            </a:r>
            <a:endParaRPr b="0" lang="en-IN" sz="2800" spc="-1" strike="noStrike">
              <a:latin typeface="Arial"/>
            </a:endParaRPr>
          </a:p>
          <a:p>
            <a:pPr marL="457200" indent="-456480">
              <a:lnSpc>
                <a:spcPct val="100000"/>
              </a:lnSpc>
              <a:buClr>
                <a:srgbClr val="000000"/>
              </a:buClr>
              <a:buFont typeface="Arial"/>
              <a:buChar char="•"/>
            </a:pPr>
            <a:r>
              <a:rPr b="0" lang="en-IN" sz="2800" spc="-1" strike="noStrike">
                <a:solidFill>
                  <a:srgbClr val="000000"/>
                </a:solidFill>
                <a:latin typeface="Arial"/>
                <a:ea typeface="DejaVu Sans"/>
              </a:rPr>
              <a:t>Endorsement</a:t>
            </a:r>
            <a:endParaRPr b="0" lang="en-IN" sz="2800" spc="-1" strike="noStrike">
              <a:latin typeface="Arial"/>
            </a:endParaRPr>
          </a:p>
          <a:p>
            <a:pPr marL="457200" indent="-456480">
              <a:lnSpc>
                <a:spcPct val="100000"/>
              </a:lnSpc>
              <a:buClr>
                <a:srgbClr val="000000"/>
              </a:buClr>
              <a:buFont typeface="Arial"/>
              <a:buChar char="•"/>
            </a:pPr>
            <a:endParaRPr b="0" lang="en-IN" sz="2800" spc="-1" strike="noStrike">
              <a:latin typeface="Arial"/>
            </a:endParaRPr>
          </a:p>
          <a:p>
            <a:pPr>
              <a:lnSpc>
                <a:spcPct val="100000"/>
              </a:lnSpc>
            </a:pPr>
            <a:endParaRPr b="0" lang="en-IN" sz="2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2376000" y="3168000"/>
            <a:ext cx="7198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2200" spc="-1" strike="noStrike">
                <a:solidFill>
                  <a:srgbClr val="ffffff"/>
                </a:solidFill>
                <a:latin typeface="Arial"/>
                <a:ea typeface="DejaVu Sans"/>
              </a:rPr>
              <a:t>This work is licensed under a Creative Commons Attribution-ShareAlike 3.0 Unported License.</a:t>
            </a:r>
            <a:br/>
            <a:r>
              <a:rPr b="0" lang="en-IN" sz="2200" spc="-1" strike="noStrike">
                <a:solidFill>
                  <a:srgbClr val="ffffff"/>
                </a:solidFill>
                <a:latin typeface="Arial"/>
                <a:ea typeface="DejaVu Sans"/>
              </a:rPr>
              <a:t>It makes use of the works of Mateus Machado Luna.</a:t>
            </a:r>
            <a:endParaRPr b="0" lang="en-IN" sz="2200" spc="-1" strike="noStrike">
              <a:latin typeface="Arial"/>
            </a:endParaRPr>
          </a:p>
        </p:txBody>
      </p:sp>
      <p:pic>
        <p:nvPicPr>
          <p:cNvPr id="221" name="Picture 126" descr=""/>
          <p:cNvPicPr/>
          <p:nvPr/>
        </p:nvPicPr>
        <p:blipFill>
          <a:blip r:embed="rId1"/>
          <a:stretch/>
        </p:blipFill>
        <p:spPr>
          <a:xfrm>
            <a:off x="816120" y="3621600"/>
            <a:ext cx="1271160" cy="4467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Problem Statement</a:t>
            </a:r>
            <a:endParaRPr b="0" lang="en-IN" sz="4400" spc="-1" strike="noStrike">
              <a:latin typeface="Arial"/>
            </a:endParaRPr>
          </a:p>
        </p:txBody>
      </p:sp>
      <p:sp>
        <p:nvSpPr>
          <p:cNvPr id="161"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a:lnSpc>
                <a:spcPct val="100000"/>
              </a:lnSpc>
            </a:pPr>
            <a:r>
              <a:rPr b="0" lang="en-IN" sz="2800" spc="-1" strike="noStrike">
                <a:solidFill>
                  <a:srgbClr val="000000"/>
                </a:solidFill>
                <a:latin typeface="Arial"/>
                <a:ea typeface="DejaVu Sans"/>
              </a:rPr>
              <a:t>To evaluate if the tweet expressed were positive, negative, or no emotion towards a product/brand.</a:t>
            </a:r>
            <a:endParaRPr b="0" lang="en-IN" sz="2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About the dataset</a:t>
            </a:r>
            <a:endParaRPr b="0" lang="en-IN" sz="4400" spc="-1" strike="noStrike">
              <a:latin typeface="Arial"/>
            </a:endParaRPr>
          </a:p>
        </p:txBody>
      </p:sp>
      <p:sp>
        <p:nvSpPr>
          <p:cNvPr id="163" name="CustomShape 2"/>
          <p:cNvSpPr/>
          <p:nvPr/>
        </p:nvSpPr>
        <p:spPr>
          <a:xfrm>
            <a:off x="504000" y="1769040"/>
            <a:ext cx="9070920" cy="4383720"/>
          </a:xfrm>
          <a:prstGeom prst="rect">
            <a:avLst/>
          </a:prstGeom>
          <a:noFill/>
          <a:ln>
            <a:noFill/>
          </a:ln>
        </p:spPr>
        <p:style>
          <a:lnRef idx="0"/>
          <a:fillRef idx="0"/>
          <a:effectRef idx="0"/>
          <a:fontRef idx="minor"/>
        </p:style>
        <p:txBody>
          <a:bodyPr lIns="0" rIns="0" tIns="0" bIns="0">
            <a:normAutofit/>
          </a:bodyPr>
          <a:p>
            <a:pPr>
              <a:lnSpc>
                <a:spcPct val="100000"/>
              </a:lnSpc>
            </a:pPr>
            <a:r>
              <a:rPr b="0" lang="en-IN" sz="2600" spc="-1" strike="noStrike">
                <a:solidFill>
                  <a:srgbClr val="000000"/>
                </a:solidFill>
                <a:latin typeface="Arial"/>
                <a:ea typeface="DejaVu Sans"/>
              </a:rPr>
              <a:t>The train dataset consists of records of roughly 7274 tweets and 4 types of sentiments. There are tweets of various brands and devices and 1 target that describes the sentiments related to them.</a:t>
            </a:r>
            <a:endParaRPr b="0" lang="en-IN" sz="2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Dataset Imbalance</a:t>
            </a:r>
            <a:endParaRPr b="0" lang="en-IN" sz="4400" spc="-1" strike="noStrike">
              <a:latin typeface="Arial"/>
            </a:endParaRPr>
          </a:p>
        </p:txBody>
      </p:sp>
      <p:sp>
        <p:nvSpPr>
          <p:cNvPr id="165" name="CustomShape 2"/>
          <p:cNvSpPr/>
          <p:nvPr/>
        </p:nvSpPr>
        <p:spPr>
          <a:xfrm>
            <a:off x="504000" y="1769040"/>
            <a:ext cx="9070920" cy="4383720"/>
          </a:xfrm>
          <a:prstGeom prst="rect">
            <a:avLst/>
          </a:prstGeom>
          <a:noFill/>
          <a:ln>
            <a:noFill/>
          </a:ln>
        </p:spPr>
        <p:style>
          <a:lnRef idx="0"/>
          <a:fillRef idx="0"/>
          <a:effectRef idx="0"/>
          <a:fontRef idx="minor"/>
        </p:style>
      </p:sp>
      <p:pic>
        <p:nvPicPr>
          <p:cNvPr id="166" name="Picture 89" descr=""/>
          <p:cNvPicPr/>
          <p:nvPr/>
        </p:nvPicPr>
        <p:blipFill>
          <a:blip r:embed="rId1"/>
          <a:stretch/>
        </p:blipFill>
        <p:spPr>
          <a:xfrm>
            <a:off x="486000" y="3816000"/>
            <a:ext cx="4955400" cy="3286440"/>
          </a:xfrm>
          <a:prstGeom prst="rect">
            <a:avLst/>
          </a:prstGeom>
          <a:ln>
            <a:noFill/>
          </a:ln>
        </p:spPr>
      </p:pic>
      <p:pic>
        <p:nvPicPr>
          <p:cNvPr id="167" name="Picture 90" descr=""/>
          <p:cNvPicPr/>
          <p:nvPr/>
        </p:nvPicPr>
        <p:blipFill>
          <a:blip r:embed="rId2"/>
          <a:stretch/>
        </p:blipFill>
        <p:spPr>
          <a:xfrm>
            <a:off x="5682600" y="3744000"/>
            <a:ext cx="3532680" cy="33897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30132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4400" spc="-1" strike="noStrike">
                <a:solidFill>
                  <a:srgbClr val="000000"/>
                </a:solidFill>
                <a:latin typeface="Arial"/>
                <a:ea typeface="DejaVu Sans"/>
              </a:rPr>
              <a:t>Most Frequent words</a:t>
            </a:r>
            <a:endParaRPr b="0" lang="en-IN" sz="4400" spc="-1" strike="noStrike">
              <a:latin typeface="Arial"/>
            </a:endParaRPr>
          </a:p>
        </p:txBody>
      </p:sp>
      <p:sp>
        <p:nvSpPr>
          <p:cNvPr id="169" name="CustomShape 2"/>
          <p:cNvSpPr/>
          <p:nvPr/>
        </p:nvSpPr>
        <p:spPr>
          <a:xfrm>
            <a:off x="504000" y="1769040"/>
            <a:ext cx="9070920" cy="4383720"/>
          </a:xfrm>
          <a:prstGeom prst="rect">
            <a:avLst/>
          </a:prstGeom>
          <a:noFill/>
          <a:ln>
            <a:noFill/>
          </a:ln>
        </p:spPr>
        <p:style>
          <a:lnRef idx="0"/>
          <a:fillRef idx="0"/>
          <a:effectRef idx="0"/>
          <a:fontRef idx="minor"/>
        </p:style>
      </p:sp>
      <p:pic>
        <p:nvPicPr>
          <p:cNvPr id="170" name="Picture 93" descr=""/>
          <p:cNvPicPr/>
          <p:nvPr/>
        </p:nvPicPr>
        <p:blipFill>
          <a:blip r:embed="rId1"/>
          <a:stretch/>
        </p:blipFill>
        <p:spPr>
          <a:xfrm>
            <a:off x="733680" y="2098440"/>
            <a:ext cx="8409600" cy="450432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236480" y="2135880"/>
            <a:ext cx="9070920" cy="1261440"/>
          </a:xfrm>
          <a:prstGeom prst="rect">
            <a:avLst/>
          </a:prstGeom>
          <a:noFill/>
          <a:ln>
            <a:noFill/>
          </a:ln>
        </p:spPr>
        <p:style>
          <a:lnRef idx="0"/>
          <a:fillRef idx="0"/>
          <a:effectRef idx="0"/>
          <a:fontRef idx="minor"/>
        </p:style>
      </p:sp>
      <p:sp>
        <p:nvSpPr>
          <p:cNvPr id="172" name="CustomShape 2"/>
          <p:cNvSpPr/>
          <p:nvPr/>
        </p:nvSpPr>
        <p:spPr>
          <a:xfrm>
            <a:off x="5801040" y="1755000"/>
            <a:ext cx="9070920" cy="4383720"/>
          </a:xfrm>
          <a:prstGeom prst="rect">
            <a:avLst/>
          </a:prstGeom>
          <a:noFill/>
          <a:ln>
            <a:noFill/>
          </a:ln>
        </p:spPr>
        <p:style>
          <a:lnRef idx="0"/>
          <a:fillRef idx="0"/>
          <a:effectRef idx="0"/>
          <a:fontRef idx="minor"/>
        </p:style>
        <p:txBody>
          <a:bodyPr lIns="0" rIns="0" tIns="0" bIns="0">
            <a:normAutofit/>
          </a:bodyPr>
          <a:p>
            <a:pPr>
              <a:lnSpc>
                <a:spcPct val="100000"/>
              </a:lnSpc>
            </a:pPr>
            <a:r>
              <a:rPr b="0" lang="en-IN" sz="3200" spc="-1" strike="noStrike">
                <a:solidFill>
                  <a:srgbClr val="000000"/>
                </a:solidFill>
                <a:latin typeface="Arial"/>
                <a:ea typeface="DejaVu Sans"/>
              </a:rPr>
              <a:t>Common words used</a:t>
            </a:r>
            <a:endParaRPr b="0" lang="en-IN" sz="3200" spc="-1" strike="noStrike">
              <a:latin typeface="Arial"/>
            </a:endParaRPr>
          </a:p>
          <a:p>
            <a:pPr>
              <a:lnSpc>
                <a:spcPct val="100000"/>
              </a:lnSpc>
            </a:pPr>
            <a:r>
              <a:rPr b="0" lang="en-IN" sz="3200" spc="-1" strike="noStrike">
                <a:solidFill>
                  <a:srgbClr val="000000"/>
                </a:solidFill>
                <a:latin typeface="Arial"/>
                <a:ea typeface="DejaVu Sans"/>
              </a:rPr>
              <a:t>in negative tweets</a:t>
            </a:r>
            <a:endParaRPr b="0" lang="en-IN" sz="3200" spc="-1" strike="noStrike">
              <a:latin typeface="Arial"/>
            </a:endParaRPr>
          </a:p>
          <a:p>
            <a:pPr>
              <a:lnSpc>
                <a:spcPct val="100000"/>
              </a:lnSpc>
            </a:pPr>
            <a:endParaRPr b="0" lang="en-IN" sz="3200" spc="-1" strike="noStrike">
              <a:latin typeface="Arial"/>
            </a:endParaRPr>
          </a:p>
        </p:txBody>
      </p:sp>
      <p:pic>
        <p:nvPicPr>
          <p:cNvPr id="173" name="Picture 1" descr=""/>
          <p:cNvPicPr/>
          <p:nvPr/>
        </p:nvPicPr>
        <p:blipFill>
          <a:blip r:embed="rId1"/>
          <a:stretch/>
        </p:blipFill>
        <p:spPr>
          <a:xfrm>
            <a:off x="429480" y="374760"/>
            <a:ext cx="5296320" cy="3384360"/>
          </a:xfrm>
          <a:prstGeom prst="rect">
            <a:avLst/>
          </a:prstGeom>
          <a:ln>
            <a:noFill/>
          </a:ln>
        </p:spPr>
      </p:pic>
      <p:pic>
        <p:nvPicPr>
          <p:cNvPr id="174" name="Picture 2" descr=""/>
          <p:cNvPicPr/>
          <p:nvPr/>
        </p:nvPicPr>
        <p:blipFill>
          <a:blip r:embed="rId2"/>
          <a:stretch/>
        </p:blipFill>
        <p:spPr>
          <a:xfrm>
            <a:off x="4343400" y="3830040"/>
            <a:ext cx="5369400" cy="3430440"/>
          </a:xfrm>
          <a:prstGeom prst="rect">
            <a:avLst/>
          </a:prstGeom>
          <a:ln>
            <a:noFill/>
          </a:ln>
        </p:spPr>
      </p:pic>
      <p:sp>
        <p:nvSpPr>
          <p:cNvPr id="175" name="CustomShape 3"/>
          <p:cNvSpPr/>
          <p:nvPr/>
        </p:nvSpPr>
        <p:spPr>
          <a:xfrm>
            <a:off x="429480" y="4904280"/>
            <a:ext cx="5037840" cy="15523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Arial"/>
                <a:ea typeface="DejaVu Sans"/>
              </a:rPr>
              <a:t>Common words used</a:t>
            </a:r>
            <a:endParaRPr b="0" lang="en-IN" sz="3200" spc="-1" strike="noStrike">
              <a:latin typeface="Arial"/>
            </a:endParaRPr>
          </a:p>
          <a:p>
            <a:pPr>
              <a:lnSpc>
                <a:spcPct val="100000"/>
              </a:lnSpc>
            </a:pPr>
            <a:r>
              <a:rPr b="0" lang="en-IN" sz="3200" spc="-1" strike="noStrike">
                <a:solidFill>
                  <a:srgbClr val="000000"/>
                </a:solidFill>
                <a:latin typeface="Arial"/>
                <a:ea typeface="DejaVu Sans"/>
              </a:rPr>
              <a:t>in positive tweets</a:t>
            </a:r>
            <a:endParaRPr b="0" lang="en-IN" sz="3200" spc="-1" strike="noStrike">
              <a:latin typeface="Arial"/>
            </a:endParaRPr>
          </a:p>
          <a:p>
            <a:pPr>
              <a:lnSpc>
                <a:spcPct val="100000"/>
              </a:lnSpc>
            </a:pPr>
            <a:endParaRPr b="0" lang="en-IN" sz="32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236480" y="2135880"/>
            <a:ext cx="9070920" cy="1261440"/>
          </a:xfrm>
          <a:prstGeom prst="rect">
            <a:avLst/>
          </a:prstGeom>
          <a:noFill/>
          <a:ln>
            <a:noFill/>
          </a:ln>
        </p:spPr>
        <p:style>
          <a:lnRef idx="0"/>
          <a:fillRef idx="0"/>
          <a:effectRef idx="0"/>
          <a:fontRef idx="minor"/>
        </p:style>
      </p:sp>
      <p:sp>
        <p:nvSpPr>
          <p:cNvPr id="177" name="CustomShape 2"/>
          <p:cNvSpPr/>
          <p:nvPr/>
        </p:nvSpPr>
        <p:spPr>
          <a:xfrm>
            <a:off x="5801040" y="1755000"/>
            <a:ext cx="9070920" cy="4383720"/>
          </a:xfrm>
          <a:prstGeom prst="rect">
            <a:avLst/>
          </a:prstGeom>
          <a:noFill/>
          <a:ln>
            <a:noFill/>
          </a:ln>
        </p:spPr>
        <p:style>
          <a:lnRef idx="0"/>
          <a:fillRef idx="0"/>
          <a:effectRef idx="0"/>
          <a:fontRef idx="minor"/>
        </p:style>
        <p:txBody>
          <a:bodyPr lIns="0" rIns="0" tIns="0" bIns="0">
            <a:normAutofit/>
          </a:bodyPr>
          <a:p>
            <a:pPr>
              <a:lnSpc>
                <a:spcPct val="100000"/>
              </a:lnSpc>
            </a:pPr>
            <a:r>
              <a:rPr b="0" lang="en-IN" sz="3200" spc="-1" strike="noStrike">
                <a:solidFill>
                  <a:srgbClr val="000000"/>
                </a:solidFill>
                <a:latin typeface="Arial"/>
                <a:ea typeface="DejaVu Sans"/>
              </a:rPr>
              <a:t>Common words used</a:t>
            </a:r>
            <a:endParaRPr b="0" lang="en-IN" sz="3200" spc="-1" strike="noStrike">
              <a:latin typeface="Arial"/>
            </a:endParaRPr>
          </a:p>
          <a:p>
            <a:pPr>
              <a:lnSpc>
                <a:spcPct val="100000"/>
              </a:lnSpc>
            </a:pPr>
            <a:r>
              <a:rPr b="0" lang="en-IN" sz="3200" spc="-1" strike="noStrike">
                <a:solidFill>
                  <a:srgbClr val="000000"/>
                </a:solidFill>
                <a:latin typeface="Arial"/>
                <a:ea typeface="DejaVu Sans"/>
              </a:rPr>
              <a:t>in neutral tweets</a:t>
            </a:r>
            <a:endParaRPr b="0" lang="en-IN" sz="3200" spc="-1" strike="noStrike">
              <a:latin typeface="Arial"/>
            </a:endParaRPr>
          </a:p>
          <a:p>
            <a:pPr>
              <a:lnSpc>
                <a:spcPct val="100000"/>
              </a:lnSpc>
            </a:pPr>
            <a:endParaRPr b="0" lang="en-IN" sz="3200" spc="-1" strike="noStrike">
              <a:latin typeface="Arial"/>
            </a:endParaRPr>
          </a:p>
        </p:txBody>
      </p:sp>
      <p:sp>
        <p:nvSpPr>
          <p:cNvPr id="178" name="CustomShape 3"/>
          <p:cNvSpPr/>
          <p:nvPr/>
        </p:nvSpPr>
        <p:spPr>
          <a:xfrm>
            <a:off x="429480" y="4904280"/>
            <a:ext cx="5037840" cy="1552320"/>
          </a:xfrm>
          <a:prstGeom prst="rect">
            <a:avLst/>
          </a:prstGeom>
          <a:noFill/>
          <a:ln>
            <a:noFill/>
          </a:ln>
        </p:spPr>
        <p:style>
          <a:lnRef idx="0"/>
          <a:fillRef idx="0"/>
          <a:effectRef idx="0"/>
          <a:fontRef idx="minor"/>
        </p:style>
        <p:txBody>
          <a:bodyPr lIns="90000" rIns="90000" tIns="45000" bIns="45000"/>
          <a:p>
            <a:pPr>
              <a:lnSpc>
                <a:spcPct val="100000"/>
              </a:lnSpc>
            </a:pPr>
            <a:r>
              <a:rPr b="0" lang="en-IN" sz="3200" spc="-1" strike="noStrike">
                <a:solidFill>
                  <a:srgbClr val="000000"/>
                </a:solidFill>
                <a:latin typeface="Arial"/>
                <a:ea typeface="DejaVu Sans"/>
              </a:rPr>
              <a:t>Common words used</a:t>
            </a:r>
            <a:endParaRPr b="0" lang="en-IN" sz="3200" spc="-1" strike="noStrike">
              <a:latin typeface="Arial"/>
            </a:endParaRPr>
          </a:p>
          <a:p>
            <a:pPr>
              <a:lnSpc>
                <a:spcPct val="100000"/>
              </a:lnSpc>
            </a:pPr>
            <a:r>
              <a:rPr b="0" lang="en-IN" sz="3200" spc="-1" strike="noStrike">
                <a:solidFill>
                  <a:srgbClr val="000000"/>
                </a:solidFill>
                <a:latin typeface="Arial"/>
                <a:ea typeface="DejaVu Sans"/>
              </a:rPr>
              <a:t>in can’t tell tweets</a:t>
            </a:r>
            <a:endParaRPr b="0" lang="en-IN" sz="3200" spc="-1" strike="noStrike">
              <a:latin typeface="Arial"/>
            </a:endParaRPr>
          </a:p>
          <a:p>
            <a:pPr>
              <a:lnSpc>
                <a:spcPct val="100000"/>
              </a:lnSpc>
            </a:pPr>
            <a:endParaRPr b="0" lang="en-IN" sz="3200" spc="-1" strike="noStrike">
              <a:latin typeface="Arial"/>
            </a:endParaRPr>
          </a:p>
        </p:txBody>
      </p:sp>
      <p:pic>
        <p:nvPicPr>
          <p:cNvPr id="179" name="Picture 4" descr=""/>
          <p:cNvPicPr/>
          <p:nvPr/>
        </p:nvPicPr>
        <p:blipFill>
          <a:blip r:embed="rId1"/>
          <a:stretch/>
        </p:blipFill>
        <p:spPr>
          <a:xfrm>
            <a:off x="499320" y="385560"/>
            <a:ext cx="5256360" cy="3426480"/>
          </a:xfrm>
          <a:prstGeom prst="rect">
            <a:avLst/>
          </a:prstGeom>
          <a:ln>
            <a:noFill/>
          </a:ln>
        </p:spPr>
      </p:pic>
      <p:pic>
        <p:nvPicPr>
          <p:cNvPr id="180" name="Picture 5" descr=""/>
          <p:cNvPicPr/>
          <p:nvPr/>
        </p:nvPicPr>
        <p:blipFill>
          <a:blip r:embed="rId2"/>
          <a:stretch/>
        </p:blipFill>
        <p:spPr>
          <a:xfrm>
            <a:off x="4590720" y="3957480"/>
            <a:ext cx="4918680" cy="32133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504000" y="13644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latin typeface="Arial"/>
                <a:ea typeface="DejaVu Sans"/>
              </a:rPr>
              <a:t>Hashtags used in positive &amp; Negative tweets</a:t>
            </a:r>
            <a:endParaRPr b="0" lang="en-IN" sz="3200" spc="-1" strike="noStrike">
              <a:latin typeface="Arial"/>
            </a:endParaRPr>
          </a:p>
        </p:txBody>
      </p:sp>
      <p:sp>
        <p:nvSpPr>
          <p:cNvPr id="182" name="CustomShape 2"/>
          <p:cNvSpPr/>
          <p:nvPr/>
        </p:nvSpPr>
        <p:spPr>
          <a:xfrm>
            <a:off x="504000" y="1769040"/>
            <a:ext cx="9070920" cy="4383720"/>
          </a:xfrm>
          <a:prstGeom prst="rect">
            <a:avLst/>
          </a:prstGeom>
          <a:noFill/>
          <a:ln>
            <a:noFill/>
          </a:ln>
        </p:spPr>
        <p:style>
          <a:lnRef idx="0"/>
          <a:fillRef idx="0"/>
          <a:effectRef idx="0"/>
          <a:fontRef idx="minor"/>
        </p:style>
      </p:sp>
      <p:pic>
        <p:nvPicPr>
          <p:cNvPr id="183" name="Picture 2" descr=""/>
          <p:cNvPicPr/>
          <p:nvPr/>
        </p:nvPicPr>
        <p:blipFill>
          <a:blip r:embed="rId1"/>
          <a:stretch/>
        </p:blipFill>
        <p:spPr>
          <a:xfrm>
            <a:off x="760320" y="1098000"/>
            <a:ext cx="8622720" cy="2964240"/>
          </a:xfrm>
          <a:prstGeom prst="rect">
            <a:avLst/>
          </a:prstGeom>
          <a:ln>
            <a:noFill/>
          </a:ln>
        </p:spPr>
      </p:pic>
      <p:pic>
        <p:nvPicPr>
          <p:cNvPr id="184" name="Picture 3" descr=""/>
          <p:cNvPicPr/>
          <p:nvPr/>
        </p:nvPicPr>
        <p:blipFill>
          <a:blip r:embed="rId2"/>
          <a:stretch/>
        </p:blipFill>
        <p:spPr>
          <a:xfrm>
            <a:off x="842760" y="4348080"/>
            <a:ext cx="8600040" cy="293724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4000" y="136440"/>
            <a:ext cx="9070920" cy="1261440"/>
          </a:xfrm>
          <a:prstGeom prst="rect">
            <a:avLst/>
          </a:prstGeom>
          <a:noFill/>
          <a:ln>
            <a:noFill/>
          </a:ln>
        </p:spPr>
        <p:style>
          <a:lnRef idx="0"/>
          <a:fillRef idx="0"/>
          <a:effectRef idx="0"/>
          <a:fontRef idx="minor"/>
        </p:style>
        <p:txBody>
          <a:bodyPr lIns="0" rIns="0" tIns="0" bIns="0" anchor="ctr"/>
          <a:p>
            <a:pPr algn="ctr">
              <a:lnSpc>
                <a:spcPct val="100000"/>
              </a:lnSpc>
            </a:pPr>
            <a:r>
              <a:rPr b="0" lang="en-IN" sz="3200" spc="-1" strike="noStrike">
                <a:solidFill>
                  <a:srgbClr val="000000"/>
                </a:solidFill>
                <a:latin typeface="Arial"/>
                <a:ea typeface="DejaVu Sans"/>
              </a:rPr>
              <a:t>Hashtags used in neutral &amp; cannot tell tweets</a:t>
            </a:r>
            <a:endParaRPr b="0" lang="en-IN" sz="3200" spc="-1" strike="noStrike">
              <a:latin typeface="Arial"/>
            </a:endParaRPr>
          </a:p>
        </p:txBody>
      </p:sp>
      <p:sp>
        <p:nvSpPr>
          <p:cNvPr id="186" name="CustomShape 2"/>
          <p:cNvSpPr/>
          <p:nvPr/>
        </p:nvSpPr>
        <p:spPr>
          <a:xfrm>
            <a:off x="504000" y="1769040"/>
            <a:ext cx="9070920" cy="4383720"/>
          </a:xfrm>
          <a:prstGeom prst="rect">
            <a:avLst/>
          </a:prstGeom>
          <a:noFill/>
          <a:ln>
            <a:noFill/>
          </a:ln>
        </p:spPr>
        <p:style>
          <a:lnRef idx="0"/>
          <a:fillRef idx="0"/>
          <a:effectRef idx="0"/>
          <a:fontRef idx="minor"/>
        </p:style>
      </p:sp>
      <p:pic>
        <p:nvPicPr>
          <p:cNvPr id="187" name="Picture 4" descr=""/>
          <p:cNvPicPr/>
          <p:nvPr/>
        </p:nvPicPr>
        <p:blipFill>
          <a:blip r:embed="rId1"/>
          <a:stretch/>
        </p:blipFill>
        <p:spPr>
          <a:xfrm>
            <a:off x="614520" y="1087560"/>
            <a:ext cx="8821800" cy="3094920"/>
          </a:xfrm>
          <a:prstGeom prst="rect">
            <a:avLst/>
          </a:prstGeom>
          <a:ln>
            <a:noFill/>
          </a:ln>
        </p:spPr>
      </p:pic>
      <p:pic>
        <p:nvPicPr>
          <p:cNvPr id="188" name="Picture 5" descr=""/>
          <p:cNvPicPr/>
          <p:nvPr/>
        </p:nvPicPr>
        <p:blipFill>
          <a:blip r:embed="rId2"/>
          <a:stretch/>
        </p:blipFill>
        <p:spPr>
          <a:xfrm>
            <a:off x="614520" y="4276080"/>
            <a:ext cx="8821800" cy="3042360"/>
          </a:xfrm>
          <a:prstGeom prst="rect">
            <a:avLst/>
          </a:prstGeom>
          <a:ln>
            <a:noFill/>
          </a:ln>
        </p:spPr>
      </p:pic>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633</TotalTime>
  <Application>LibreOffice/6.0.7.3$Linux_X86_64 LibreOffice_project/00m0$Build-3</Application>
  <Words>299</Words>
  <Paragraphs>164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2020-06-04T21:27:22Z</dcterms:created>
  <dc:creator>Aarti</dc:creator>
  <dc:description/>
  <dc:language>en-IN</dc:language>
  <cp:lastModifiedBy/>
  <dcterms:modified xsi:type="dcterms:W3CDTF">2020-06-06T08:15:30Z</dcterms:modified>
  <cp:revision>15</cp:revision>
  <dc:subject/>
  <dc:title>Blueprint Plans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