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 id="2147483695"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6256000" cy="9144000"/>
  <p:notesSz cx="6858000" cy="9144000"/>
  <p:embeddedFontLst>
    <p:embeddedFont>
      <p:font typeface="Cabin" panose="020B0604020202020204" charset="0"/>
      <p:regular r:id="rId22"/>
      <p:bold r:id="rId23"/>
      <p:italic r:id="rId24"/>
      <p:boldItalic r:id="rId2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47" autoAdjust="0"/>
  </p:normalViewPr>
  <p:slideViewPr>
    <p:cSldViewPr>
      <p:cViewPr>
        <p:scale>
          <a:sx n="60" d="100"/>
          <a:sy n="60" d="100"/>
        </p:scale>
        <p:origin x="-888" y="-150"/>
      </p:cViewPr>
      <p:guideLst>
        <p:guide orient="horz" pos="2880"/>
        <p:guide pos="5120"/>
      </p:guideLst>
    </p:cSldViewPr>
  </p:slideViewPr>
  <p:notesTextViewPr>
    <p:cViewPr>
      <p:scale>
        <a:sx n="1" d="1"/>
        <a:sy n="1" d="1"/>
      </p:scale>
      <p:origin x="0" y="138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5598388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python.org/2/tutorial/datastructures.html#tuples-and-sequence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docs.python.org/2/tutorial/introduction.html#lis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dirty="0" smtClean="0">
                <a:hlinkClick r:id="rId3"/>
              </a:rPr>
              <a:t>Tuples</a:t>
            </a:r>
            <a:r>
              <a:rPr lang="en-US" dirty="0" smtClean="0"/>
              <a:t> are fixed size in nature whereas </a:t>
            </a:r>
            <a:r>
              <a:rPr lang="en-US" dirty="0" smtClean="0">
                <a:hlinkClick r:id="rId4"/>
              </a:rPr>
              <a:t>lists</a:t>
            </a:r>
            <a:r>
              <a:rPr lang="en-US" dirty="0" smtClean="0"/>
              <a:t> are dynamic.</a:t>
            </a:r>
            <a:br>
              <a:rPr lang="en-US" dirty="0" smtClean="0"/>
            </a:br>
            <a:r>
              <a:rPr lang="en-US" dirty="0" smtClean="0"/>
              <a:t>In other words, a tuple is </a:t>
            </a:r>
            <a:r>
              <a:rPr lang="en-US" b="1" dirty="0" smtClean="0"/>
              <a:t>immutable</a:t>
            </a:r>
            <a:r>
              <a:rPr lang="en-US" dirty="0" smtClean="0"/>
              <a:t> whereas a list is </a:t>
            </a:r>
            <a:r>
              <a:rPr lang="en-US" b="1" dirty="0" smtClean="0"/>
              <a:t>mutable</a:t>
            </a:r>
            <a:r>
              <a:rPr lang="en-US" dirty="0" smtClean="0"/>
              <a:t>.</a:t>
            </a:r>
          </a:p>
          <a:p>
            <a:r>
              <a:rPr lang="en-US" dirty="0" smtClean="0"/>
              <a:t>You can't add elements to a tuple. Tuples have no append or extend method.</a:t>
            </a:r>
          </a:p>
          <a:p>
            <a:r>
              <a:rPr lang="en-US" dirty="0" smtClean="0"/>
              <a:t>You can't remove elements from a tuple. Tuples have no remove or pop method.</a:t>
            </a:r>
          </a:p>
          <a:p>
            <a:r>
              <a:rPr lang="en-US" dirty="0" smtClean="0"/>
              <a:t>You can find elements in a tuple, since this doesn’t change the tuple. </a:t>
            </a:r>
          </a:p>
          <a:p>
            <a:endParaRPr lang="en-US" dirty="0" smtClean="0"/>
          </a:p>
          <a:p>
            <a:r>
              <a:rPr lang="en-US" b="1" dirty="0" smtClean="0"/>
              <a:t>Tuples are faster than lists.</a:t>
            </a:r>
            <a:r>
              <a:rPr lang="en-US" dirty="0" smtClean="0"/>
              <a:t> If you're defining a constant set of values and all you're ever going to do with it is iterate through it, use a tuple instead of a list.</a:t>
            </a:r>
          </a:p>
          <a:p>
            <a:r>
              <a:rPr lang="en-US" dirty="0" smtClean="0"/>
              <a:t>It makes your code safer if you “write-protect” data that does not need to be changed. Using a tuple instead of a list is like having an implied assert statement that this data is constant, and that special thought (and a specific function) is required to override that.</a:t>
            </a:r>
          </a:p>
          <a:p>
            <a:r>
              <a:rPr lang="en-US" dirty="0" smtClean="0"/>
              <a:t>Some tuples can be used as dictionary keys (specifically, tuples that contain immutable values like strings, numbers, and other tuples). Lists can never be used as dictionary keys, because lists are not immutable. </a:t>
            </a:r>
          </a:p>
          <a:p>
            <a:endParaRPr lang="en-US" dirty="0" smtClean="0"/>
          </a:p>
          <a:p>
            <a:r>
              <a:rPr lang="en-US" dirty="0" smtClean="0"/>
              <a:t>This also means that tuples can be used for dictionary keys, </a:t>
            </a:r>
            <a:r>
              <a:rPr lang="en-US" dirty="0" err="1" smtClean="0"/>
              <a:t>wheres</a:t>
            </a:r>
            <a:r>
              <a:rPr lang="en-US" smtClean="0"/>
              <a:t> lists cannot.</a:t>
            </a:r>
          </a:p>
          <a:p>
            <a:endParaRPr lang="en-US" dirty="0" smtClean="0"/>
          </a:p>
          <a:p>
            <a:pPr>
              <a:spcBef>
                <a:spcPts val="0"/>
              </a:spcBef>
              <a:buNone/>
            </a:pPr>
            <a:endParaRPr dirty="0"/>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
        <p:cNvGrpSpPr/>
        <p:nvPr/>
      </p:nvGrpSpPr>
      <p:grpSpPr>
        <a:xfrm>
          <a:off x="0" y="0"/>
          <a:ext cx="0" cy="0"/>
          <a:chOff x="0" y="0"/>
          <a:chExt cx="0" cy="0"/>
        </a:xfrm>
      </p:grpSpPr>
      <p:sp>
        <p:nvSpPr>
          <p:cNvPr id="8" name="Shape 8"/>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9" name="Shape 9"/>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9" name="Shape 39"/>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42" name="Shape 4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indent="0" algn="ctr" rtl="0">
              <a:spcBef>
                <a:spcPts val="0"/>
              </a:spcBef>
              <a:spcAft>
                <a:spcPts val="0"/>
              </a:spcAft>
              <a:buClr>
                <a:schemeClr val="lt1"/>
              </a:buClr>
              <a:buFont typeface="Cabin"/>
              <a:buNone/>
              <a:defRPr/>
            </a:lvl1pPr>
            <a:lvl2pPr marL="457200" marR="0" indent="0" algn="ctr" rtl="0">
              <a:spcBef>
                <a:spcPts val="0"/>
              </a:spcBef>
              <a:spcAft>
                <a:spcPts val="0"/>
              </a:spcAft>
              <a:buClr>
                <a:schemeClr val="lt1"/>
              </a:buClr>
              <a:buFont typeface="Cabin"/>
              <a:buNone/>
              <a:defRPr/>
            </a:lvl2pPr>
            <a:lvl3pPr marL="914400" marR="0" indent="0" algn="ctr" rtl="0">
              <a:spcBef>
                <a:spcPts val="0"/>
              </a:spcBef>
              <a:spcAft>
                <a:spcPts val="0"/>
              </a:spcAft>
              <a:buClr>
                <a:schemeClr val="lt1"/>
              </a:buClr>
              <a:buFont typeface="Cabin"/>
              <a:buNone/>
              <a:defRPr/>
            </a:lvl3pPr>
            <a:lvl4pPr marL="1371600" marR="0" indent="0" algn="ctr" rtl="0">
              <a:spcBef>
                <a:spcPts val="0"/>
              </a:spcBef>
              <a:spcAft>
                <a:spcPts val="0"/>
              </a:spcAft>
              <a:buClr>
                <a:schemeClr val="lt1"/>
              </a:buClr>
              <a:buFont typeface="Cabin"/>
              <a:buNone/>
              <a:defRPr/>
            </a:lvl4pPr>
            <a:lvl5pPr marL="1828800" marR="0" indent="0" algn="ctr" rtl="0">
              <a:spcBef>
                <a:spcPts val="0"/>
              </a:spcBef>
              <a:spcAft>
                <a:spcPts val="0"/>
              </a:spcAft>
              <a:buClr>
                <a:schemeClr val="lt1"/>
              </a:buClr>
              <a:buFont typeface="Cabin"/>
              <a:buNone/>
              <a:defRPr/>
            </a:lvl5pPr>
            <a:lvl6pPr marL="2286000" marR="0" indent="0" algn="ctr" rtl="0">
              <a:spcBef>
                <a:spcPts val="0"/>
              </a:spcBef>
              <a:spcAft>
                <a:spcPts val="0"/>
              </a:spcAft>
              <a:buClr>
                <a:schemeClr val="lt1"/>
              </a:buClr>
              <a:buFont typeface="Cabin"/>
              <a:buNone/>
              <a:defRPr/>
            </a:lvl6pPr>
            <a:lvl7pPr marL="2743200" marR="0" indent="0" algn="ctr" rtl="0">
              <a:spcBef>
                <a:spcPts val="0"/>
              </a:spcBef>
              <a:spcAft>
                <a:spcPts val="0"/>
              </a:spcAft>
              <a:buClr>
                <a:schemeClr val="lt1"/>
              </a:buClr>
              <a:buFont typeface="Cabin"/>
              <a:buNone/>
              <a:defRPr/>
            </a:lvl7pPr>
            <a:lvl8pPr marL="3200400" marR="0" indent="0" algn="ctr" rtl="0">
              <a:spcBef>
                <a:spcPts val="0"/>
              </a:spcBef>
              <a:spcAft>
                <a:spcPts val="0"/>
              </a:spcAft>
              <a:buClr>
                <a:schemeClr val="lt1"/>
              </a:buClr>
              <a:buFont typeface="Cabin"/>
              <a:buNone/>
              <a:defRPr/>
            </a:lvl8pPr>
            <a:lvl9pPr marL="3657600" marR="0"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7" name="Shape 57"/>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indent="-374776" algn="l" rtl="0">
              <a:spcBef>
                <a:spcPts val="2300"/>
              </a:spcBef>
              <a:spcAft>
                <a:spcPts val="0"/>
              </a:spcAft>
              <a:buClr>
                <a:schemeClr val="lt1"/>
              </a:buClr>
              <a:buFont typeface="Cabin"/>
              <a:buChar char="•"/>
              <a:defRPr/>
            </a:lvl1pPr>
            <a:lvl2pPr marL="1498600" indent="-374776" algn="l" rtl="0">
              <a:spcBef>
                <a:spcPts val="2300"/>
              </a:spcBef>
              <a:spcAft>
                <a:spcPts val="0"/>
              </a:spcAft>
              <a:buClr>
                <a:schemeClr val="lt1"/>
              </a:buClr>
              <a:buFont typeface="Cabin"/>
              <a:buChar char="•"/>
              <a:defRPr/>
            </a:lvl2pPr>
            <a:lvl3pPr marL="1943100" indent="-374776" algn="l" rtl="0">
              <a:spcBef>
                <a:spcPts val="2300"/>
              </a:spcBef>
              <a:spcAft>
                <a:spcPts val="0"/>
              </a:spcAft>
              <a:buClr>
                <a:schemeClr val="lt1"/>
              </a:buClr>
              <a:buFont typeface="Cabin"/>
              <a:buChar char="•"/>
              <a:defRPr/>
            </a:lvl3pPr>
            <a:lvl4pPr marL="2387600" indent="-374776" algn="l" rtl="0">
              <a:spcBef>
                <a:spcPts val="2300"/>
              </a:spcBef>
              <a:spcAft>
                <a:spcPts val="0"/>
              </a:spcAft>
              <a:buClr>
                <a:schemeClr val="lt1"/>
              </a:buClr>
              <a:buFont typeface="Cabin"/>
              <a:buChar char="•"/>
              <a:defRPr/>
            </a:lvl4pPr>
            <a:lvl5pPr marL="2832100" indent="-374776" algn="l" rtl="0">
              <a:spcBef>
                <a:spcPts val="2300"/>
              </a:spcBef>
              <a:spcAft>
                <a:spcPts val="0"/>
              </a:spcAft>
              <a:buClr>
                <a:schemeClr val="lt1"/>
              </a:buClr>
              <a:buFont typeface="Cabin"/>
              <a:buChar char="•"/>
              <a:defRPr/>
            </a:lvl5pPr>
            <a:lvl6pPr marL="3289300" indent="-374776" algn="l" rtl="0">
              <a:spcBef>
                <a:spcPts val="2300"/>
              </a:spcBef>
              <a:spcAft>
                <a:spcPts val="0"/>
              </a:spcAft>
              <a:buClr>
                <a:schemeClr val="lt1"/>
              </a:buClr>
              <a:buFont typeface="Cabin"/>
              <a:buChar char="•"/>
              <a:defRPr/>
            </a:lvl6pPr>
            <a:lvl7pPr marL="3746500" indent="-374777" algn="l" rtl="0">
              <a:spcBef>
                <a:spcPts val="2300"/>
              </a:spcBef>
              <a:spcAft>
                <a:spcPts val="0"/>
              </a:spcAft>
              <a:buClr>
                <a:schemeClr val="lt1"/>
              </a:buClr>
              <a:buFont typeface="Cabin"/>
              <a:buChar char="•"/>
              <a:defRPr/>
            </a:lvl7pPr>
            <a:lvl8pPr marL="4203700" indent="-374777" algn="l" rtl="0">
              <a:spcBef>
                <a:spcPts val="2300"/>
              </a:spcBef>
              <a:spcAft>
                <a:spcPts val="0"/>
              </a:spcAft>
              <a:buClr>
                <a:schemeClr val="lt1"/>
              </a:buClr>
              <a:buFont typeface="Cabin"/>
              <a:buChar char="•"/>
              <a:defRPr/>
            </a:lvl8pPr>
            <a:lvl9pPr marL="4660900"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0" name="Shape 60"/>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indent="-374776" algn="l" rtl="0">
              <a:spcBef>
                <a:spcPts val="2300"/>
              </a:spcBef>
              <a:spcAft>
                <a:spcPts val="0"/>
              </a:spcAft>
              <a:buClr>
                <a:schemeClr val="lt1"/>
              </a:buClr>
              <a:buFont typeface="Cabin"/>
              <a:buChar char="•"/>
              <a:defRPr/>
            </a:lvl1pPr>
            <a:lvl2pPr marL="1498600" indent="-374776" algn="l" rtl="0">
              <a:spcBef>
                <a:spcPts val="2300"/>
              </a:spcBef>
              <a:spcAft>
                <a:spcPts val="0"/>
              </a:spcAft>
              <a:buClr>
                <a:schemeClr val="lt1"/>
              </a:buClr>
              <a:buFont typeface="Cabin"/>
              <a:buChar char="•"/>
              <a:defRPr/>
            </a:lvl2pPr>
            <a:lvl3pPr marL="1943100" indent="-374776" algn="l" rtl="0">
              <a:spcBef>
                <a:spcPts val="2300"/>
              </a:spcBef>
              <a:spcAft>
                <a:spcPts val="0"/>
              </a:spcAft>
              <a:buClr>
                <a:schemeClr val="lt1"/>
              </a:buClr>
              <a:buFont typeface="Cabin"/>
              <a:buChar char="•"/>
              <a:defRPr/>
            </a:lvl3pPr>
            <a:lvl4pPr marL="2387600" indent="-374776" algn="l" rtl="0">
              <a:spcBef>
                <a:spcPts val="2300"/>
              </a:spcBef>
              <a:spcAft>
                <a:spcPts val="0"/>
              </a:spcAft>
              <a:buClr>
                <a:schemeClr val="lt1"/>
              </a:buClr>
              <a:buFont typeface="Cabin"/>
              <a:buChar char="•"/>
              <a:defRPr/>
            </a:lvl4pPr>
            <a:lvl5pPr marL="2832100" indent="-374776" algn="l" rtl="0">
              <a:spcBef>
                <a:spcPts val="2300"/>
              </a:spcBef>
              <a:spcAft>
                <a:spcPts val="0"/>
              </a:spcAft>
              <a:buClr>
                <a:schemeClr val="lt1"/>
              </a:buClr>
              <a:buFont typeface="Cabin"/>
              <a:buChar char="•"/>
              <a:defRPr/>
            </a:lvl5pPr>
            <a:lvl6pPr marL="3289300" indent="-374776" algn="l" rtl="0">
              <a:spcBef>
                <a:spcPts val="2300"/>
              </a:spcBef>
              <a:spcAft>
                <a:spcPts val="0"/>
              </a:spcAft>
              <a:buClr>
                <a:schemeClr val="lt1"/>
              </a:buClr>
              <a:buFont typeface="Cabin"/>
              <a:buChar char="•"/>
              <a:defRPr/>
            </a:lvl6pPr>
            <a:lvl7pPr marL="3746500" indent="-374777" algn="l" rtl="0">
              <a:spcBef>
                <a:spcPts val="2300"/>
              </a:spcBef>
              <a:spcAft>
                <a:spcPts val="0"/>
              </a:spcAft>
              <a:buClr>
                <a:schemeClr val="lt1"/>
              </a:buClr>
              <a:buFont typeface="Cabin"/>
              <a:buChar char="•"/>
              <a:defRPr/>
            </a:lvl7pPr>
            <a:lvl8pPr marL="4203700" indent="-374777" algn="l" rtl="0">
              <a:spcBef>
                <a:spcPts val="2300"/>
              </a:spcBef>
              <a:spcAft>
                <a:spcPts val="0"/>
              </a:spcAft>
              <a:buClr>
                <a:schemeClr val="lt1"/>
              </a:buClr>
              <a:buFont typeface="Cabin"/>
              <a:buChar char="•"/>
              <a:defRPr/>
            </a:lvl8pPr>
            <a:lvl9pPr marL="4660900"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a:spLocks noGrp="1"/>
          </p:cNvSpPr>
          <p:nvPr>
            <p:ph type="pic" idx="2"/>
          </p:nvPr>
        </p:nvSpPr>
        <p:spPr>
          <a:xfrm>
            <a:off x="3186113" y="817562"/>
            <a:ext cx="9753599" cy="5486399"/>
          </a:xfrm>
          <a:prstGeom prst="rect">
            <a:avLst/>
          </a:prstGeom>
          <a:noFill/>
          <a:ln>
            <a:noFill/>
          </a:ln>
        </p:spPr>
      </p:sp>
      <p:sp>
        <p:nvSpPr>
          <p:cNvPr id="64" name="Shape 64"/>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75" name="Shape 75"/>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77" name="Shape 77"/>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0" name="Shape 80"/>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2" name="Shape 12"/>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indent="-342900" algn="ctr" rtl="0">
              <a:spcBef>
                <a:spcPts val="0"/>
              </a:spcBef>
              <a:spcAft>
                <a:spcPts val="0"/>
              </a:spcAft>
              <a:defRPr/>
            </a:lvl1pPr>
            <a:lvl2pPr marL="742950" indent="-285750" algn="ctr" rtl="0">
              <a:spcBef>
                <a:spcPts val="0"/>
              </a:spcBef>
              <a:spcAft>
                <a:spcPts val="0"/>
              </a:spcAft>
              <a:defRPr/>
            </a:lvl2pPr>
            <a:lvl3pPr marL="1143000" indent="-228600" algn="ctr" rtl="0">
              <a:spcBef>
                <a:spcPts val="0"/>
              </a:spcBef>
              <a:spcAft>
                <a:spcPts val="0"/>
              </a:spcAft>
              <a:defRPr/>
            </a:lvl3pPr>
            <a:lvl4pPr marL="1600200" indent="-228600" algn="ctr" rtl="0">
              <a:spcBef>
                <a:spcPts val="0"/>
              </a:spcBef>
              <a:spcAft>
                <a:spcPts val="0"/>
              </a:spcAft>
              <a:defRPr/>
            </a:lvl4pPr>
            <a:lvl5pPr marL="2057400" indent="-228600"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7" name="Shape 87"/>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indent="-374776" algn="l" rtl="0">
              <a:spcBef>
                <a:spcPts val="2300"/>
              </a:spcBef>
              <a:spcAft>
                <a:spcPts val="0"/>
              </a:spcAft>
              <a:buClr>
                <a:schemeClr val="lt1"/>
              </a:buClr>
              <a:buFont typeface="Cabin"/>
              <a:buChar char="•"/>
              <a:defRPr/>
            </a:lvl1pPr>
            <a:lvl2pPr marL="1498600" indent="-374776" algn="l" rtl="0">
              <a:spcBef>
                <a:spcPts val="2300"/>
              </a:spcBef>
              <a:spcAft>
                <a:spcPts val="0"/>
              </a:spcAft>
              <a:buClr>
                <a:schemeClr val="lt1"/>
              </a:buClr>
              <a:buFont typeface="Cabin"/>
              <a:buChar char="•"/>
              <a:defRPr/>
            </a:lvl2pPr>
            <a:lvl3pPr marL="1943100" indent="-374776" algn="l" rtl="0">
              <a:spcBef>
                <a:spcPts val="2300"/>
              </a:spcBef>
              <a:spcAft>
                <a:spcPts val="0"/>
              </a:spcAft>
              <a:buClr>
                <a:schemeClr val="lt1"/>
              </a:buClr>
              <a:buFont typeface="Cabin"/>
              <a:buChar char="•"/>
              <a:defRPr/>
            </a:lvl3pPr>
            <a:lvl4pPr marL="2387600" indent="-374776" algn="l" rtl="0">
              <a:spcBef>
                <a:spcPts val="2300"/>
              </a:spcBef>
              <a:spcAft>
                <a:spcPts val="0"/>
              </a:spcAft>
              <a:buClr>
                <a:schemeClr val="lt1"/>
              </a:buClr>
              <a:buFont typeface="Cabin"/>
              <a:buChar char="•"/>
              <a:defRPr/>
            </a:lvl4pPr>
            <a:lvl5pPr marL="2832100" indent="-374776" algn="l" rtl="0">
              <a:spcBef>
                <a:spcPts val="2300"/>
              </a:spcBef>
              <a:spcAft>
                <a:spcPts val="0"/>
              </a:spcAft>
              <a:buClr>
                <a:schemeClr val="lt1"/>
              </a:buClr>
              <a:buFont typeface="Cabin"/>
              <a:buChar char="•"/>
              <a:defRPr/>
            </a:lvl5pPr>
            <a:lvl6pPr marL="3289300" indent="-374776" algn="l" rtl="0">
              <a:spcBef>
                <a:spcPts val="2300"/>
              </a:spcBef>
              <a:spcAft>
                <a:spcPts val="0"/>
              </a:spcAft>
              <a:buClr>
                <a:schemeClr val="lt1"/>
              </a:buClr>
              <a:buFont typeface="Cabin"/>
              <a:buChar char="•"/>
              <a:defRPr/>
            </a:lvl6pPr>
            <a:lvl7pPr marL="3746500" indent="-374777" algn="l" rtl="0">
              <a:spcBef>
                <a:spcPts val="2300"/>
              </a:spcBef>
              <a:spcAft>
                <a:spcPts val="0"/>
              </a:spcAft>
              <a:buClr>
                <a:schemeClr val="lt1"/>
              </a:buClr>
              <a:buFont typeface="Cabin"/>
              <a:buChar char="•"/>
              <a:defRPr/>
            </a:lvl7pPr>
            <a:lvl8pPr marL="4203700" indent="-374777" algn="l" rtl="0">
              <a:spcBef>
                <a:spcPts val="2300"/>
              </a:spcBef>
              <a:spcAft>
                <a:spcPts val="0"/>
              </a:spcAft>
              <a:buClr>
                <a:schemeClr val="lt1"/>
              </a:buClr>
              <a:buFont typeface="Cabin"/>
              <a:buChar char="•"/>
              <a:defRPr/>
            </a:lvl8pPr>
            <a:lvl9pPr marL="4660900"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90" name="Shape 9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indent="0" algn="ctr" rtl="0">
              <a:spcBef>
                <a:spcPts val="2300"/>
              </a:spcBef>
              <a:spcAft>
                <a:spcPts val="0"/>
              </a:spcAft>
              <a:buClr>
                <a:schemeClr val="lt1"/>
              </a:buClr>
              <a:buFont typeface="Cabin"/>
              <a:buNone/>
              <a:defRPr/>
            </a:lvl1pPr>
            <a:lvl2pPr marL="457200" marR="0" indent="0" algn="ctr" rtl="0">
              <a:spcBef>
                <a:spcPts val="2300"/>
              </a:spcBef>
              <a:spcAft>
                <a:spcPts val="0"/>
              </a:spcAft>
              <a:buClr>
                <a:schemeClr val="lt1"/>
              </a:buClr>
              <a:buFont typeface="Cabin"/>
              <a:buNone/>
              <a:defRPr/>
            </a:lvl2pPr>
            <a:lvl3pPr marL="914400" marR="0" indent="0" algn="ctr" rtl="0">
              <a:spcBef>
                <a:spcPts val="2300"/>
              </a:spcBef>
              <a:spcAft>
                <a:spcPts val="0"/>
              </a:spcAft>
              <a:buClr>
                <a:schemeClr val="lt1"/>
              </a:buClr>
              <a:buFont typeface="Cabin"/>
              <a:buNone/>
              <a:defRPr/>
            </a:lvl3pPr>
            <a:lvl4pPr marL="1371600" marR="0" indent="0" algn="ctr" rtl="0">
              <a:spcBef>
                <a:spcPts val="2300"/>
              </a:spcBef>
              <a:spcAft>
                <a:spcPts val="0"/>
              </a:spcAft>
              <a:buClr>
                <a:schemeClr val="lt1"/>
              </a:buClr>
              <a:buFont typeface="Cabin"/>
              <a:buNone/>
              <a:defRPr/>
            </a:lvl4pPr>
            <a:lvl5pPr marL="1828800" marR="0" indent="0" algn="ctr" rtl="0">
              <a:spcBef>
                <a:spcPts val="2300"/>
              </a:spcBef>
              <a:spcAft>
                <a:spcPts val="0"/>
              </a:spcAft>
              <a:buClr>
                <a:schemeClr val="lt1"/>
              </a:buClr>
              <a:buFont typeface="Cabin"/>
              <a:buNone/>
              <a:defRPr/>
            </a:lvl5pPr>
            <a:lvl6pPr marL="2286000" marR="0" indent="0" algn="ctr" rtl="0">
              <a:spcBef>
                <a:spcPts val="2300"/>
              </a:spcBef>
              <a:spcAft>
                <a:spcPts val="0"/>
              </a:spcAft>
              <a:buClr>
                <a:schemeClr val="lt1"/>
              </a:buClr>
              <a:buFont typeface="Cabin"/>
              <a:buNone/>
              <a:defRPr/>
            </a:lvl6pPr>
            <a:lvl7pPr marL="2743200" marR="0" indent="0" algn="ctr" rtl="0">
              <a:spcBef>
                <a:spcPts val="2300"/>
              </a:spcBef>
              <a:spcAft>
                <a:spcPts val="0"/>
              </a:spcAft>
              <a:buClr>
                <a:schemeClr val="lt1"/>
              </a:buClr>
              <a:buFont typeface="Cabin"/>
              <a:buNone/>
              <a:defRPr/>
            </a:lvl7pPr>
            <a:lvl8pPr marL="3200400" marR="0" indent="0" algn="ctr" rtl="0">
              <a:spcBef>
                <a:spcPts val="2300"/>
              </a:spcBef>
              <a:spcAft>
                <a:spcPts val="0"/>
              </a:spcAft>
              <a:buClr>
                <a:schemeClr val="lt1"/>
              </a:buClr>
              <a:buFont typeface="Cabin"/>
              <a:buNone/>
              <a:defRPr/>
            </a:lvl8pPr>
            <a:lvl9pPr marL="3657600" marR="0"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87" name="Shape 187"/>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indent="-165861" algn="l" rtl="0">
              <a:spcBef>
                <a:spcPts val="3500"/>
              </a:spcBef>
              <a:spcAft>
                <a:spcPts val="0"/>
              </a:spcAft>
              <a:buClr>
                <a:schemeClr val="lt1"/>
              </a:buClr>
              <a:buFont typeface="Cabin"/>
              <a:buChar char="•"/>
              <a:defRPr/>
            </a:lvl1pPr>
            <a:lvl2pPr marL="939800" indent="-165861"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90" name="Shape 190"/>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indent="-165861" algn="l" rtl="0">
              <a:spcBef>
                <a:spcPts val="3500"/>
              </a:spcBef>
              <a:spcAft>
                <a:spcPts val="0"/>
              </a:spcAft>
              <a:buClr>
                <a:schemeClr val="lt1"/>
              </a:buClr>
              <a:buFont typeface="Cabin"/>
              <a:buChar char="•"/>
              <a:defRPr/>
            </a:lvl1pPr>
            <a:lvl2pPr marL="939800" indent="-165861"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3" name="Shape 193"/>
          <p:cNvSpPr>
            <a:spLocks noGrp="1"/>
          </p:cNvSpPr>
          <p:nvPr>
            <p:ph type="pic" idx="2"/>
          </p:nvPr>
        </p:nvSpPr>
        <p:spPr>
          <a:xfrm>
            <a:off x="3186113" y="817562"/>
            <a:ext cx="9753599" cy="5486399"/>
          </a:xfrm>
          <a:prstGeom prst="rect">
            <a:avLst/>
          </a:prstGeom>
          <a:noFill/>
          <a:ln>
            <a:noFill/>
          </a:ln>
        </p:spPr>
      </p:sp>
      <p:sp>
        <p:nvSpPr>
          <p:cNvPr id="194" name="Shape 194"/>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7" name="Shape 197"/>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8" name="Shape 198"/>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4" name="Shape 20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05" name="Shape 205"/>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6" name="Shape 20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07" name="Shape 207"/>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a:spLocks noGrp="1"/>
          </p:cNvSpPr>
          <p:nvPr>
            <p:ph type="pic" idx="2"/>
          </p:nvPr>
        </p:nvSpPr>
        <p:spPr>
          <a:xfrm>
            <a:off x="3186113" y="817562"/>
            <a:ext cx="9753599" cy="5486399"/>
          </a:xfrm>
          <a:prstGeom prst="rect">
            <a:avLst/>
          </a:prstGeom>
          <a:noFill/>
          <a:ln>
            <a:noFill/>
          </a:ln>
        </p:spPr>
      </p:sp>
      <p:sp>
        <p:nvSpPr>
          <p:cNvPr id="16" name="Shape 16"/>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10" name="Shape 210"/>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1" name="Shape 211"/>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4" name="Shape 21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17" name="Shape 21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indent="-165861" algn="l" rtl="0">
              <a:spcBef>
                <a:spcPts val="3500"/>
              </a:spcBef>
              <a:spcAft>
                <a:spcPts val="0"/>
              </a:spcAft>
              <a:buClr>
                <a:schemeClr val="lt1"/>
              </a:buClr>
              <a:buFont typeface="Cabin"/>
              <a:buChar char="•"/>
              <a:defRPr/>
            </a:lvl1pPr>
            <a:lvl2pPr marL="939800" indent="-165861"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8"/>
        <p:cNvGrpSpPr/>
        <p:nvPr/>
      </p:nvGrpSpPr>
      <p:grpSpPr>
        <a:xfrm>
          <a:off x="0" y="0"/>
          <a:ext cx="0" cy="0"/>
          <a:chOff x="0" y="0"/>
          <a:chExt cx="0" cy="0"/>
        </a:xfrm>
      </p:grpSpPr>
      <p:sp>
        <p:nvSpPr>
          <p:cNvPr id="219" name="Shape 21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220" name="Shape 22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33" name="Shape 233"/>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36" name="Shape 236"/>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a:spLocks noGrp="1"/>
          </p:cNvSpPr>
          <p:nvPr>
            <p:ph type="pic" idx="2"/>
          </p:nvPr>
        </p:nvSpPr>
        <p:spPr>
          <a:xfrm>
            <a:off x="3186113" y="817562"/>
            <a:ext cx="9753599" cy="5486399"/>
          </a:xfrm>
          <a:prstGeom prst="rect">
            <a:avLst/>
          </a:prstGeom>
          <a:noFill/>
          <a:ln>
            <a:noFill/>
          </a:ln>
        </p:spPr>
      </p:sp>
      <p:sp>
        <p:nvSpPr>
          <p:cNvPr id="240" name="Shape 240"/>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3" name="Shape 243"/>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4" name="Shape 244"/>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5"/>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0" name="Shape 250"/>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51" name="Shape 251"/>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2" name="Shape 252"/>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53" name="Shape 253"/>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56" name="Shape 256"/>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7" name="Shape 257"/>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0" name="Shape 260"/>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63" name="Shape 263"/>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4"/>
        <p:cNvGrpSpPr/>
        <p:nvPr/>
      </p:nvGrpSpPr>
      <p:grpSpPr>
        <a:xfrm>
          <a:off x="0" y="0"/>
          <a:ext cx="0" cy="0"/>
          <a:chOff x="0" y="0"/>
          <a:chExt cx="0" cy="0"/>
        </a:xfrm>
      </p:grpSpPr>
      <p:sp>
        <p:nvSpPr>
          <p:cNvPr id="265" name="Shape 265"/>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266" name="Shape 266"/>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7" name="Shape 27"/>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9" name="Shape 29"/>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2" name="Shape 32"/>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6" name="Shape 6"/>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indent="-342900" algn="ctr" rtl="0">
              <a:spcBef>
                <a:spcPts val="0"/>
              </a:spcBef>
              <a:spcAft>
                <a:spcPts val="0"/>
              </a:spcAft>
              <a:defRPr/>
            </a:lvl1pPr>
            <a:lvl2pPr marL="742950" marR="0" indent="-285750" algn="ctr" rtl="0">
              <a:spcBef>
                <a:spcPts val="0"/>
              </a:spcBef>
              <a:spcAft>
                <a:spcPts val="0"/>
              </a:spcAft>
              <a:defRPr/>
            </a:lvl2pPr>
            <a:lvl3pPr marL="1143000" marR="0" indent="-228600" algn="ctr" rtl="0">
              <a:spcBef>
                <a:spcPts val="0"/>
              </a:spcBef>
              <a:spcAft>
                <a:spcPts val="0"/>
              </a:spcAft>
              <a:defRPr/>
            </a:lvl3pPr>
            <a:lvl4pPr marL="1600200" marR="0" indent="-228600" algn="ctr" rtl="0">
              <a:spcBef>
                <a:spcPts val="0"/>
              </a:spcBef>
              <a:spcAft>
                <a:spcPts val="0"/>
              </a:spcAft>
              <a:defRPr/>
            </a:lvl4pPr>
            <a:lvl5pPr marL="2057400" marR="0" indent="-22860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4" name="Shape 54"/>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indent="-374776" algn="l" rtl="0">
              <a:spcBef>
                <a:spcPts val="2300"/>
              </a:spcBef>
              <a:spcAft>
                <a:spcPts val="0"/>
              </a:spcAft>
              <a:buClr>
                <a:schemeClr val="lt1"/>
              </a:buClr>
              <a:buFont typeface="Cabin"/>
              <a:buChar char="•"/>
              <a:defRPr/>
            </a:lvl1pPr>
            <a:lvl2pPr marL="1498600" marR="0" indent="-374776" algn="l" rtl="0">
              <a:spcBef>
                <a:spcPts val="2300"/>
              </a:spcBef>
              <a:spcAft>
                <a:spcPts val="0"/>
              </a:spcAft>
              <a:buClr>
                <a:schemeClr val="lt1"/>
              </a:buClr>
              <a:buFont typeface="Cabin"/>
              <a:buChar char="•"/>
              <a:defRPr/>
            </a:lvl2pPr>
            <a:lvl3pPr marL="1943100" marR="0" indent="-374776" algn="l" rtl="0">
              <a:spcBef>
                <a:spcPts val="2300"/>
              </a:spcBef>
              <a:spcAft>
                <a:spcPts val="0"/>
              </a:spcAft>
              <a:buClr>
                <a:schemeClr val="lt1"/>
              </a:buClr>
              <a:buFont typeface="Cabin"/>
              <a:buChar char="•"/>
              <a:defRPr/>
            </a:lvl3pPr>
            <a:lvl4pPr marL="2387600" marR="0" indent="-374776" algn="l" rtl="0">
              <a:spcBef>
                <a:spcPts val="2300"/>
              </a:spcBef>
              <a:spcAft>
                <a:spcPts val="0"/>
              </a:spcAft>
              <a:buClr>
                <a:schemeClr val="lt1"/>
              </a:buClr>
              <a:buFont typeface="Cabin"/>
              <a:buChar char="•"/>
              <a:defRPr/>
            </a:lvl4pPr>
            <a:lvl5pPr marL="2832100" marR="0" indent="-374776" algn="l" rtl="0">
              <a:spcBef>
                <a:spcPts val="2300"/>
              </a:spcBef>
              <a:spcAft>
                <a:spcPts val="0"/>
              </a:spcAft>
              <a:buClr>
                <a:schemeClr val="lt1"/>
              </a:buClr>
              <a:buFont typeface="Cabin"/>
              <a:buChar char="•"/>
              <a:defRPr/>
            </a:lvl5pPr>
            <a:lvl6pPr marL="3289300" marR="0" indent="-374776" algn="l" rtl="0">
              <a:spcBef>
                <a:spcPts val="2300"/>
              </a:spcBef>
              <a:spcAft>
                <a:spcPts val="0"/>
              </a:spcAft>
              <a:buClr>
                <a:schemeClr val="lt1"/>
              </a:buClr>
              <a:buFont typeface="Cabin"/>
              <a:buChar char="•"/>
              <a:defRPr/>
            </a:lvl6pPr>
            <a:lvl7pPr marL="3746500" marR="0" indent="-374777" algn="l" rtl="0">
              <a:spcBef>
                <a:spcPts val="2300"/>
              </a:spcBef>
              <a:spcAft>
                <a:spcPts val="0"/>
              </a:spcAft>
              <a:buClr>
                <a:schemeClr val="lt1"/>
              </a:buClr>
              <a:buFont typeface="Cabin"/>
              <a:buChar char="•"/>
              <a:defRPr/>
            </a:lvl7pPr>
            <a:lvl8pPr marL="4203700" marR="0" indent="-374777" algn="l" rtl="0">
              <a:spcBef>
                <a:spcPts val="2300"/>
              </a:spcBef>
              <a:spcAft>
                <a:spcPts val="0"/>
              </a:spcAft>
              <a:buClr>
                <a:schemeClr val="lt1"/>
              </a:buClr>
              <a:buFont typeface="Cabin"/>
              <a:buChar char="•"/>
              <a:defRPr/>
            </a:lvl8pPr>
            <a:lvl9pPr marL="4660900" marR="0"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84" name="Shape 184"/>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indent="-165861" algn="l" rtl="0">
              <a:spcBef>
                <a:spcPts val="3500"/>
              </a:spcBef>
              <a:spcAft>
                <a:spcPts val="0"/>
              </a:spcAft>
              <a:buClr>
                <a:schemeClr val="lt1"/>
              </a:buClr>
              <a:buFont typeface="Cabin"/>
              <a:buChar char="•"/>
              <a:defRPr/>
            </a:lvl1pPr>
            <a:lvl2pPr marL="939800" marR="0" indent="-165861" algn="l" rtl="0">
              <a:spcBef>
                <a:spcPts val="3500"/>
              </a:spcBef>
              <a:spcAft>
                <a:spcPts val="0"/>
              </a:spcAft>
              <a:buClr>
                <a:schemeClr val="lt1"/>
              </a:buClr>
              <a:buFont typeface="Cabin"/>
              <a:buChar char="•"/>
              <a:defRPr/>
            </a:lvl2pPr>
            <a:lvl3pPr marL="1231900" marR="0" indent="-165861" algn="l" rtl="0">
              <a:spcBef>
                <a:spcPts val="3500"/>
              </a:spcBef>
              <a:spcAft>
                <a:spcPts val="0"/>
              </a:spcAft>
              <a:buClr>
                <a:schemeClr val="lt1"/>
              </a:buClr>
              <a:buFont typeface="Cabin"/>
              <a:buChar char="•"/>
              <a:defRPr/>
            </a:lvl3pPr>
            <a:lvl4pPr marL="1536700" marR="0" indent="-165861" algn="l" rtl="0">
              <a:spcBef>
                <a:spcPts val="3500"/>
              </a:spcBef>
              <a:spcAft>
                <a:spcPts val="0"/>
              </a:spcAft>
              <a:buClr>
                <a:schemeClr val="lt1"/>
              </a:buClr>
              <a:buFont typeface="Cabin"/>
              <a:buChar char="•"/>
              <a:defRPr/>
            </a:lvl4pPr>
            <a:lvl5pPr marL="1828800" marR="0" indent="-165861" algn="l" rtl="0">
              <a:spcBef>
                <a:spcPts val="3500"/>
              </a:spcBef>
              <a:spcAft>
                <a:spcPts val="0"/>
              </a:spcAft>
              <a:buClr>
                <a:schemeClr val="lt1"/>
              </a:buClr>
              <a:buFont typeface="Cabin"/>
              <a:buChar char="•"/>
              <a:defRPr/>
            </a:lvl5pPr>
            <a:lvl6pPr marL="2286000" marR="0" indent="-165861" algn="l" rtl="0">
              <a:spcBef>
                <a:spcPts val="3500"/>
              </a:spcBef>
              <a:spcAft>
                <a:spcPts val="0"/>
              </a:spcAft>
              <a:buClr>
                <a:schemeClr val="lt1"/>
              </a:buClr>
              <a:buFont typeface="Cabin"/>
              <a:buChar char="•"/>
              <a:defRPr/>
            </a:lvl6pPr>
            <a:lvl7pPr marL="2743200" marR="0" indent="-165861" algn="l" rtl="0">
              <a:spcBef>
                <a:spcPts val="3500"/>
              </a:spcBef>
              <a:spcAft>
                <a:spcPts val="0"/>
              </a:spcAft>
              <a:buClr>
                <a:schemeClr val="lt1"/>
              </a:buClr>
              <a:buFont typeface="Cabin"/>
              <a:buChar char="•"/>
              <a:defRPr/>
            </a:lvl7pPr>
            <a:lvl8pPr marL="3200400" marR="0" indent="-165861" algn="l" rtl="0">
              <a:spcBef>
                <a:spcPts val="3500"/>
              </a:spcBef>
              <a:spcAft>
                <a:spcPts val="0"/>
              </a:spcAft>
              <a:buClr>
                <a:schemeClr val="lt1"/>
              </a:buClr>
              <a:buFont typeface="Cabin"/>
              <a:buChar char="•"/>
              <a:defRPr/>
            </a:lvl8pPr>
            <a:lvl9pPr marL="3657600" marR="0"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230" name="Shape 230"/>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indent="-142494" algn="l" rtl="0">
              <a:spcBef>
                <a:spcPts val="3500"/>
              </a:spcBef>
              <a:spcAft>
                <a:spcPts val="0"/>
              </a:spcAft>
              <a:buClr>
                <a:schemeClr val="lt1"/>
              </a:buClr>
              <a:buFont typeface="Cabin"/>
              <a:buChar char="•"/>
              <a:defRPr/>
            </a:lvl1pPr>
            <a:lvl2pPr marL="1003300" marR="0" indent="-142494" algn="l" rtl="0">
              <a:spcBef>
                <a:spcPts val="3500"/>
              </a:spcBef>
              <a:spcAft>
                <a:spcPts val="0"/>
              </a:spcAft>
              <a:buClr>
                <a:schemeClr val="lt1"/>
              </a:buClr>
              <a:buFont typeface="Cabin"/>
              <a:buChar char="•"/>
              <a:defRPr/>
            </a:lvl2pPr>
            <a:lvl3pPr marL="1295400" marR="0" indent="-142494" algn="l" rtl="0">
              <a:spcBef>
                <a:spcPts val="3500"/>
              </a:spcBef>
              <a:spcAft>
                <a:spcPts val="0"/>
              </a:spcAft>
              <a:buClr>
                <a:schemeClr val="lt1"/>
              </a:buClr>
              <a:buFont typeface="Cabin"/>
              <a:buChar char="•"/>
              <a:defRPr/>
            </a:lvl3pPr>
            <a:lvl4pPr marL="1600200" marR="0" indent="-142494" algn="l" rtl="0">
              <a:spcBef>
                <a:spcPts val="3500"/>
              </a:spcBef>
              <a:spcAft>
                <a:spcPts val="0"/>
              </a:spcAft>
              <a:buClr>
                <a:schemeClr val="lt1"/>
              </a:buClr>
              <a:buFont typeface="Cabin"/>
              <a:buChar char="•"/>
              <a:defRPr/>
            </a:lvl4pPr>
            <a:lvl5pPr marL="1892300" marR="0" indent="-142494" algn="l" rtl="0">
              <a:spcBef>
                <a:spcPts val="3500"/>
              </a:spcBef>
              <a:spcAft>
                <a:spcPts val="0"/>
              </a:spcAft>
              <a:buClr>
                <a:schemeClr val="lt1"/>
              </a:buClr>
              <a:buFont typeface="Cabin"/>
              <a:buChar char="•"/>
              <a:defRPr/>
            </a:lvl5pPr>
            <a:lvl6pPr marL="2349500" marR="0" indent="-142494" algn="l" rtl="0">
              <a:spcBef>
                <a:spcPts val="3500"/>
              </a:spcBef>
              <a:spcAft>
                <a:spcPts val="0"/>
              </a:spcAft>
              <a:buClr>
                <a:schemeClr val="lt1"/>
              </a:buClr>
              <a:buFont typeface="Cabin"/>
              <a:buChar char="•"/>
              <a:defRPr/>
            </a:lvl6pPr>
            <a:lvl7pPr marL="2806700" marR="0" indent="-142494" algn="l" rtl="0">
              <a:spcBef>
                <a:spcPts val="3500"/>
              </a:spcBef>
              <a:spcAft>
                <a:spcPts val="0"/>
              </a:spcAft>
              <a:buClr>
                <a:schemeClr val="lt1"/>
              </a:buClr>
              <a:buFont typeface="Cabin"/>
              <a:buChar char="•"/>
              <a:defRPr/>
            </a:lvl7pPr>
            <a:lvl8pPr marL="3263900" marR="0" indent="-142494" algn="l" rtl="0">
              <a:spcBef>
                <a:spcPts val="3500"/>
              </a:spcBef>
              <a:spcAft>
                <a:spcPts val="0"/>
              </a:spcAft>
              <a:buClr>
                <a:schemeClr val="lt1"/>
              </a:buClr>
              <a:buFont typeface="Cabin"/>
              <a:buChar char="•"/>
              <a:defRPr/>
            </a:lvl8pPr>
            <a:lvl9pPr marL="3721100" marR="0"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wiki.python.org/moin/HowTo/Sorting" TargetMode="External"/><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6.xml"/><Relationship Id="rId1" Type="http://schemas.openxmlformats.org/officeDocument/2006/relationships/slideLayout" Target="../slideLayouts/slideLayout43.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FF00"/>
                </a:solidFill>
                <a:latin typeface="Cabin"/>
                <a:ea typeface="Cabin"/>
                <a:cs typeface="Cabin"/>
                <a:sym typeface="Cabin"/>
              </a:rPr>
              <a:t>Tuples</a:t>
            </a:r>
          </a:p>
        </p:txBody>
      </p:sp>
      <p:sp>
        <p:nvSpPr>
          <p:cNvPr id="45" name="Shape 45"/>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Chapter 10</a:t>
            </a:r>
          </a:p>
        </p:txBody>
      </p:sp>
      <p:sp>
        <p:nvSpPr>
          <p:cNvPr id="46" name="Shape 46"/>
          <p:cNvSpPr txBox="1"/>
          <p:nvPr/>
        </p:nvSpPr>
        <p:spPr>
          <a:xfrm>
            <a:off x="3167825" y="7759700"/>
            <a:ext cx="98984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baseline="0">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baseline="0">
                <a:solidFill>
                  <a:srgbClr val="FFFF00"/>
                </a:solidFill>
                <a:latin typeface="Cabin"/>
                <a:ea typeface="Cabin"/>
                <a:cs typeface="Cabin"/>
                <a:sym typeface="Cabin"/>
                <a:hlinkClick r:id="rId3"/>
              </a:rPr>
              <a:t>www.pythonlearn.com</a:t>
            </a:r>
          </a:p>
        </p:txBody>
      </p:sp>
      <p:pic>
        <p:nvPicPr>
          <p:cNvPr id="47" name="Shape 47"/>
          <p:cNvPicPr preferRelativeResize="0"/>
          <p:nvPr/>
        </p:nvPicPr>
        <p:blipFill rotWithShape="1">
          <a:blip r:embed="rId4">
            <a:alphaModFix/>
          </a:blip>
          <a:srcRect/>
          <a:stretch/>
        </p:blipFill>
        <p:spPr>
          <a:xfrm>
            <a:off x="13574712" y="7927975"/>
            <a:ext cx="1968500" cy="668337"/>
          </a:xfrm>
          <a:prstGeom prst="rect">
            <a:avLst/>
          </a:prstGeom>
          <a:noFill/>
          <a:ln>
            <a:noFill/>
          </a:ln>
        </p:spPr>
      </p:pic>
      <p:pic>
        <p:nvPicPr>
          <p:cNvPr id="48" name="Shape 48"/>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FFFF00"/>
                </a:solidFill>
                <a:latin typeface="Cabin"/>
                <a:ea typeface="Cabin"/>
                <a:cs typeface="Cabin"/>
                <a:sym typeface="Cabin"/>
              </a:rPr>
              <a:t>Sorting Lists of Tuples</a:t>
            </a:r>
          </a:p>
        </p:txBody>
      </p:sp>
      <p:sp>
        <p:nvSpPr>
          <p:cNvPr id="149" name="Shape 149"/>
          <p:cNvSpPr txBox="1">
            <a:spLocks noGrp="1"/>
          </p:cNvSpPr>
          <p:nvPr>
            <p:ph type="body" idx="1"/>
          </p:nvPr>
        </p:nvSpPr>
        <p:spPr>
          <a:xfrm>
            <a:off x="1511300" y="2590800"/>
            <a:ext cx="13233399" cy="31241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can take advantage of the ability to sort a list of </a:t>
            </a:r>
            <a:r>
              <a:rPr lang="en-US" sz="3600" b="0" i="0" u="none" strike="noStrike" cap="none" baseline="0">
                <a:solidFill>
                  <a:srgbClr val="FF7F00"/>
                </a:solidFill>
                <a:latin typeface="Cabin"/>
                <a:ea typeface="Cabin"/>
                <a:cs typeface="Cabin"/>
                <a:sym typeface="Cabin"/>
              </a:rPr>
              <a:t>tuples</a:t>
            </a:r>
            <a:r>
              <a:rPr lang="en-US" sz="3600" b="0" i="0" u="none" strike="noStrike" cap="none" baseline="0">
                <a:solidFill>
                  <a:schemeClr val="lt1"/>
                </a:solidFill>
                <a:latin typeface="Cabin"/>
                <a:ea typeface="Cabin"/>
                <a:cs typeface="Cabin"/>
                <a:sym typeface="Cabin"/>
              </a:rPr>
              <a:t> to get a sorted version of a dictionary</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First we sort the dictionary by the key using the </a:t>
            </a:r>
            <a:r>
              <a:rPr lang="en-US" sz="3600" b="0" i="0" u="none" strike="noStrike" cap="none" baseline="0">
                <a:solidFill>
                  <a:srgbClr val="FF00FF"/>
                </a:solidFill>
                <a:latin typeface="Cabin"/>
                <a:ea typeface="Cabin"/>
                <a:cs typeface="Cabin"/>
                <a:sym typeface="Cabin"/>
              </a:rPr>
              <a:t>items</a:t>
            </a:r>
            <a:r>
              <a:rPr lang="en-US" sz="3600" b="0" i="0" u="none" strike="noStrike" cap="none" baseline="0">
                <a:solidFill>
                  <a:schemeClr val="lt1"/>
                </a:solidFill>
                <a:latin typeface="Cabin"/>
                <a:ea typeface="Cabin"/>
                <a:cs typeface="Cabin"/>
                <a:sym typeface="Cabin"/>
              </a:rPr>
              <a:t>() method</a:t>
            </a:r>
          </a:p>
        </p:txBody>
      </p:sp>
      <p:sp>
        <p:nvSpPr>
          <p:cNvPr id="150" name="Shape 150"/>
          <p:cNvSpPr txBox="1"/>
          <p:nvPr/>
        </p:nvSpPr>
        <p:spPr>
          <a:xfrm>
            <a:off x="4876800" y="5403850"/>
            <a:ext cx="8469300"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d</a:t>
            </a:r>
            <a:r>
              <a:rPr lang="en-US" sz="3000" b="1" i="0" u="none" strike="noStrike" cap="none" baseline="0">
                <a:solidFill>
                  <a:schemeClr val="lt1"/>
                </a:solidFill>
                <a:latin typeface="Courier New"/>
                <a:ea typeface="Courier New"/>
                <a:cs typeface="Courier New"/>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00FF00"/>
                </a:solidFill>
                <a:latin typeface="Courier New"/>
                <a:ea typeface="Courier New"/>
                <a:cs typeface="Courier New"/>
                <a:sym typeface="Courier New"/>
              </a:rPr>
              <a:t>d</a:t>
            </a:r>
            <a:r>
              <a:rPr lang="en-US" sz="3000" b="1" i="0" u="none" strike="noStrike" cap="none" baseline="0">
                <a:solidFill>
                  <a:srgbClr val="FF00FF"/>
                </a:solidFill>
                <a:latin typeface="Courier New"/>
                <a:ea typeface="Courier New"/>
                <a:cs typeface="Courier New"/>
                <a:sym typeface="Courier New"/>
              </a:rPr>
              <a:t>.items</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('a', 10)</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('c', 22)</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('b', 1)</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a:t>
            </a:r>
            <a:r>
              <a:rPr lang="en-US" sz="3000" b="1" i="0" u="none" strike="noStrike" cap="none" baseline="0">
                <a:solidFill>
                  <a:srgbClr val="FF00FF"/>
                </a:solidFill>
                <a:latin typeface="Courier New"/>
                <a:ea typeface="Courier New"/>
                <a:cs typeface="Courier New"/>
                <a:sym typeface="Courier New"/>
              </a:rPr>
              <a:t>.sort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('a', 10)</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('b', 1)</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('c', 22)</a:t>
            </a:r>
            <a:r>
              <a:rPr lang="en-US" sz="3000" b="1" i="0" u="none" strike="noStrike" cap="none" baseline="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787400" y="762000"/>
            <a:ext cx="48514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FFFF00"/>
                </a:solidFill>
                <a:latin typeface="Cabin"/>
                <a:ea typeface="Cabin"/>
                <a:cs typeface="Cabin"/>
                <a:sym typeface="Cabin"/>
              </a:rPr>
              <a:t>Using sorted()</a:t>
            </a:r>
          </a:p>
        </p:txBody>
      </p:sp>
      <p:sp>
        <p:nvSpPr>
          <p:cNvPr id="156" name="Shape 156"/>
          <p:cNvSpPr txBox="1"/>
          <p:nvPr/>
        </p:nvSpPr>
        <p:spPr>
          <a:xfrm>
            <a:off x="7131975" y="1132925"/>
            <a:ext cx="9123900" cy="670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d</a:t>
            </a:r>
            <a:r>
              <a:rPr lang="en-US" sz="3000" b="1" i="0" u="none" strike="noStrike" cap="none" baseline="0">
                <a:solidFill>
                  <a:schemeClr val="lt1"/>
                </a:solidFill>
                <a:latin typeface="Courier New"/>
                <a:ea typeface="Courier New"/>
                <a:cs typeface="Courier New"/>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d</a:t>
            </a:r>
            <a:r>
              <a:rPr lang="en-US" sz="3000" b="1" i="0" u="none" strike="noStrike" cap="none" baseline="0">
                <a:solidFill>
                  <a:srgbClr val="FF00FF"/>
                </a:solidFill>
                <a:latin typeface="Courier New"/>
                <a:ea typeface="Courier New"/>
                <a:cs typeface="Courier New"/>
                <a:sym typeface="Courier New"/>
              </a:rPr>
              <a:t>.items</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('a', 10), ('c', 22), ('b', 1)</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sorted</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00"/>
                </a:solidFill>
                <a:latin typeface="Courier New"/>
                <a:ea typeface="Courier New"/>
                <a:cs typeface="Courier New"/>
                <a:sym typeface="Courier New"/>
              </a:rPr>
              <a:t>d</a:t>
            </a:r>
            <a:r>
              <a:rPr lang="en-US" sz="3000" b="1" i="0" u="none" strike="noStrike" cap="none" baseline="0">
                <a:solidFill>
                  <a:srgbClr val="FF00FF"/>
                </a:solidFill>
                <a:latin typeface="Courier New"/>
                <a:ea typeface="Courier New"/>
                <a:cs typeface="Courier New"/>
                <a:sym typeface="Courier New"/>
              </a:rPr>
              <a:t>.items</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('a', 10)</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('b', 1)</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('c', 22)</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k, v</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sorted</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00"/>
                </a:solidFill>
                <a:latin typeface="Courier New"/>
                <a:ea typeface="Courier New"/>
                <a:cs typeface="Courier New"/>
                <a:sym typeface="Courier New"/>
              </a:rPr>
              <a:t>d</a:t>
            </a:r>
            <a:r>
              <a:rPr lang="en-US" sz="3000" b="1" i="0" u="none" strike="noStrike" cap="none" baseline="0">
                <a:solidFill>
                  <a:srgbClr val="FF00FF"/>
                </a:solidFill>
                <a:latin typeface="Courier New"/>
                <a:ea typeface="Courier New"/>
                <a:cs typeface="Courier New"/>
                <a:sym typeface="Courier New"/>
              </a:rPr>
              <a:t>.items</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k</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v</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a 10</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b 1</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c 22</a:t>
            </a:r>
          </a:p>
        </p:txBody>
      </p:sp>
      <p:sp>
        <p:nvSpPr>
          <p:cNvPr id="157" name="Shape 157"/>
          <p:cNvSpPr txBox="1"/>
          <p:nvPr/>
        </p:nvSpPr>
        <p:spPr>
          <a:xfrm>
            <a:off x="1206037" y="3705550"/>
            <a:ext cx="5054700"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 We can do this even more directly using the built-in function </a:t>
            </a:r>
            <a:r>
              <a:rPr lang="en-US" sz="3600" b="0" i="0" u="none" strike="noStrike" cap="none" baseline="0">
                <a:solidFill>
                  <a:srgbClr val="FF00FF"/>
                </a:solidFill>
                <a:latin typeface="Cabin"/>
                <a:ea typeface="Cabin"/>
                <a:cs typeface="Cabin"/>
                <a:sym typeface="Cabin"/>
              </a:rPr>
              <a:t>sorted</a:t>
            </a:r>
            <a:r>
              <a:rPr lang="en-US" sz="3600" b="0" i="0" u="none" strike="noStrike" cap="none" baseline="0">
                <a:solidFill>
                  <a:schemeClr val="lt1"/>
                </a:solidFill>
                <a:latin typeface="Cabin"/>
                <a:ea typeface="Cabin"/>
                <a:cs typeface="Cabin"/>
                <a:sym typeface="Cabin"/>
              </a:rPr>
              <a:t> that takes a sequence as a parameter and returns a sorted sequence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baseline="0">
                <a:solidFill>
                  <a:srgbClr val="FFFF00"/>
                </a:solidFill>
                <a:latin typeface="Cabin"/>
                <a:ea typeface="Cabin"/>
                <a:cs typeface="Cabin"/>
                <a:sym typeface="Cabin"/>
              </a:rPr>
              <a:t>Sort by values instead of key</a:t>
            </a:r>
          </a:p>
        </p:txBody>
      </p:sp>
      <p:sp>
        <p:nvSpPr>
          <p:cNvPr id="163" name="Shape 163"/>
          <p:cNvSpPr txBox="1">
            <a:spLocks noGrp="1"/>
          </p:cNvSpPr>
          <p:nvPr>
            <p:ph type="body" idx="1"/>
          </p:nvPr>
        </p:nvSpPr>
        <p:spPr>
          <a:xfrm>
            <a:off x="972550" y="2590800"/>
            <a:ext cx="5517300" cy="5201400"/>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If we could construct a list of </a:t>
            </a:r>
            <a:r>
              <a:rPr lang="en-US" sz="3600" b="0" i="0" u="none" strike="noStrike" cap="none" baseline="0">
                <a:solidFill>
                  <a:srgbClr val="FF7F00"/>
                </a:solidFill>
                <a:latin typeface="Cabin"/>
                <a:ea typeface="Cabin"/>
                <a:cs typeface="Cabin"/>
                <a:sym typeface="Cabin"/>
              </a:rPr>
              <a:t>tuples</a:t>
            </a:r>
            <a:r>
              <a:rPr lang="en-US" sz="3600" b="0" i="0" u="none" strike="noStrike" cap="none" baseline="0">
                <a:solidFill>
                  <a:schemeClr val="lt1"/>
                </a:solidFill>
                <a:latin typeface="Cabin"/>
                <a:ea typeface="Cabin"/>
                <a:cs typeface="Cabin"/>
                <a:sym typeface="Cabin"/>
              </a:rPr>
              <a:t> of the form </a:t>
            </a:r>
            <a:r>
              <a:rPr lang="en-US" sz="3600" b="0" i="0" u="none" strike="noStrike" cap="none" baseline="0">
                <a:solidFill>
                  <a:srgbClr val="FF7F00"/>
                </a:solidFill>
                <a:latin typeface="Cabin"/>
                <a:ea typeface="Cabin"/>
                <a:cs typeface="Cabin"/>
                <a:sym typeface="Cabin"/>
              </a:rPr>
              <a:t>(value, key)</a:t>
            </a:r>
            <a:r>
              <a:rPr lang="en-US" sz="3600" b="0" i="0" u="none" strike="noStrike" cap="none" baseline="0">
                <a:solidFill>
                  <a:schemeClr val="lt1"/>
                </a:solidFill>
                <a:latin typeface="Cabin"/>
                <a:ea typeface="Cabin"/>
                <a:cs typeface="Cabin"/>
                <a:sym typeface="Cabin"/>
              </a:rPr>
              <a:t> we could </a:t>
            </a:r>
            <a:r>
              <a:rPr lang="en-US" sz="3600" b="0" i="0" u="none" strike="noStrike" cap="none" baseline="0">
                <a:solidFill>
                  <a:srgbClr val="FF00FF"/>
                </a:solidFill>
                <a:latin typeface="Cabin"/>
                <a:ea typeface="Cabin"/>
                <a:cs typeface="Cabin"/>
                <a:sym typeface="Cabin"/>
              </a:rPr>
              <a:t>sort</a:t>
            </a:r>
            <a:r>
              <a:rPr lang="en-US" sz="3600" b="0" i="0" u="none" strike="noStrike" cap="none" baseline="0">
                <a:solidFill>
                  <a:schemeClr val="lt1"/>
                </a:solidFill>
                <a:latin typeface="Cabin"/>
                <a:ea typeface="Cabin"/>
                <a:cs typeface="Cabin"/>
                <a:sym typeface="Cabin"/>
              </a:rPr>
              <a:t> by value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do this with a </a:t>
            </a:r>
            <a:r>
              <a:rPr lang="en-US" sz="3600" b="0" i="0" u="none" strike="noStrike" cap="none" baseline="0">
                <a:solidFill>
                  <a:srgbClr val="FFFF00"/>
                </a:solidFill>
                <a:latin typeface="Cabin"/>
                <a:ea typeface="Cabin"/>
                <a:cs typeface="Cabin"/>
                <a:sym typeface="Cabin"/>
              </a:rPr>
              <a:t>for</a:t>
            </a:r>
            <a:r>
              <a:rPr lang="en-US" sz="3600" b="0" i="0" u="none" strike="noStrike" cap="none" baseline="0">
                <a:solidFill>
                  <a:schemeClr val="lt1"/>
                </a:solidFill>
                <a:latin typeface="Cabin"/>
                <a:ea typeface="Cabin"/>
                <a:cs typeface="Cabin"/>
                <a:sym typeface="Cabin"/>
              </a:rPr>
              <a:t> loop that creates a list of tuples  </a:t>
            </a:r>
          </a:p>
        </p:txBody>
      </p:sp>
      <p:sp>
        <p:nvSpPr>
          <p:cNvPr id="164" name="Shape 164"/>
          <p:cNvSpPr txBox="1"/>
          <p:nvPr/>
        </p:nvSpPr>
        <p:spPr>
          <a:xfrm>
            <a:off x="7569200" y="2603500"/>
            <a:ext cx="9105900" cy="4800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c</a:t>
            </a:r>
            <a:r>
              <a:rPr lang="en-US" sz="3000" b="1" i="0" u="none" strike="noStrike" cap="none" baseline="0">
                <a:solidFill>
                  <a:schemeClr val="lt1"/>
                </a:solidFill>
                <a:latin typeface="Courier New"/>
                <a:ea typeface="Courier New"/>
                <a:cs typeface="Courier New"/>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tmp</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list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k, v</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c</a:t>
            </a:r>
            <a:r>
              <a:rPr lang="en-US" sz="3000" b="1" i="0" u="none" strike="noStrike" cap="none" baseline="0">
                <a:solidFill>
                  <a:srgbClr val="FF00FF"/>
                </a:solidFill>
                <a:latin typeface="Courier New"/>
                <a:ea typeface="Courier New"/>
                <a:cs typeface="Courier New"/>
                <a:sym typeface="Courier New"/>
              </a:rPr>
              <a:t>.items</a:t>
            </a:r>
            <a:r>
              <a:rPr lang="en-US" sz="30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tmp</a:t>
            </a:r>
            <a:r>
              <a:rPr lang="en-US" sz="3000" b="1" i="0" u="none" strike="noStrike" cap="none" baseline="0">
                <a:solidFill>
                  <a:srgbClr val="FF00FF"/>
                </a:solidFill>
                <a:latin typeface="Courier New"/>
                <a:ea typeface="Courier New"/>
                <a:cs typeface="Courier New"/>
                <a:sym typeface="Courier New"/>
              </a:rPr>
              <a:t>.append</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(v, k)</a:t>
            </a:r>
            <a:r>
              <a:rPr lang="en-US" sz="30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tmp</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[(10, 'a'), (22, 'c'), (1, 'b')]</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tmp</a:t>
            </a:r>
            <a:r>
              <a:rPr lang="en-US" sz="3000" b="1" i="0" u="none" strike="noStrike" cap="none" baseline="0">
                <a:solidFill>
                  <a:srgbClr val="FF00FF"/>
                </a:solidFill>
                <a:latin typeface="Courier New"/>
                <a:ea typeface="Courier New"/>
                <a:cs typeface="Courier New"/>
                <a:sym typeface="Courier New"/>
              </a:rPr>
              <a:t>.sort(reverse=True)</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tmp</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[(22, 'c'), (10, 'a'), (1, 'b')]</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1016950" y="803250"/>
            <a:ext cx="13487400" cy="7537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baseline="0">
                <a:solidFill>
                  <a:srgbClr val="00FF00"/>
                </a:solidFill>
                <a:latin typeface="Courier New"/>
                <a:ea typeface="Courier New"/>
                <a:cs typeface="Courier New"/>
                <a:sym typeface="Courier New"/>
              </a:rPr>
              <a:t>fhand</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open</a:t>
            </a:r>
            <a:r>
              <a:rPr lang="en-US" sz="3000" b="1" i="0" u="none" strike="noStrike" cap="none" baseline="0">
                <a:solidFill>
                  <a:schemeClr val="lt1"/>
                </a:solidFill>
                <a:latin typeface="Courier New"/>
                <a:ea typeface="Courier New"/>
                <a:cs typeface="Courier New"/>
                <a:sym typeface="Courier New"/>
              </a:rPr>
              <a:t>('romeo.txt')</a:t>
            </a:r>
          </a:p>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dict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line</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fhand</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words</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00FF00"/>
                </a:solidFill>
                <a:latin typeface="Courier New"/>
                <a:ea typeface="Courier New"/>
                <a:cs typeface="Courier New"/>
                <a:sym typeface="Courier New"/>
              </a:rPr>
              <a:t>line</a:t>
            </a:r>
            <a:r>
              <a:rPr lang="en-US" sz="3000" b="1" i="0" u="none" strike="noStrike" cap="none" baseline="0">
                <a:solidFill>
                  <a:srgbClr val="FF00FF"/>
                </a:solidFill>
                <a:latin typeface="Courier New"/>
                <a:ea typeface="Courier New"/>
                <a:cs typeface="Courier New"/>
                <a:sym typeface="Courier New"/>
              </a:rPr>
              <a:t>.split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word</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words</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rgbClr val="00FFFF"/>
                </a:solidFill>
                <a:latin typeface="Courier New"/>
                <a:ea typeface="Courier New"/>
                <a:cs typeface="Courier New"/>
                <a:sym typeface="Courier New"/>
              </a:rPr>
              <a:t>[word]</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rgbClr val="FF00FF"/>
                </a:solidFill>
                <a:latin typeface="Courier New"/>
                <a:ea typeface="Courier New"/>
                <a:cs typeface="Courier New"/>
                <a:sym typeface="Courier New"/>
              </a:rPr>
              <a:t>.get</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FF"/>
                </a:solidFill>
                <a:latin typeface="Courier New"/>
                <a:ea typeface="Courier New"/>
                <a:cs typeface="Courier New"/>
                <a:sym typeface="Courier New"/>
              </a:rPr>
              <a:t>word</a:t>
            </a:r>
            <a:r>
              <a:rPr lang="en-US" sz="3000" b="1" i="0" u="none" strike="noStrike" cap="none" baseline="0">
                <a:solidFill>
                  <a:schemeClr val="lt1"/>
                </a:solidFill>
                <a:latin typeface="Courier New"/>
                <a:ea typeface="Courier New"/>
                <a:cs typeface="Courier New"/>
                <a:sym typeface="Courier New"/>
              </a:rPr>
              <a:t>, 0 ) + 1</a:t>
            </a:r>
          </a:p>
          <a:p>
            <a:pPr marL="0" marR="0" lvl="0" indent="0" algn="ctr" rtl="0">
              <a:lnSpc>
                <a:spcPct val="100000"/>
              </a:lnSpc>
              <a:spcBef>
                <a:spcPts val="0"/>
              </a:spcBef>
              <a:spcAft>
                <a:spcPts val="0"/>
              </a:spcAft>
              <a:buNone/>
            </a:pPr>
            <a:endParaRPr sz="3000" b="1" i="0" u="none" strike="noStrike" cap="none" baseline="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baseline="0">
                <a:solidFill>
                  <a:srgbClr val="00FF00"/>
                </a:solidFill>
                <a:latin typeface="Courier New"/>
                <a:ea typeface="Courier New"/>
                <a:cs typeface="Courier New"/>
                <a:sym typeface="Courier New"/>
              </a:rPr>
              <a:t>lst</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list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key, val</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rgbClr val="FF00FF"/>
                </a:solidFill>
                <a:latin typeface="Courier New"/>
                <a:ea typeface="Courier New"/>
                <a:cs typeface="Courier New"/>
                <a:sym typeface="Courier New"/>
              </a:rPr>
              <a:t>.items</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lst</a:t>
            </a:r>
            <a:r>
              <a:rPr lang="en-US" sz="3000" b="1" i="0" u="none" strike="noStrike" cap="none" baseline="0">
                <a:solidFill>
                  <a:srgbClr val="FF00FF"/>
                </a:solidFill>
                <a:latin typeface="Courier New"/>
                <a:ea typeface="Courier New"/>
                <a:cs typeface="Courier New"/>
                <a:sym typeface="Courier New"/>
              </a:rPr>
              <a:t>.append</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(val, key)</a:t>
            </a:r>
            <a:r>
              <a:rPr lang="en-US" sz="30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Font typeface="Courier New"/>
              <a:buNone/>
            </a:pPr>
            <a:endParaRPr sz="30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baseline="0">
                <a:solidFill>
                  <a:srgbClr val="00FF00"/>
                </a:solidFill>
                <a:latin typeface="Courier New"/>
                <a:ea typeface="Courier New"/>
                <a:cs typeface="Courier New"/>
                <a:sym typeface="Courier New"/>
              </a:rPr>
              <a:t>lst</a:t>
            </a:r>
            <a:r>
              <a:rPr lang="en-US" sz="3000" b="1" i="0" u="none" strike="noStrike" cap="none" baseline="0">
                <a:solidFill>
                  <a:srgbClr val="FF00FF"/>
                </a:solidFill>
                <a:latin typeface="Courier New"/>
                <a:ea typeface="Courier New"/>
                <a:cs typeface="Courier New"/>
                <a:sym typeface="Courier New"/>
              </a:rPr>
              <a:t>.sort</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00FF"/>
                </a:solidFill>
                <a:latin typeface="Courier New"/>
                <a:ea typeface="Courier New"/>
                <a:cs typeface="Courier New"/>
                <a:sym typeface="Courier New"/>
              </a:rPr>
              <a:t>reverse=True</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Font typeface="Courier New"/>
              <a:buNone/>
            </a:pPr>
            <a:endParaRPr sz="3000" b="1">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val, key</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lst</a:t>
            </a:r>
            <a:r>
              <a:rPr lang="en-US" sz="3000" b="1" i="0" u="none" strike="noStrike" cap="none" baseline="0">
                <a:solidFill>
                  <a:srgbClr val="00FFFF"/>
                </a:solidFill>
                <a:latin typeface="Courier New"/>
                <a:ea typeface="Courier New"/>
                <a:cs typeface="Courier New"/>
                <a:sym typeface="Courier New"/>
              </a:rPr>
              <a:t>[:10]</a:t>
            </a:r>
            <a:r>
              <a:rPr lang="en-US" sz="30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key</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val</a:t>
            </a:r>
          </a:p>
        </p:txBody>
      </p:sp>
      <p:sp>
        <p:nvSpPr>
          <p:cNvPr id="170" name="Shape 170"/>
          <p:cNvSpPr txBox="1"/>
          <p:nvPr/>
        </p:nvSpPr>
        <p:spPr>
          <a:xfrm>
            <a:off x="11953875" y="7505700"/>
            <a:ext cx="39370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b="0" i="0" u="none" strike="noStrike" cap="none" baseline="0">
                <a:solidFill>
                  <a:srgbClr val="FFFF00"/>
                </a:solidFill>
                <a:latin typeface="Cabin"/>
                <a:ea typeface="Cabin"/>
                <a:cs typeface="Cabin"/>
                <a:sym typeface="Cabin"/>
              </a:rPr>
              <a:t>The top 10 most common words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FFFF00"/>
                </a:solidFill>
                <a:latin typeface="Cabin"/>
                <a:ea typeface="Cabin"/>
                <a:cs typeface="Cabin"/>
                <a:sym typeface="Cabin"/>
              </a:rPr>
              <a:t>Even Shorter Version</a:t>
            </a:r>
          </a:p>
        </p:txBody>
      </p:sp>
      <p:sp>
        <p:nvSpPr>
          <p:cNvPr id="176" name="Shape 176"/>
          <p:cNvSpPr txBox="1"/>
          <p:nvPr/>
        </p:nvSpPr>
        <p:spPr>
          <a:xfrm>
            <a:off x="2612650" y="8255000"/>
            <a:ext cx="113066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baseline="0">
                <a:solidFill>
                  <a:srgbClr val="FFFF00"/>
                </a:solidFill>
                <a:latin typeface="Cabin"/>
                <a:ea typeface="Cabin"/>
                <a:cs typeface="Cabin"/>
                <a:sym typeface="Cabin"/>
                <a:hlinkClick r:id="rId3"/>
              </a:rPr>
              <a:t>http://wiki.python.org/moin/HowTo/Sorting</a:t>
            </a:r>
          </a:p>
        </p:txBody>
      </p:sp>
      <p:sp>
        <p:nvSpPr>
          <p:cNvPr id="177" name="Shape 177"/>
          <p:cNvSpPr txBox="1"/>
          <p:nvPr/>
        </p:nvSpPr>
        <p:spPr>
          <a:xfrm>
            <a:off x="800100" y="2686050"/>
            <a:ext cx="142944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1" i="0" u="none" strike="noStrike" cap="none" baseline="0">
                <a:solidFill>
                  <a:schemeClr val="lt1"/>
                </a:solidFill>
                <a:latin typeface="Courier New"/>
                <a:ea typeface="Courier New"/>
                <a:cs typeface="Courier New"/>
                <a:sym typeface="Courier New"/>
              </a:rPr>
              <a:t>&gt;&gt;&gt; </a:t>
            </a:r>
            <a:r>
              <a:rPr lang="en-US" sz="3600" b="1" i="0" u="none" strike="noStrike" cap="none" baseline="0">
                <a:solidFill>
                  <a:srgbClr val="00FF00"/>
                </a:solidFill>
                <a:latin typeface="Courier New"/>
                <a:ea typeface="Courier New"/>
                <a:cs typeface="Courier New"/>
                <a:sym typeface="Courier New"/>
              </a:rPr>
              <a:t>c</a:t>
            </a:r>
            <a:r>
              <a:rPr lang="en-US" sz="3600" b="1" i="0" u="none" strike="noStrike" cap="none" baseline="0">
                <a:solidFill>
                  <a:schemeClr val="lt1"/>
                </a:solidFill>
                <a:latin typeface="Courier New"/>
                <a:ea typeface="Courier New"/>
                <a:cs typeface="Courier New"/>
                <a:sym typeface="Courier New"/>
              </a:rPr>
              <a:t> = {'a':10, 'b':1, 'c':22}</a:t>
            </a:r>
          </a:p>
          <a:p>
            <a:pPr marL="0" marR="0" lvl="0" indent="0" algn="ctr" rtl="0">
              <a:lnSpc>
                <a:spcPct val="100000"/>
              </a:lnSpc>
              <a:spcBef>
                <a:spcPts val="0"/>
              </a:spcBef>
              <a:spcAft>
                <a:spcPts val="0"/>
              </a:spcAft>
              <a:buNone/>
            </a:pPr>
            <a:endParaRPr sz="3600" b="1" i="0" u="none" strike="noStrike" cap="none" baseline="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b="1" i="0" u="none" strike="noStrike" cap="none" baseline="0">
                <a:solidFill>
                  <a:schemeClr val="lt1"/>
                </a:solidFill>
                <a:latin typeface="Courier New"/>
                <a:ea typeface="Courier New"/>
                <a:cs typeface="Courier New"/>
                <a:sym typeface="Courier New"/>
              </a:rPr>
              <a:t>&gt;&gt;&gt; </a:t>
            </a:r>
            <a:r>
              <a:rPr lang="en-US" sz="3600" b="1" i="0" u="none" strike="noStrike" cap="none" baseline="0">
                <a:solidFill>
                  <a:srgbClr val="FFFF00"/>
                </a:solidFill>
                <a:latin typeface="Courier New"/>
                <a:ea typeface="Courier New"/>
                <a:cs typeface="Courier New"/>
                <a:sym typeface="Courier New"/>
              </a:rPr>
              <a:t>print</a:t>
            </a:r>
            <a:r>
              <a:rPr lang="en-US" sz="3600" b="1" i="0" u="none" strike="noStrike" cap="none" baseline="0">
                <a:solidFill>
                  <a:srgbClr val="00FF00"/>
                </a:solidFill>
                <a:latin typeface="Courier New"/>
                <a:ea typeface="Courier New"/>
                <a:cs typeface="Courier New"/>
                <a:sym typeface="Courier New"/>
              </a:rPr>
              <a:t> </a:t>
            </a:r>
            <a:r>
              <a:rPr lang="en-US" sz="3600" b="1" i="0" u="none" strike="noStrike" cap="none" baseline="0">
                <a:solidFill>
                  <a:srgbClr val="FF00FF"/>
                </a:solidFill>
                <a:latin typeface="Courier New"/>
                <a:ea typeface="Courier New"/>
                <a:cs typeface="Courier New"/>
                <a:sym typeface="Courier New"/>
              </a:rPr>
              <a:t>sorted</a:t>
            </a:r>
            <a:r>
              <a:rPr lang="en-US" sz="3600" b="1" i="0" u="none" strike="noStrike" cap="none" baseline="0">
                <a:solidFill>
                  <a:schemeClr val="lt1"/>
                </a:solidFill>
                <a:latin typeface="Courier New"/>
                <a:ea typeface="Courier New"/>
                <a:cs typeface="Courier New"/>
                <a:sym typeface="Courier New"/>
              </a:rPr>
              <a:t>(</a:t>
            </a:r>
            <a:r>
              <a:rPr lang="en-US" sz="3600" b="1" i="0" u="none" strike="noStrike" cap="none" baseline="0">
                <a:solidFill>
                  <a:srgbClr val="00FF00"/>
                </a:solidFill>
                <a:latin typeface="Courier New"/>
                <a:ea typeface="Courier New"/>
                <a:cs typeface="Courier New"/>
                <a:sym typeface="Courier New"/>
              </a:rPr>
              <a:t>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FF7F00"/>
                </a:solidFill>
                <a:latin typeface="Courier New"/>
                <a:ea typeface="Courier New"/>
                <a:cs typeface="Courier New"/>
                <a:sym typeface="Courier New"/>
              </a:rPr>
              <a:t>(v,k)</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FFFF00"/>
                </a:solidFill>
                <a:latin typeface="Courier New"/>
                <a:ea typeface="Courier New"/>
                <a:cs typeface="Courier New"/>
                <a:sym typeface="Courier New"/>
              </a:rPr>
              <a:t>for</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FF7F00"/>
                </a:solidFill>
                <a:latin typeface="Courier New"/>
                <a:ea typeface="Courier New"/>
                <a:cs typeface="Courier New"/>
                <a:sym typeface="Courier New"/>
              </a:rPr>
              <a:t>k,v</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FFFF00"/>
                </a:solidFill>
                <a:latin typeface="Courier New"/>
                <a:ea typeface="Courier New"/>
                <a:cs typeface="Courier New"/>
                <a:sym typeface="Courier New"/>
              </a:rPr>
              <a:t>in</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00FF00"/>
                </a:solidFill>
                <a:latin typeface="Courier New"/>
                <a:ea typeface="Courier New"/>
                <a:cs typeface="Courier New"/>
                <a:sym typeface="Courier New"/>
              </a:rPr>
              <a:t>c</a:t>
            </a:r>
            <a:r>
              <a:rPr lang="en-US" sz="3600" b="1" i="0" u="none" strike="noStrike" cap="none" baseline="0">
                <a:solidFill>
                  <a:srgbClr val="FF00FF"/>
                </a:solidFill>
                <a:latin typeface="Courier New"/>
                <a:ea typeface="Courier New"/>
                <a:cs typeface="Courier New"/>
                <a:sym typeface="Courier New"/>
              </a:rPr>
              <a:t>.items</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3600" b="1" i="0" u="none" strike="noStrike" cap="none" baseline="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b="1" i="0" u="none" strike="noStrike" cap="none" baseline="0">
                <a:solidFill>
                  <a:schemeClr val="lt1"/>
                </a:solidFill>
                <a:latin typeface="Courier New"/>
                <a:ea typeface="Courier New"/>
                <a:cs typeface="Courier New"/>
                <a:sym typeface="Courier New"/>
              </a:rPr>
              <a:t>[(1, 'b'), (10, 'a'), (22, 'c')]</a:t>
            </a:r>
          </a:p>
        </p:txBody>
      </p:sp>
      <p:sp>
        <p:nvSpPr>
          <p:cNvPr id="178" name="Shape 178"/>
          <p:cNvSpPr txBox="1"/>
          <p:nvPr/>
        </p:nvSpPr>
        <p:spPr>
          <a:xfrm>
            <a:off x="1879600" y="6388100"/>
            <a:ext cx="129159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baseline="0">
                <a:solidFill>
                  <a:srgbClr val="00FF00"/>
                </a:solidFill>
                <a:latin typeface="Cabin"/>
                <a:ea typeface="Cabin"/>
                <a:cs typeface="Cabin"/>
                <a:sym typeface="Cabin"/>
              </a:rPr>
              <a:t>List comprehension</a:t>
            </a:r>
            <a:r>
              <a:rPr lang="en-US" sz="3800" b="0" i="0" u="none" strike="noStrike" cap="none" baseline="0">
                <a:solidFill>
                  <a:schemeClr val="lt1"/>
                </a:solidFill>
                <a:latin typeface="Cabin"/>
                <a:ea typeface="Cabin"/>
                <a:cs typeface="Cabin"/>
                <a:sym typeface="Cabin"/>
              </a:rPr>
              <a:t> creates a dynamic list.  In this case, we make a list of reversed tuples and then sort it.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Summary</a:t>
            </a:r>
          </a:p>
        </p:txBody>
      </p:sp>
      <p:sp>
        <p:nvSpPr>
          <p:cNvPr id="223" name="Shape 223"/>
          <p:cNvSpPr txBox="1">
            <a:spLocks noGrp="1"/>
          </p:cNvSpPr>
          <p:nvPr>
            <p:ph type="body" idx="1"/>
          </p:nvPr>
        </p:nvSpPr>
        <p:spPr>
          <a:xfrm>
            <a:off x="2273300" y="2590800"/>
            <a:ext cx="5175300" cy="45191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Tuple syntax</a:t>
            </a:r>
          </a:p>
          <a:p>
            <a:pPr marL="1104900" marR="0" lvl="0" indent="-603377" algn="l" rtl="0">
              <a:lnSpc>
                <a:spcPct val="100000"/>
              </a:lnSpc>
              <a:spcBef>
                <a:spcPts val="2300"/>
              </a:spcBef>
              <a:spcAft>
                <a:spcPts val="0"/>
              </a:spcAft>
              <a:buClr>
                <a:schemeClr val="lt1"/>
              </a:buClr>
              <a:buSzPct val="100000"/>
              <a:buFont typeface="Cabin"/>
              <a:buChar char="•"/>
            </a:pPr>
            <a:r>
              <a:rPr lang="en-US" sz="3600">
                <a:solidFill>
                  <a:schemeClr val="lt1"/>
                </a:solidFill>
                <a:latin typeface="Cabin"/>
                <a:ea typeface="Cabin"/>
                <a:cs typeface="Cabin"/>
                <a:sym typeface="Cabin"/>
              </a:rPr>
              <a:t>Immutability</a:t>
            </a:r>
          </a:p>
          <a:p>
            <a:pPr marL="1104900" marR="0" lvl="0" indent="-603377" algn="l" rtl="0">
              <a:lnSpc>
                <a:spcPct val="100000"/>
              </a:lnSpc>
              <a:spcBef>
                <a:spcPts val="2300"/>
              </a:spcBef>
              <a:spcAft>
                <a:spcPts val="0"/>
              </a:spcAft>
              <a:buClr>
                <a:schemeClr val="lt1"/>
              </a:buClr>
              <a:buSzPct val="100000"/>
              <a:buFont typeface="Cabin"/>
              <a:buChar char="•"/>
            </a:pPr>
            <a:r>
              <a:rPr lang="en-US" sz="3600">
                <a:solidFill>
                  <a:schemeClr val="lt1"/>
                </a:solidFill>
                <a:latin typeface="Cabin"/>
                <a:ea typeface="Cabin"/>
                <a:cs typeface="Cabin"/>
                <a:sym typeface="Cabin"/>
              </a:rPr>
              <a:t>Comparability</a:t>
            </a:r>
          </a:p>
          <a:p>
            <a:pPr marL="1104900" marR="0" lvl="0" indent="-603377" algn="l" rtl="0">
              <a:lnSpc>
                <a:spcPct val="100000"/>
              </a:lnSpc>
              <a:spcBef>
                <a:spcPts val="2300"/>
              </a:spcBef>
              <a:spcAft>
                <a:spcPts val="0"/>
              </a:spcAft>
              <a:buClr>
                <a:schemeClr val="lt1"/>
              </a:buClr>
              <a:buSzPct val="100000"/>
              <a:buFont typeface="Cabin"/>
              <a:buChar char="•"/>
            </a:pPr>
            <a:r>
              <a:rPr lang="en-US" sz="3600">
                <a:solidFill>
                  <a:schemeClr val="lt1"/>
                </a:solidFill>
                <a:latin typeface="Cabin"/>
                <a:ea typeface="Cabin"/>
                <a:cs typeface="Cabin"/>
                <a:sym typeface="Cabin"/>
              </a:rPr>
              <a:t>Sorting</a:t>
            </a:r>
          </a:p>
        </p:txBody>
      </p:sp>
      <p:sp>
        <p:nvSpPr>
          <p:cNvPr id="224" name="Shape 224"/>
          <p:cNvSpPr txBox="1">
            <a:spLocks noGrp="1"/>
          </p:cNvSpPr>
          <p:nvPr>
            <p:ph type="body" idx="2"/>
          </p:nvPr>
        </p:nvSpPr>
        <p:spPr>
          <a:xfrm>
            <a:off x="7226300" y="2448625"/>
            <a:ext cx="6379199" cy="4265400"/>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Tuples in assignment statements</a:t>
            </a:r>
          </a:p>
          <a:p>
            <a:pPr marL="1104900" marR="0" lvl="0" indent="-603377" algn="l" rtl="0">
              <a:lnSpc>
                <a:spcPct val="100000"/>
              </a:lnSpc>
              <a:spcBef>
                <a:spcPts val="2300"/>
              </a:spcBef>
              <a:spcAft>
                <a:spcPts val="0"/>
              </a:spcAft>
              <a:buClr>
                <a:schemeClr val="lt1"/>
              </a:buClr>
              <a:buSzPct val="100000"/>
              <a:buFont typeface="Cabin"/>
              <a:buChar char="•"/>
            </a:pPr>
            <a:r>
              <a:rPr lang="en-US" sz="3600">
                <a:solidFill>
                  <a:schemeClr val="lt1"/>
                </a:solidFill>
                <a:latin typeface="Cabin"/>
                <a:ea typeface="Cabin"/>
                <a:cs typeface="Cabin"/>
                <a:sym typeface="Cabin"/>
              </a:rPr>
              <a:t>Sorting dictionaries by either key or value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269" name="Shape 269"/>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rtl="0">
              <a:spcBef>
                <a:spcPts val="0"/>
              </a:spcBef>
              <a:buNone/>
            </a:pPr>
            <a:endParaRPr/>
          </a:p>
        </p:txBody>
      </p:sp>
      <p:sp>
        <p:nvSpPr>
          <p:cNvPr id="270" name="Shape 270"/>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and Translators here</a:t>
            </a:r>
          </a:p>
        </p:txBody>
      </p:sp>
      <p:pic>
        <p:nvPicPr>
          <p:cNvPr id="271" name="Shape 271"/>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272" name="Shape 272"/>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273" name="Shape 273"/>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FFFF00"/>
                </a:solidFill>
                <a:latin typeface="Cabin"/>
                <a:ea typeface="Cabin"/>
                <a:cs typeface="Cabin"/>
                <a:sym typeface="Cabin"/>
              </a:rPr>
              <a:t>Tuples are like lists</a:t>
            </a:r>
          </a:p>
        </p:txBody>
      </p:sp>
      <p:sp>
        <p:nvSpPr>
          <p:cNvPr id="93" name="Shape 93"/>
          <p:cNvSpPr txBox="1">
            <a:spLocks noGrp="1"/>
          </p:cNvSpPr>
          <p:nvPr>
            <p:ph type="body" idx="1"/>
          </p:nvPr>
        </p:nvSpPr>
        <p:spPr>
          <a:xfrm>
            <a:off x="1282700" y="2590800"/>
            <a:ext cx="13233299" cy="19556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Tuples are another kind of sequence that functions much like a list - they have elements which are indexed starting at 0</a:t>
            </a:r>
          </a:p>
        </p:txBody>
      </p:sp>
      <p:sp>
        <p:nvSpPr>
          <p:cNvPr id="94" name="Shape 94"/>
          <p:cNvSpPr txBox="1"/>
          <p:nvPr/>
        </p:nvSpPr>
        <p:spPr>
          <a:xfrm>
            <a:off x="1409912" y="4878625"/>
            <a:ext cx="9142499" cy="355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chemeClr val="lt1"/>
                </a:solidFill>
                <a:latin typeface="Courier New"/>
                <a:ea typeface="Courier New"/>
                <a:cs typeface="Courier New"/>
                <a:sym typeface="Courier New"/>
              </a:rPr>
              <a:t> = ('Glenn', 'Sally', 'Joseph')</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Joseph</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y</a:t>
            </a:r>
            <a:r>
              <a:rPr lang="en-US" sz="3000" b="1" i="0" u="none" strike="noStrike" cap="none" baseline="0">
                <a:solidFill>
                  <a:schemeClr val="lt1"/>
                </a:solidFill>
                <a:latin typeface="Courier New"/>
                <a:ea typeface="Courier New"/>
                <a:cs typeface="Courier New"/>
                <a:sym typeface="Courier New"/>
              </a:rPr>
              <a:t> = ( 1, 9, 2 )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print </a:t>
            </a:r>
            <a:r>
              <a:rPr lang="en-US" sz="3000" b="1" i="0" u="none" strike="noStrike" cap="none" baseline="0">
                <a:solidFill>
                  <a:srgbClr val="00FF00"/>
                </a:solidFill>
                <a:latin typeface="Courier New"/>
                <a:ea typeface="Courier New"/>
                <a:cs typeface="Courier New"/>
                <a:sym typeface="Courier New"/>
              </a:rPr>
              <a:t>y</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(1, 9, 2)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max</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00"/>
                </a:solidFill>
                <a:latin typeface="Courier New"/>
                <a:ea typeface="Courier New"/>
                <a:cs typeface="Courier New"/>
                <a:sym typeface="Courier New"/>
              </a:rPr>
              <a:t>y</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9</a:t>
            </a:r>
          </a:p>
        </p:txBody>
      </p:sp>
      <p:sp>
        <p:nvSpPr>
          <p:cNvPr id="95" name="Shape 95"/>
          <p:cNvSpPr txBox="1"/>
          <p:nvPr/>
        </p:nvSpPr>
        <p:spPr>
          <a:xfrm>
            <a:off x="10813150" y="4881350"/>
            <a:ext cx="4572000" cy="355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FF"/>
                </a:solidFill>
                <a:latin typeface="Courier New"/>
                <a:ea typeface="Courier New"/>
                <a:cs typeface="Courier New"/>
                <a:sym typeface="Courier New"/>
              </a:rPr>
              <a:t>iter</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y</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FF"/>
                </a:solidFill>
                <a:latin typeface="Courier New"/>
                <a:ea typeface="Courier New"/>
                <a:cs typeface="Courier New"/>
                <a:sym typeface="Courier New"/>
              </a:rPr>
              <a:t>iter</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9</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baseline="0">
                <a:solidFill>
                  <a:srgbClr val="FFFF00"/>
                </a:solidFill>
                <a:latin typeface="Cabin"/>
                <a:ea typeface="Cabin"/>
                <a:cs typeface="Cabin"/>
                <a:sym typeface="Cabin"/>
              </a:rPr>
              <a:t>but... Tuples are </a:t>
            </a:r>
            <a:r>
              <a:rPr lang="en-US" sz="7800">
                <a:solidFill>
                  <a:srgbClr val="FFFF00"/>
                </a:solidFill>
                <a:latin typeface="Cabin"/>
                <a:ea typeface="Cabin"/>
                <a:cs typeface="Cabin"/>
                <a:sym typeface="Cabin"/>
              </a:rPr>
              <a:t>“</a:t>
            </a:r>
            <a:r>
              <a:rPr lang="en-US" sz="7800" b="0" i="0" u="none" strike="noStrike" cap="none" baseline="0">
                <a:solidFill>
                  <a:srgbClr val="FFFF00"/>
                </a:solidFill>
                <a:latin typeface="Cabin"/>
                <a:ea typeface="Cabin"/>
                <a:cs typeface="Cabin"/>
                <a:sym typeface="Cabin"/>
              </a:rPr>
              <a:t>immutable</a:t>
            </a:r>
            <a:r>
              <a:rPr lang="en-US" sz="7800">
                <a:solidFill>
                  <a:srgbClr val="FFFF00"/>
                </a:solidFill>
                <a:latin typeface="Cabin"/>
                <a:ea typeface="Cabin"/>
                <a:cs typeface="Cabin"/>
                <a:sym typeface="Cabin"/>
              </a:rPr>
              <a:t>”</a:t>
            </a:r>
          </a:p>
        </p:txBody>
      </p:sp>
      <p:sp>
        <p:nvSpPr>
          <p:cNvPr id="101" name="Shape 101"/>
          <p:cNvSpPr txBox="1">
            <a:spLocks noGrp="1"/>
          </p:cNvSpPr>
          <p:nvPr>
            <p:ph type="body" idx="1"/>
          </p:nvPr>
        </p:nvSpPr>
        <p:spPr>
          <a:xfrm>
            <a:off x="1511300" y="2527300"/>
            <a:ext cx="13233299" cy="18389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Unlike a list, once you create a </a:t>
            </a:r>
            <a:r>
              <a:rPr lang="en-US" sz="3800" b="0" i="0" u="none" strike="noStrike" cap="none" baseline="0">
                <a:solidFill>
                  <a:srgbClr val="FF00FF"/>
                </a:solidFill>
                <a:latin typeface="Cabin"/>
                <a:ea typeface="Cabin"/>
                <a:cs typeface="Cabin"/>
                <a:sym typeface="Cabin"/>
              </a:rPr>
              <a:t>tuple</a:t>
            </a:r>
            <a:r>
              <a:rPr lang="en-US" sz="3800" b="0" i="0" u="none" strike="noStrike" cap="none" baseline="0">
                <a:solidFill>
                  <a:schemeClr val="lt1"/>
                </a:solidFill>
                <a:latin typeface="Cabin"/>
                <a:ea typeface="Cabin"/>
                <a:cs typeface="Cabin"/>
                <a:sym typeface="Cabin"/>
              </a:rPr>
              <a:t>, you </a:t>
            </a:r>
            <a:r>
              <a:rPr lang="en-US" sz="3800" b="0" i="0" u="none" strike="noStrike" cap="none" baseline="0">
                <a:solidFill>
                  <a:srgbClr val="FF7F00"/>
                </a:solidFill>
                <a:latin typeface="Cabin"/>
                <a:ea typeface="Cabin"/>
                <a:cs typeface="Cabin"/>
                <a:sym typeface="Cabin"/>
              </a:rPr>
              <a:t>cannot alter</a:t>
            </a:r>
            <a:r>
              <a:rPr lang="en-US" sz="3800" b="0" i="0" u="none" strike="noStrike" cap="none" baseline="0">
                <a:solidFill>
                  <a:schemeClr val="lt1"/>
                </a:solidFill>
                <a:latin typeface="Cabin"/>
                <a:ea typeface="Cabin"/>
                <a:cs typeface="Cabin"/>
                <a:sym typeface="Cabin"/>
              </a:rPr>
              <a:t> its contents - similar to a string</a:t>
            </a:r>
          </a:p>
        </p:txBody>
      </p:sp>
      <p:sp>
        <p:nvSpPr>
          <p:cNvPr id="102" name="Shape 102"/>
          <p:cNvSpPr txBox="1"/>
          <p:nvPr/>
        </p:nvSpPr>
        <p:spPr>
          <a:xfrm>
            <a:off x="749300" y="4876800"/>
            <a:ext cx="5078400" cy="2837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chemeClr val="lt1"/>
                </a:solidFill>
                <a:latin typeface="Courier New"/>
                <a:ea typeface="Courier New"/>
                <a:cs typeface="Courier New"/>
                <a:sym typeface="Courier New"/>
              </a:rPr>
              <a:t> = [9, 8, 7]</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rgbClr val="00FFFF"/>
                </a:solidFill>
                <a:latin typeface="Courier New"/>
                <a:ea typeface="Courier New"/>
                <a:cs typeface="Courier New"/>
                <a:sym typeface="Courier New"/>
              </a:rPr>
              <a:t>[2]</a:t>
            </a:r>
            <a:r>
              <a:rPr lang="en-US" sz="3000" b="1" i="0" u="none" strike="noStrike" cap="none" baseline="0">
                <a:solidFill>
                  <a:schemeClr val="lt1"/>
                </a:solidFill>
                <a:latin typeface="Courier New"/>
                <a:ea typeface="Courier New"/>
                <a:cs typeface="Courier New"/>
                <a:sym typeface="Courier New"/>
              </a:rPr>
              <a:t> = 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ourier New"/>
              <a:buNone/>
            </a:pPr>
            <a:r>
              <a:rPr lang="en-US" sz="3000" b="1">
                <a:solidFill>
                  <a:schemeClr val="lt1"/>
                </a:solidFill>
                <a:latin typeface="Courier New"/>
                <a:ea typeface="Courier New"/>
                <a:cs typeface="Courier New"/>
                <a:sym typeface="Courier New"/>
              </a:rPr>
              <a:t>&gt;&gt;&gt;</a:t>
            </a:r>
            <a:r>
              <a:rPr lang="en-US" sz="3000" b="1" i="0" u="none" strike="noStrike" cap="none" baseline="0">
                <a:solidFill>
                  <a:schemeClr val="lt1"/>
                </a:solidFill>
                <a:latin typeface="Courier New"/>
                <a:ea typeface="Courier New"/>
                <a:cs typeface="Courier New"/>
                <a:sym typeface="Courier New"/>
              </a:rPr>
              <a:t>[9, 8, 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p>
        </p:txBody>
      </p:sp>
      <p:sp>
        <p:nvSpPr>
          <p:cNvPr id="103" name="Shape 103"/>
          <p:cNvSpPr txBox="1"/>
          <p:nvPr/>
        </p:nvSpPr>
        <p:spPr>
          <a:xfrm>
            <a:off x="5994400" y="5029200"/>
            <a:ext cx="4394200"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y</a:t>
            </a:r>
            <a:r>
              <a:rPr lang="en-US" sz="3000" b="1" i="0" u="none" strike="noStrike" cap="none" baseline="0">
                <a:solidFill>
                  <a:schemeClr val="lt1"/>
                </a:solidFill>
                <a:latin typeface="Courier New"/>
                <a:ea typeface="Courier New"/>
                <a:cs typeface="Courier New"/>
                <a:sym typeface="Courier New"/>
              </a:rPr>
              <a:t> = 'ABC</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y</a:t>
            </a:r>
            <a:r>
              <a:rPr lang="en-US" sz="3000" b="1" i="0" u="none" strike="noStrike" cap="none" baseline="0">
                <a:solidFill>
                  <a:srgbClr val="00FFFF"/>
                </a:solidFill>
                <a:latin typeface="Courier New"/>
                <a:ea typeface="Courier New"/>
                <a:cs typeface="Courier New"/>
                <a:sym typeface="Courier New"/>
              </a:rPr>
              <a:t>[2]</a:t>
            </a:r>
            <a:r>
              <a:rPr lang="en-US" sz="3000" b="1" i="0" u="none" strike="noStrike" cap="none" baseline="0">
                <a:solidFill>
                  <a:schemeClr val="lt1"/>
                </a:solidFill>
                <a:latin typeface="Courier New"/>
                <a:ea typeface="Courier New"/>
                <a:cs typeface="Courier New"/>
                <a:sym typeface="Courier New"/>
              </a:rPr>
              <a:t> = 'D</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Traceback:'str' object does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not support </a:t>
            </a:r>
            <a:r>
              <a:rPr lang="en-US" sz="3000" b="1" i="0" u="none" strike="noStrike" cap="none" baseline="0">
                <a:solidFill>
                  <a:srgbClr val="00FFFF"/>
                </a:solidFill>
                <a:latin typeface="Courier New"/>
                <a:ea typeface="Courier New"/>
                <a:cs typeface="Courier New"/>
                <a:sym typeface="Courier New"/>
              </a:rPr>
              <a:t>item</a:t>
            </a:r>
            <a:r>
              <a:rPr lang="en-US" sz="3000" b="1" i="0" u="none" strike="noStrike" cap="none" baseline="0">
                <a:solidFill>
                  <a:srgbClr val="FF66FF"/>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p>
        </p:txBody>
      </p:sp>
      <p:sp>
        <p:nvSpPr>
          <p:cNvPr id="104" name="Shape 104"/>
          <p:cNvSpPr txBox="1"/>
          <p:nvPr/>
        </p:nvSpPr>
        <p:spPr>
          <a:xfrm>
            <a:off x="11099800" y="5029200"/>
            <a:ext cx="4927599"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z</a:t>
            </a:r>
            <a:r>
              <a:rPr lang="en-US" sz="3000" b="1" i="0" u="none" strike="noStrike" cap="none" baseline="0">
                <a:solidFill>
                  <a:schemeClr val="lt1"/>
                </a:solidFill>
                <a:latin typeface="Courier New"/>
                <a:ea typeface="Courier New"/>
                <a:cs typeface="Courier New"/>
                <a:sym typeface="Courier New"/>
              </a:rPr>
              <a:t> = (5, 4, 3)</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z</a:t>
            </a:r>
            <a:r>
              <a:rPr lang="en-US" sz="3000" b="1" i="0" u="none" strike="noStrike" cap="none" baseline="0">
                <a:solidFill>
                  <a:srgbClr val="00FFFF"/>
                </a:solidFill>
                <a:latin typeface="Courier New"/>
                <a:ea typeface="Courier New"/>
                <a:cs typeface="Courier New"/>
                <a:sym typeface="Courier New"/>
              </a:rPr>
              <a:t>[2]</a:t>
            </a:r>
            <a:r>
              <a:rPr lang="en-US" sz="3000" b="1" i="0" u="none" strike="noStrike" cap="none" baseline="0">
                <a:solidFill>
                  <a:schemeClr val="lt1"/>
                </a:solidFill>
                <a:latin typeface="Courier New"/>
                <a:ea typeface="Courier New"/>
                <a:cs typeface="Courier New"/>
                <a:sym typeface="Courier New"/>
              </a:rPr>
              <a:t> = 0</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Traceback:'tuple' object does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not support </a:t>
            </a:r>
            <a:r>
              <a:rPr lang="en-US" sz="3000" b="1" i="0" u="none" strike="noStrike" cap="none" baseline="0">
                <a:solidFill>
                  <a:srgbClr val="00FFFF"/>
                </a:solidFill>
                <a:latin typeface="Courier New"/>
                <a:ea typeface="Courier New"/>
                <a:cs typeface="Courier New"/>
                <a:sym typeface="Courier New"/>
              </a:rPr>
              <a:t>item</a:t>
            </a:r>
            <a:r>
              <a:rPr lang="en-US" sz="3000" b="1" i="0" u="none" strike="noStrike" cap="none" baseline="0">
                <a:solidFill>
                  <a:srgbClr val="FF66FF"/>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800" b="0" i="0" u="none" strike="noStrike" cap="none" baseline="0">
                <a:solidFill>
                  <a:srgbClr val="FFFF00"/>
                </a:solidFill>
                <a:latin typeface="Cabin"/>
                <a:ea typeface="Cabin"/>
                <a:cs typeface="Cabin"/>
                <a:sym typeface="Cabin"/>
              </a:rPr>
              <a:t>Things </a:t>
            </a:r>
            <a:r>
              <a:rPr lang="en-US" sz="7800" b="0" i="0" u="none" strike="noStrike" cap="none" baseline="0">
                <a:solidFill>
                  <a:srgbClr val="FF66FF"/>
                </a:solidFill>
                <a:latin typeface="Cabin"/>
                <a:ea typeface="Cabin"/>
                <a:cs typeface="Cabin"/>
                <a:sym typeface="Cabin"/>
              </a:rPr>
              <a:t>not</a:t>
            </a:r>
            <a:r>
              <a:rPr lang="en-US" sz="7800" b="0" i="0" u="none" strike="noStrike" cap="none" baseline="0">
                <a:solidFill>
                  <a:srgbClr val="FFFF00"/>
                </a:solidFill>
                <a:latin typeface="Cabin"/>
                <a:ea typeface="Cabin"/>
                <a:cs typeface="Cabin"/>
                <a:sym typeface="Cabin"/>
              </a:rPr>
              <a:t> to do with tuples</a:t>
            </a:r>
          </a:p>
        </p:txBody>
      </p:sp>
      <p:sp>
        <p:nvSpPr>
          <p:cNvPr id="110" name="Shape 110"/>
          <p:cNvSpPr txBox="1"/>
          <p:nvPr/>
        </p:nvSpPr>
        <p:spPr>
          <a:xfrm>
            <a:off x="1422400" y="2527300"/>
            <a:ext cx="13416000" cy="5416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7F00"/>
                </a:solidFill>
                <a:latin typeface="Courier New"/>
                <a:ea typeface="Courier New"/>
                <a:cs typeface="Courier New"/>
                <a:sym typeface="Courier New"/>
              </a:rPr>
              <a:t>(3, 2, 1)</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rgbClr val="FF00FF"/>
                </a:solidFill>
                <a:latin typeface="Courier New"/>
                <a:ea typeface="Courier New"/>
                <a:cs typeface="Courier New"/>
                <a:sym typeface="Courier New"/>
              </a:rPr>
              <a:t>.sort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Traceback:</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AttributeError: 'tuple' object has no attribute 'sort</a:t>
            </a:r>
            <a:r>
              <a:rPr lang="en-US" sz="3000" b="1">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rgbClr val="FF00FF"/>
                </a:solidFill>
                <a:latin typeface="Courier New"/>
                <a:ea typeface="Courier New"/>
                <a:cs typeface="Courier New"/>
                <a:sym typeface="Courier New"/>
              </a:rPr>
              <a:t>.append</a:t>
            </a:r>
            <a:r>
              <a:rPr lang="en-US" sz="3000" b="1" i="0" u="none" strike="noStrike" cap="none" baseline="0">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Traceback:</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AttributeError: 'tuple' object has no attribute 'append</a:t>
            </a:r>
            <a:r>
              <a:rPr lang="en-US" sz="3000" b="1">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rgbClr val="FF00FF"/>
                </a:solidFill>
                <a:latin typeface="Courier New"/>
                <a:ea typeface="Courier New"/>
                <a:cs typeface="Courier New"/>
                <a:sym typeface="Courier New"/>
              </a:rPr>
              <a:t>.reverse</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Traceback:</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baseline="0">
                <a:solidFill>
                  <a:srgbClr val="FF66FF"/>
                </a:solidFill>
                <a:latin typeface="Courier New"/>
                <a:ea typeface="Courier New"/>
                <a:cs typeface="Courier New"/>
                <a:sym typeface="Courier New"/>
              </a:rPr>
              <a:t>AttributeError: 'tuple' object has no attribute 'reverse</a:t>
            </a:r>
            <a:r>
              <a:rPr lang="en-US" sz="3000" b="1">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FFFF00"/>
                </a:solidFill>
                <a:latin typeface="Cabin"/>
                <a:ea typeface="Cabin"/>
                <a:cs typeface="Cabin"/>
                <a:sym typeface="Cabin"/>
              </a:rPr>
              <a:t>A Tale of  Two Sequences</a:t>
            </a:r>
          </a:p>
        </p:txBody>
      </p:sp>
      <p:sp>
        <p:nvSpPr>
          <p:cNvPr id="116" name="Shape 116"/>
          <p:cNvSpPr txBox="1"/>
          <p:nvPr/>
        </p:nvSpPr>
        <p:spPr>
          <a:xfrm>
            <a:off x="1765300" y="3454400"/>
            <a:ext cx="12712699" cy="3860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l</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list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00FF"/>
                </a:solidFill>
                <a:latin typeface="Courier New"/>
                <a:ea typeface="Courier New"/>
                <a:cs typeface="Courier New"/>
                <a:sym typeface="Courier New"/>
              </a:rPr>
              <a:t>dir</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00"/>
                </a:solidFill>
                <a:latin typeface="Courier New"/>
                <a:ea typeface="Courier New"/>
                <a:cs typeface="Courier New"/>
                <a:sym typeface="Courier New"/>
              </a:rPr>
              <a:t>l</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['append', 'count', 'extend', 'index', 'insert', 'pop', 'remove', 'reverse', 'sort']</a:t>
            </a:r>
          </a:p>
          <a:p>
            <a:pPr marL="0" marR="0" lvl="0" indent="0" algn="ctr" rtl="0">
              <a:lnSpc>
                <a:spcPct val="100000"/>
              </a:lnSpc>
              <a:spcBef>
                <a:spcPts val="0"/>
              </a:spcBef>
              <a:spcAft>
                <a:spcPts val="0"/>
              </a:spcAft>
              <a:buNone/>
            </a:pPr>
            <a:endParaRPr sz="3000" b="1" i="0" u="none" strike="noStrike" cap="none" baseline="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t</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tuple</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00FF"/>
                </a:solidFill>
                <a:latin typeface="Courier New"/>
                <a:ea typeface="Courier New"/>
                <a:cs typeface="Courier New"/>
                <a:sym typeface="Courier New"/>
              </a:rPr>
              <a:t>dir</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00"/>
                </a:solidFill>
                <a:latin typeface="Courier New"/>
                <a:ea typeface="Courier New"/>
                <a:cs typeface="Courier New"/>
                <a:sym typeface="Courier New"/>
              </a:rPr>
              <a:t>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['count', 'index']</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FFFF00"/>
                </a:solidFill>
                <a:latin typeface="Cabin"/>
                <a:ea typeface="Cabin"/>
                <a:cs typeface="Cabin"/>
                <a:sym typeface="Cabin"/>
              </a:rPr>
              <a:t>Tuples are more efficient</a:t>
            </a:r>
          </a:p>
        </p:txBody>
      </p:sp>
      <p:sp>
        <p:nvSpPr>
          <p:cNvPr id="122" name="Shape 122"/>
          <p:cNvSpPr txBox="1">
            <a:spLocks noGrp="1"/>
          </p:cNvSpPr>
          <p:nvPr>
            <p:ph type="body" idx="1"/>
          </p:nvPr>
        </p:nvSpPr>
        <p:spPr>
          <a:xfrm>
            <a:off x="1511300" y="2590800"/>
            <a:ext cx="13233299" cy="4628100"/>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Since Python does not have to build tuple structures to be modifiable, they are simpler and more efficient in terms of memory use and performance than lists</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So in our program when we are making </a:t>
            </a:r>
            <a:r>
              <a:rPr lang="en-US" sz="3600">
                <a:solidFill>
                  <a:schemeClr val="lt1"/>
                </a:solidFill>
                <a:latin typeface="Cabin"/>
                <a:ea typeface="Cabin"/>
                <a:cs typeface="Cabin"/>
                <a:sym typeface="Cabin"/>
              </a:rPr>
              <a:t>“</a:t>
            </a:r>
            <a:r>
              <a:rPr lang="en-US" sz="3600" b="0" i="0" u="none" strike="noStrike" cap="none" baseline="0">
                <a:solidFill>
                  <a:schemeClr val="lt1"/>
                </a:solidFill>
                <a:latin typeface="Cabin"/>
                <a:ea typeface="Cabin"/>
                <a:cs typeface="Cabin"/>
                <a:sym typeface="Cabin"/>
              </a:rPr>
              <a:t>temporary variables</a:t>
            </a:r>
            <a:r>
              <a:rPr lang="en-US" sz="3600">
                <a:solidFill>
                  <a:schemeClr val="lt1"/>
                </a:solidFill>
                <a:latin typeface="Cabin"/>
                <a:ea typeface="Cabin"/>
                <a:cs typeface="Cabin"/>
                <a:sym typeface="Cabin"/>
              </a:rPr>
              <a:t>”</a:t>
            </a:r>
            <a:r>
              <a:rPr lang="en-US" sz="3600" b="0" i="0" u="none" strike="noStrike" cap="none" baseline="0">
                <a:solidFill>
                  <a:schemeClr val="lt1"/>
                </a:solidFill>
                <a:latin typeface="Cabin"/>
                <a:ea typeface="Cabin"/>
                <a:cs typeface="Cabin"/>
                <a:sym typeface="Cabin"/>
              </a:rPr>
              <a:t> we prefer tuples over lists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baseline="0">
                <a:solidFill>
                  <a:srgbClr val="FFFF00"/>
                </a:solidFill>
                <a:latin typeface="Cabin"/>
                <a:ea typeface="Cabin"/>
                <a:cs typeface="Cabin"/>
                <a:sym typeface="Cabin"/>
              </a:rPr>
              <a:t>Tuples and Assignment</a:t>
            </a:r>
          </a:p>
        </p:txBody>
      </p:sp>
      <p:sp>
        <p:nvSpPr>
          <p:cNvPr id="128" name="Shape 128"/>
          <p:cNvSpPr txBox="1">
            <a:spLocks noGrp="1"/>
          </p:cNvSpPr>
          <p:nvPr>
            <p:ph type="body" idx="1"/>
          </p:nvPr>
        </p:nvSpPr>
        <p:spPr>
          <a:xfrm>
            <a:off x="1511300" y="2590800"/>
            <a:ext cx="13233399" cy="26034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can also put a </a:t>
            </a:r>
            <a:r>
              <a:rPr lang="en-US" sz="3600" b="0" i="0" u="none" strike="noStrike" cap="none" baseline="0">
                <a:solidFill>
                  <a:srgbClr val="FF7F00"/>
                </a:solidFill>
                <a:latin typeface="Cabin"/>
                <a:ea typeface="Cabin"/>
                <a:cs typeface="Cabin"/>
                <a:sym typeface="Cabin"/>
              </a:rPr>
              <a:t>tuple</a:t>
            </a:r>
            <a:r>
              <a:rPr lang="en-US" sz="3600" b="0" i="0" u="none" strike="noStrike" cap="none" baseline="0">
                <a:solidFill>
                  <a:schemeClr val="lt1"/>
                </a:solidFill>
                <a:latin typeface="Cabin"/>
                <a:ea typeface="Cabin"/>
                <a:cs typeface="Cabin"/>
                <a:sym typeface="Cabin"/>
              </a:rPr>
              <a:t> on the </a:t>
            </a:r>
            <a:r>
              <a:rPr lang="en-US" sz="3600" b="0" i="0" u="none" strike="noStrike" cap="none" baseline="0">
                <a:solidFill>
                  <a:srgbClr val="00FFFF"/>
                </a:solidFill>
                <a:latin typeface="Cabin"/>
                <a:ea typeface="Cabin"/>
                <a:cs typeface="Cabin"/>
                <a:sym typeface="Cabin"/>
              </a:rPr>
              <a:t>left</a:t>
            </a:r>
            <a:r>
              <a:rPr lang="en-US" sz="3600">
                <a:solidFill>
                  <a:srgbClr val="00FFFF"/>
                </a:solidFill>
                <a:latin typeface="Cabin"/>
                <a:ea typeface="Cabin"/>
                <a:cs typeface="Cabin"/>
                <a:sym typeface="Cabin"/>
              </a:rPr>
              <a:t>-</a:t>
            </a:r>
            <a:r>
              <a:rPr lang="en-US" sz="3600" b="0" i="0" u="none" strike="noStrike" cap="none" baseline="0">
                <a:solidFill>
                  <a:srgbClr val="00FFFF"/>
                </a:solidFill>
                <a:latin typeface="Cabin"/>
                <a:ea typeface="Cabin"/>
                <a:cs typeface="Cabin"/>
                <a:sym typeface="Cabin"/>
              </a:rPr>
              <a:t>hand side</a:t>
            </a:r>
            <a:r>
              <a:rPr lang="en-US" sz="3600" b="0" i="0" u="none" strike="noStrike" cap="none" baseline="0">
                <a:solidFill>
                  <a:schemeClr val="lt1"/>
                </a:solidFill>
                <a:latin typeface="Cabin"/>
                <a:ea typeface="Cabin"/>
                <a:cs typeface="Cabin"/>
                <a:sym typeface="Cabin"/>
              </a:rPr>
              <a:t> of an assignment statement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can even omit the parenthes</a:t>
            </a:r>
            <a:r>
              <a:rPr lang="en-US" sz="3600">
                <a:solidFill>
                  <a:schemeClr val="lt1"/>
                </a:solidFill>
                <a:latin typeface="Cabin"/>
                <a:ea typeface="Cabin"/>
                <a:cs typeface="Cabin"/>
                <a:sym typeface="Cabin"/>
              </a:rPr>
              <a:t>e</a:t>
            </a:r>
            <a:r>
              <a:rPr lang="en-US" sz="3600" b="0" i="0" u="none" strike="noStrike" cap="none" baseline="0">
                <a:solidFill>
                  <a:schemeClr val="lt1"/>
                </a:solidFill>
                <a:latin typeface="Cabin"/>
                <a:ea typeface="Cabin"/>
                <a:cs typeface="Cabin"/>
                <a:sym typeface="Cabin"/>
              </a:rPr>
              <a:t>s</a:t>
            </a:r>
          </a:p>
        </p:txBody>
      </p:sp>
      <p:sp>
        <p:nvSpPr>
          <p:cNvPr id="129" name="Shape 129"/>
          <p:cNvSpPr txBox="1"/>
          <p:nvPr/>
        </p:nvSpPr>
        <p:spPr>
          <a:xfrm>
            <a:off x="4889500" y="5454650"/>
            <a:ext cx="7378699" cy="2921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300" b="1" i="0" u="none" strike="noStrike" cap="none" baseline="0">
                <a:solidFill>
                  <a:schemeClr val="lt1"/>
                </a:solidFill>
                <a:latin typeface="Courier New"/>
                <a:ea typeface="Courier New"/>
                <a:cs typeface="Courier New"/>
                <a:sym typeface="Courier New"/>
              </a:rPr>
              <a:t>&gt;&gt;&gt; </a:t>
            </a:r>
            <a:r>
              <a:rPr lang="en-US" sz="3300" b="1" i="0" u="none" strike="noStrike" cap="none" baseline="0">
                <a:solidFill>
                  <a:srgbClr val="FF7F00"/>
                </a:solidFill>
                <a:latin typeface="Courier New"/>
                <a:ea typeface="Courier New"/>
                <a:cs typeface="Courier New"/>
                <a:sym typeface="Courier New"/>
              </a:rPr>
              <a:t>(x, y)</a:t>
            </a:r>
            <a:r>
              <a:rPr lang="en-US" sz="3300" b="1" i="0" u="none" strike="noStrike" cap="none" baseline="0">
                <a:solidFill>
                  <a:schemeClr val="lt1"/>
                </a:solidFill>
                <a:latin typeface="Courier New"/>
                <a:ea typeface="Courier New"/>
                <a:cs typeface="Courier New"/>
                <a:sym typeface="Courier New"/>
              </a:rPr>
              <a:t> = </a:t>
            </a:r>
            <a:r>
              <a:rPr lang="en-US" sz="3300" b="1" i="0" u="none" strike="noStrike" cap="none" baseline="0">
                <a:solidFill>
                  <a:srgbClr val="FF7F00"/>
                </a:solidFill>
                <a:latin typeface="Courier New"/>
                <a:ea typeface="Courier New"/>
                <a:cs typeface="Courier New"/>
                <a:sym typeface="Courier New"/>
              </a:rPr>
              <a:t>(4, 'fred')</a:t>
            </a:r>
          </a:p>
          <a:p>
            <a:pPr marL="0" marR="0" lvl="0" indent="0" algn="l" rtl="0">
              <a:lnSpc>
                <a:spcPct val="100000"/>
              </a:lnSpc>
              <a:spcBef>
                <a:spcPts val="0"/>
              </a:spcBef>
              <a:spcAft>
                <a:spcPts val="0"/>
              </a:spcAft>
              <a:buClr>
                <a:schemeClr val="lt1"/>
              </a:buClr>
              <a:buSzPct val="25000"/>
              <a:buFont typeface="Courier New"/>
              <a:buNone/>
            </a:pPr>
            <a:r>
              <a:rPr lang="en-US" sz="3300" b="1" i="0" u="none" strike="noStrike" cap="none" baseline="0">
                <a:solidFill>
                  <a:schemeClr val="lt1"/>
                </a:solidFill>
                <a:latin typeface="Courier New"/>
                <a:ea typeface="Courier New"/>
                <a:cs typeface="Courier New"/>
                <a:sym typeface="Courier New"/>
              </a:rPr>
              <a:t>&gt;&gt;&gt; </a:t>
            </a:r>
            <a:r>
              <a:rPr lang="en-US" sz="3300" b="1" i="0" u="none" strike="noStrike" cap="none" baseline="0">
                <a:solidFill>
                  <a:srgbClr val="FFFF00"/>
                </a:solidFill>
                <a:latin typeface="Courier New"/>
                <a:ea typeface="Courier New"/>
                <a:cs typeface="Courier New"/>
                <a:sym typeface="Courier New"/>
              </a:rPr>
              <a:t>print</a:t>
            </a:r>
            <a:r>
              <a:rPr lang="en-US" sz="3300" b="1" i="0" u="none" strike="noStrike" cap="none" baseline="0">
                <a:solidFill>
                  <a:schemeClr val="lt1"/>
                </a:solidFill>
                <a:latin typeface="Courier New"/>
                <a:ea typeface="Courier New"/>
                <a:cs typeface="Courier New"/>
                <a:sym typeface="Courier New"/>
              </a:rPr>
              <a:t> </a:t>
            </a:r>
            <a:r>
              <a:rPr lang="en-US" sz="3300" b="1" i="0" u="none" strike="noStrike" cap="none" baseline="0">
                <a:solidFill>
                  <a:srgbClr val="00FF00"/>
                </a:solidFill>
                <a:latin typeface="Courier New"/>
                <a:ea typeface="Courier New"/>
                <a:cs typeface="Courier New"/>
                <a:sym typeface="Courier New"/>
              </a:rPr>
              <a:t>y</a:t>
            </a:r>
          </a:p>
          <a:p>
            <a:pPr marL="0" marR="0" lvl="0" indent="0" algn="l" rtl="0">
              <a:lnSpc>
                <a:spcPct val="100000"/>
              </a:lnSpc>
              <a:spcBef>
                <a:spcPts val="0"/>
              </a:spcBef>
              <a:spcAft>
                <a:spcPts val="0"/>
              </a:spcAft>
              <a:buClr>
                <a:schemeClr val="lt1"/>
              </a:buClr>
              <a:buSzPct val="25000"/>
              <a:buFont typeface="Courier New"/>
              <a:buNone/>
            </a:pPr>
            <a:r>
              <a:rPr lang="en-US" sz="3300" b="1">
                <a:solidFill>
                  <a:schemeClr val="lt1"/>
                </a:solidFill>
                <a:latin typeface="Courier New"/>
                <a:ea typeface="Courier New"/>
                <a:cs typeface="Courier New"/>
                <a:sym typeface="Courier New"/>
              </a:rPr>
              <a:t>f</a:t>
            </a:r>
            <a:r>
              <a:rPr lang="en-US" sz="3300" b="1" i="0" u="none" strike="noStrike" cap="none" baseline="0">
                <a:solidFill>
                  <a:schemeClr val="lt1"/>
                </a:solidFill>
                <a:latin typeface="Courier New"/>
                <a:ea typeface="Courier New"/>
                <a:cs typeface="Courier New"/>
                <a:sym typeface="Courier New"/>
              </a:rPr>
              <a:t>red</a:t>
            </a:r>
          </a:p>
          <a:p>
            <a:pPr marL="0" marR="0" lvl="0" indent="0" algn="l" rtl="0">
              <a:lnSpc>
                <a:spcPct val="100000"/>
              </a:lnSpc>
              <a:spcBef>
                <a:spcPts val="0"/>
              </a:spcBef>
              <a:spcAft>
                <a:spcPts val="0"/>
              </a:spcAft>
              <a:buClr>
                <a:schemeClr val="lt1"/>
              </a:buClr>
              <a:buSzPct val="25000"/>
              <a:buFont typeface="Courier New"/>
              <a:buNone/>
            </a:pPr>
            <a:r>
              <a:rPr lang="en-US" sz="3300" b="1" i="0" u="none" strike="noStrike" cap="none" baseline="0">
                <a:solidFill>
                  <a:schemeClr val="lt1"/>
                </a:solidFill>
                <a:latin typeface="Courier New"/>
                <a:ea typeface="Courier New"/>
                <a:cs typeface="Courier New"/>
                <a:sym typeface="Courier New"/>
              </a:rPr>
              <a:t>&gt;&gt;&gt; </a:t>
            </a:r>
            <a:r>
              <a:rPr lang="en-US" sz="3300" b="1" i="0" u="none" strike="noStrike" cap="none" baseline="0">
                <a:solidFill>
                  <a:srgbClr val="FF7F00"/>
                </a:solidFill>
                <a:latin typeface="Courier New"/>
                <a:ea typeface="Courier New"/>
                <a:cs typeface="Courier New"/>
                <a:sym typeface="Courier New"/>
              </a:rPr>
              <a:t>(a, b)</a:t>
            </a:r>
            <a:r>
              <a:rPr lang="en-US" sz="3300" b="1" i="0" u="none" strike="noStrike" cap="none" baseline="0">
                <a:solidFill>
                  <a:schemeClr val="lt1"/>
                </a:solidFill>
                <a:latin typeface="Courier New"/>
                <a:ea typeface="Courier New"/>
                <a:cs typeface="Courier New"/>
                <a:sym typeface="Courier New"/>
              </a:rPr>
              <a:t> = </a:t>
            </a:r>
            <a:r>
              <a:rPr lang="en-US" sz="3300" b="1" i="0" u="none" strike="noStrike" cap="none" baseline="0">
                <a:solidFill>
                  <a:srgbClr val="FF7F00"/>
                </a:solidFill>
                <a:latin typeface="Courier New"/>
                <a:ea typeface="Courier New"/>
                <a:cs typeface="Courier New"/>
                <a:sym typeface="Courier New"/>
              </a:rPr>
              <a:t>(99, 98)</a:t>
            </a:r>
          </a:p>
          <a:p>
            <a:pPr marL="0" marR="0" lvl="0" indent="0" algn="l" rtl="0">
              <a:lnSpc>
                <a:spcPct val="100000"/>
              </a:lnSpc>
              <a:spcBef>
                <a:spcPts val="0"/>
              </a:spcBef>
              <a:spcAft>
                <a:spcPts val="0"/>
              </a:spcAft>
              <a:buClr>
                <a:schemeClr val="lt1"/>
              </a:buClr>
              <a:buSzPct val="25000"/>
              <a:buFont typeface="Courier New"/>
              <a:buNone/>
            </a:pPr>
            <a:r>
              <a:rPr lang="en-US" sz="3300" b="1" i="0" u="none" strike="noStrike" cap="none" baseline="0">
                <a:solidFill>
                  <a:schemeClr val="lt1"/>
                </a:solidFill>
                <a:latin typeface="Courier New"/>
                <a:ea typeface="Courier New"/>
                <a:cs typeface="Courier New"/>
                <a:sym typeface="Courier New"/>
              </a:rPr>
              <a:t>&gt;&gt;&gt; </a:t>
            </a:r>
            <a:r>
              <a:rPr lang="en-US" sz="3300" b="1" i="0" u="none" strike="noStrike" cap="none" baseline="0">
                <a:solidFill>
                  <a:srgbClr val="FFFF00"/>
                </a:solidFill>
                <a:latin typeface="Courier New"/>
                <a:ea typeface="Courier New"/>
                <a:cs typeface="Courier New"/>
                <a:sym typeface="Courier New"/>
              </a:rPr>
              <a:t>print</a:t>
            </a:r>
            <a:r>
              <a:rPr lang="en-US" sz="3300" b="1" i="0" u="none" strike="noStrike" cap="none" baseline="0">
                <a:solidFill>
                  <a:schemeClr val="lt1"/>
                </a:solidFill>
                <a:latin typeface="Courier New"/>
                <a:ea typeface="Courier New"/>
                <a:cs typeface="Courier New"/>
                <a:sym typeface="Courier New"/>
              </a:rPr>
              <a:t> </a:t>
            </a:r>
            <a:r>
              <a:rPr lang="en-US" sz="3300" b="1" i="0" u="none" strike="noStrike" cap="none" baseline="0">
                <a:solidFill>
                  <a:srgbClr val="00FF00"/>
                </a:solidFill>
                <a:latin typeface="Courier New"/>
                <a:ea typeface="Courier New"/>
                <a:cs typeface="Courier New"/>
                <a:sym typeface="Courier New"/>
              </a:rPr>
              <a:t>a</a:t>
            </a:r>
          </a:p>
          <a:p>
            <a:pPr marL="0" marR="0" lvl="0" indent="0" algn="l" rtl="0">
              <a:lnSpc>
                <a:spcPct val="100000"/>
              </a:lnSpc>
              <a:spcBef>
                <a:spcPts val="0"/>
              </a:spcBef>
              <a:spcAft>
                <a:spcPts val="0"/>
              </a:spcAft>
              <a:buClr>
                <a:schemeClr val="lt1"/>
              </a:buClr>
              <a:buSzPct val="25000"/>
              <a:buFont typeface="Courier New"/>
              <a:buNone/>
            </a:pPr>
            <a:r>
              <a:rPr lang="en-US" sz="3300" b="1" i="0" u="none" strike="noStrike" cap="none" baseline="0">
                <a:solidFill>
                  <a:schemeClr val="lt1"/>
                </a:solidFill>
                <a:latin typeface="Courier New"/>
                <a:ea typeface="Courier New"/>
                <a:cs typeface="Courier New"/>
                <a:sym typeface="Courier New"/>
              </a:rPr>
              <a:t>99</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057400" y="203200"/>
            <a:ext cx="12064199" cy="24549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baseline="0">
                <a:solidFill>
                  <a:srgbClr val="FFFF00"/>
                </a:solidFill>
                <a:latin typeface="Cabin"/>
                <a:ea typeface="Cabin"/>
                <a:cs typeface="Cabin"/>
                <a:sym typeface="Cabin"/>
              </a:rPr>
              <a:t>Tuples and Dictionaries</a:t>
            </a:r>
          </a:p>
        </p:txBody>
      </p:sp>
      <p:sp>
        <p:nvSpPr>
          <p:cNvPr id="135" name="Shape 135"/>
          <p:cNvSpPr txBox="1">
            <a:spLocks noGrp="1"/>
          </p:cNvSpPr>
          <p:nvPr>
            <p:ph type="body" idx="1"/>
          </p:nvPr>
        </p:nvSpPr>
        <p:spPr>
          <a:xfrm>
            <a:off x="530850" y="2573150"/>
            <a:ext cx="5772300" cy="3076200"/>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The </a:t>
            </a:r>
            <a:r>
              <a:rPr lang="en-US" sz="3600" b="0" i="0" u="none" strike="noStrike" cap="none" baseline="0">
                <a:solidFill>
                  <a:srgbClr val="FF00FF"/>
                </a:solidFill>
                <a:latin typeface="Cabin"/>
                <a:ea typeface="Cabin"/>
                <a:cs typeface="Cabin"/>
                <a:sym typeface="Cabin"/>
              </a:rPr>
              <a:t>items</a:t>
            </a:r>
            <a:r>
              <a:rPr lang="en-US" sz="3600" b="0" i="0" u="none" strike="noStrike" cap="none" baseline="0">
                <a:solidFill>
                  <a:schemeClr val="lt1"/>
                </a:solidFill>
                <a:latin typeface="Cabin"/>
                <a:ea typeface="Cabin"/>
                <a:cs typeface="Cabin"/>
                <a:sym typeface="Cabin"/>
              </a:rPr>
              <a:t>() method in dictionaries returns a list of (key, value) </a:t>
            </a:r>
            <a:r>
              <a:rPr lang="en-US" sz="3600" b="0" i="0" u="none" strike="noStrike" cap="none" baseline="0">
                <a:solidFill>
                  <a:srgbClr val="FF7F00"/>
                </a:solidFill>
                <a:latin typeface="Cabin"/>
                <a:ea typeface="Cabin"/>
                <a:cs typeface="Cabin"/>
                <a:sym typeface="Cabin"/>
              </a:rPr>
              <a:t>tuples</a:t>
            </a:r>
          </a:p>
        </p:txBody>
      </p:sp>
      <p:sp>
        <p:nvSpPr>
          <p:cNvPr id="136" name="Shape 136"/>
          <p:cNvSpPr txBox="1"/>
          <p:nvPr/>
        </p:nvSpPr>
        <p:spPr>
          <a:xfrm>
            <a:off x="7601050" y="2182500"/>
            <a:ext cx="7070400" cy="62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d = dict()</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00FF00"/>
                </a:solidFill>
                <a:latin typeface="Courier New"/>
                <a:ea typeface="Courier New"/>
                <a:cs typeface="Courier New"/>
                <a:sym typeface="Courier New"/>
              </a:rPr>
              <a:t>d</a:t>
            </a:r>
            <a:r>
              <a:rPr lang="en-US" sz="3200" b="1" i="0" u="none" strike="noStrike" cap="none" baseline="0">
                <a:solidFill>
                  <a:srgbClr val="00FFFF"/>
                </a:solidFill>
                <a:latin typeface="Courier New"/>
                <a:ea typeface="Courier New"/>
                <a:cs typeface="Courier New"/>
                <a:sym typeface="Courier New"/>
              </a:rPr>
              <a:t>['csev']</a:t>
            </a:r>
            <a:r>
              <a:rPr lang="en-US" sz="3200" b="1" i="0" u="none" strike="noStrike" cap="none" baseline="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00FF00"/>
                </a:solidFill>
                <a:latin typeface="Courier New"/>
                <a:ea typeface="Courier New"/>
                <a:cs typeface="Courier New"/>
                <a:sym typeface="Courier New"/>
              </a:rPr>
              <a:t>d</a:t>
            </a:r>
            <a:r>
              <a:rPr lang="en-US" sz="3200" b="1" i="0" u="none" strike="noStrike" cap="none" baseline="0">
                <a:solidFill>
                  <a:srgbClr val="00FFFF"/>
                </a:solidFill>
                <a:latin typeface="Courier New"/>
                <a:ea typeface="Courier New"/>
                <a:cs typeface="Courier New"/>
                <a:sym typeface="Courier New"/>
              </a:rPr>
              <a:t>['cwen']</a:t>
            </a:r>
            <a:r>
              <a:rPr lang="en-US" sz="3200" b="1" i="0" u="none" strike="noStrike" cap="none" baseline="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FFFF00"/>
                </a:solidFill>
                <a:latin typeface="Courier New"/>
                <a:ea typeface="Courier New"/>
                <a:cs typeface="Courier New"/>
                <a:sym typeface="Courier New"/>
              </a:rPr>
              <a:t>for</a:t>
            </a:r>
            <a:r>
              <a:rPr lang="en-US" sz="3200" b="1" i="0" u="none" strike="noStrike" cap="none" baseline="0">
                <a:solidFill>
                  <a:schemeClr val="lt1"/>
                </a:solidFill>
                <a:latin typeface="Courier New"/>
                <a:ea typeface="Courier New"/>
                <a:cs typeface="Courier New"/>
                <a:sym typeface="Courier New"/>
              </a:rPr>
              <a:t> </a:t>
            </a:r>
            <a:r>
              <a:rPr lang="en-US" sz="3200" b="1" i="0" u="none" strike="noStrike" cap="none" baseline="0">
                <a:solidFill>
                  <a:srgbClr val="FF7F00"/>
                </a:solidFill>
                <a:latin typeface="Courier New"/>
                <a:ea typeface="Courier New"/>
                <a:cs typeface="Courier New"/>
                <a:sym typeface="Courier New"/>
              </a:rPr>
              <a:t>(k,v)</a:t>
            </a:r>
            <a:r>
              <a:rPr lang="en-US" sz="3200" b="1" i="0" u="none" strike="noStrike" cap="none" baseline="0">
                <a:solidFill>
                  <a:schemeClr val="lt1"/>
                </a:solidFill>
                <a:latin typeface="Courier New"/>
                <a:ea typeface="Courier New"/>
                <a:cs typeface="Courier New"/>
                <a:sym typeface="Courier New"/>
              </a:rPr>
              <a:t> in </a:t>
            </a:r>
            <a:r>
              <a:rPr lang="en-US" sz="3200" b="1" i="0" u="none" strike="noStrike" cap="none" baseline="0">
                <a:solidFill>
                  <a:srgbClr val="00FF00"/>
                </a:solidFill>
                <a:latin typeface="Courier New"/>
                <a:ea typeface="Courier New"/>
                <a:cs typeface="Courier New"/>
                <a:sym typeface="Courier New"/>
              </a:rPr>
              <a:t>d</a:t>
            </a:r>
            <a:r>
              <a:rPr lang="en-US" sz="3200" b="1" i="0" u="none" strike="noStrike" cap="none" baseline="0">
                <a:solidFill>
                  <a:srgbClr val="FF00FF"/>
                </a:solidFill>
                <a:latin typeface="Courier New"/>
                <a:ea typeface="Courier New"/>
                <a:cs typeface="Courier New"/>
                <a:sym typeface="Courier New"/>
              </a:rPr>
              <a:t>.items</a:t>
            </a:r>
            <a:r>
              <a:rPr lang="en-US" sz="32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     </a:t>
            </a:r>
            <a:r>
              <a:rPr lang="en-US" sz="3200" b="1" i="0" u="none" strike="noStrike" cap="none" baseline="0">
                <a:solidFill>
                  <a:srgbClr val="FFFF00"/>
                </a:solidFill>
                <a:latin typeface="Courier New"/>
                <a:ea typeface="Courier New"/>
                <a:cs typeface="Courier New"/>
                <a:sym typeface="Courier New"/>
              </a:rPr>
              <a:t>print</a:t>
            </a:r>
            <a:r>
              <a:rPr lang="en-US" sz="3200" b="1" i="0" u="none" strike="noStrike" cap="none" baseline="0">
                <a:solidFill>
                  <a:schemeClr val="lt1"/>
                </a:solidFill>
                <a:latin typeface="Courier New"/>
                <a:ea typeface="Courier New"/>
                <a:cs typeface="Courier New"/>
                <a:sym typeface="Courier New"/>
              </a:rPr>
              <a:t> </a:t>
            </a:r>
            <a:r>
              <a:rPr lang="en-US" sz="3200" b="1" i="0" u="none" strike="noStrike" cap="none" baseline="0">
                <a:solidFill>
                  <a:srgbClr val="00FF00"/>
                </a:solidFill>
                <a:latin typeface="Courier New"/>
                <a:ea typeface="Courier New"/>
                <a:cs typeface="Courier New"/>
                <a:sym typeface="Courier New"/>
              </a:rPr>
              <a:t>k</a:t>
            </a:r>
            <a:r>
              <a:rPr lang="en-US" sz="3200" b="1" i="0" u="none" strike="noStrike" cap="none" baseline="0">
                <a:solidFill>
                  <a:schemeClr val="lt1"/>
                </a:solidFill>
                <a:latin typeface="Courier New"/>
                <a:ea typeface="Courier New"/>
                <a:cs typeface="Courier New"/>
                <a:sym typeface="Courier New"/>
              </a:rPr>
              <a:t>, </a:t>
            </a:r>
            <a:r>
              <a:rPr lang="en-US" sz="3200" b="1" i="0" u="none" strike="noStrike" cap="none" baseline="0">
                <a:solidFill>
                  <a:srgbClr val="00FF00"/>
                </a:solidFill>
                <a:latin typeface="Courier New"/>
                <a:ea typeface="Courier New"/>
                <a:cs typeface="Courier New"/>
                <a:sym typeface="Courier New"/>
              </a:rPr>
              <a:t>v</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csev 2</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cwen 4</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00FF00"/>
                </a:solidFill>
                <a:latin typeface="Courier New"/>
                <a:ea typeface="Courier New"/>
                <a:cs typeface="Courier New"/>
                <a:sym typeface="Courier New"/>
              </a:rPr>
              <a:t>tups</a:t>
            </a:r>
            <a:r>
              <a:rPr lang="en-US" sz="3200" b="1" i="0" u="none" strike="noStrike" cap="none" baseline="0">
                <a:solidFill>
                  <a:schemeClr val="lt1"/>
                </a:solidFill>
                <a:latin typeface="Courier New"/>
                <a:ea typeface="Courier New"/>
                <a:cs typeface="Courier New"/>
                <a:sym typeface="Courier New"/>
              </a:rPr>
              <a:t> = </a:t>
            </a:r>
            <a:r>
              <a:rPr lang="en-US" sz="3200" b="1" i="0" u="none" strike="noStrike" cap="none" baseline="0">
                <a:solidFill>
                  <a:srgbClr val="00FF00"/>
                </a:solidFill>
                <a:latin typeface="Courier New"/>
                <a:ea typeface="Courier New"/>
                <a:cs typeface="Courier New"/>
                <a:sym typeface="Courier New"/>
              </a:rPr>
              <a:t>d</a:t>
            </a:r>
            <a:r>
              <a:rPr lang="en-US" sz="3200" b="1" i="0" u="none" strike="noStrike" cap="none" baseline="0">
                <a:solidFill>
                  <a:srgbClr val="FF00FF"/>
                </a:solidFill>
                <a:latin typeface="Courier New"/>
                <a:ea typeface="Courier New"/>
                <a:cs typeface="Courier New"/>
                <a:sym typeface="Courier New"/>
              </a:rPr>
              <a:t>.items</a:t>
            </a:r>
            <a:r>
              <a:rPr lang="en-US" sz="32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FFFF00"/>
                </a:solidFill>
                <a:latin typeface="Courier New"/>
                <a:ea typeface="Courier New"/>
                <a:cs typeface="Courier New"/>
                <a:sym typeface="Courier New"/>
              </a:rPr>
              <a:t>print</a:t>
            </a:r>
            <a:r>
              <a:rPr lang="en-US" sz="3200" b="1" i="0" u="none" strike="noStrike" cap="none" baseline="0">
                <a:solidFill>
                  <a:schemeClr val="lt1"/>
                </a:solidFill>
                <a:latin typeface="Courier New"/>
                <a:ea typeface="Courier New"/>
                <a:cs typeface="Courier New"/>
                <a:sym typeface="Courier New"/>
              </a:rPr>
              <a:t> </a:t>
            </a:r>
            <a:r>
              <a:rPr lang="en-US" sz="3200" b="1" i="0" u="none" strike="noStrike" cap="none" baseline="0">
                <a:solidFill>
                  <a:srgbClr val="00FF00"/>
                </a:solidFill>
                <a:latin typeface="Courier New"/>
                <a:ea typeface="Courier New"/>
                <a:cs typeface="Courier New"/>
                <a:sym typeface="Courier New"/>
              </a:rPr>
              <a:t>tups</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a:t>
            </a:r>
            <a:r>
              <a:rPr lang="en-US" sz="3200" b="1" i="0" u="none" strike="noStrike" cap="none" baseline="0">
                <a:solidFill>
                  <a:srgbClr val="FF7F00"/>
                </a:solidFill>
                <a:latin typeface="Courier New"/>
                <a:ea typeface="Courier New"/>
                <a:cs typeface="Courier New"/>
                <a:sym typeface="Courier New"/>
              </a:rPr>
              <a:t>('csev', 2)</a:t>
            </a:r>
            <a:r>
              <a:rPr lang="en-US" sz="3200" b="1" i="0" u="none" strike="noStrike" cap="none" baseline="0">
                <a:solidFill>
                  <a:schemeClr val="lt1"/>
                </a:solidFill>
                <a:latin typeface="Courier New"/>
                <a:ea typeface="Courier New"/>
                <a:cs typeface="Courier New"/>
                <a:sym typeface="Courier New"/>
              </a:rPr>
              <a:t>, </a:t>
            </a:r>
            <a:r>
              <a:rPr lang="en-US" sz="3200" b="1" i="0" u="none" strike="noStrike" cap="none" baseline="0">
                <a:solidFill>
                  <a:srgbClr val="FF7F00"/>
                </a:solidFill>
                <a:latin typeface="Courier New"/>
                <a:ea typeface="Courier New"/>
                <a:cs typeface="Courier New"/>
                <a:sym typeface="Courier New"/>
              </a:rPr>
              <a:t>('cwen', 4)</a:t>
            </a:r>
            <a:r>
              <a:rPr lang="en-US" sz="3200" b="1" i="0" u="none" strike="noStrike" cap="none" baseline="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baseline="0">
                <a:solidFill>
                  <a:srgbClr val="FFFF00"/>
                </a:solidFill>
                <a:latin typeface="Cabin"/>
                <a:ea typeface="Cabin"/>
                <a:cs typeface="Cabin"/>
                <a:sym typeface="Cabin"/>
              </a:rPr>
              <a:t>Tuples are Comparable</a:t>
            </a:r>
          </a:p>
        </p:txBody>
      </p:sp>
      <p:sp>
        <p:nvSpPr>
          <p:cNvPr id="142" name="Shape 142"/>
          <p:cNvSpPr txBox="1">
            <a:spLocks noGrp="1"/>
          </p:cNvSpPr>
          <p:nvPr>
            <p:ph type="body" idx="1"/>
          </p:nvPr>
        </p:nvSpPr>
        <p:spPr>
          <a:xfrm>
            <a:off x="1511300" y="2311400"/>
            <a:ext cx="13233299" cy="19457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The comparison </a:t>
            </a:r>
            <a:r>
              <a:rPr lang="en-US" sz="3800" b="0" i="0" u="none" strike="noStrike" cap="none" baseline="0">
                <a:solidFill>
                  <a:srgbClr val="00FFFF"/>
                </a:solidFill>
                <a:latin typeface="Cabin"/>
                <a:ea typeface="Cabin"/>
                <a:cs typeface="Cabin"/>
                <a:sym typeface="Cabin"/>
              </a:rPr>
              <a:t>operators</a:t>
            </a:r>
            <a:r>
              <a:rPr lang="en-US" sz="3800" b="0" i="0" u="none" strike="noStrike" cap="none" baseline="0">
                <a:solidFill>
                  <a:schemeClr val="lt1"/>
                </a:solidFill>
                <a:latin typeface="Cabin"/>
                <a:ea typeface="Cabin"/>
                <a:cs typeface="Cabin"/>
                <a:sym typeface="Cabin"/>
              </a:rPr>
              <a:t> work with </a:t>
            </a:r>
            <a:r>
              <a:rPr lang="en-US" sz="3800" b="0" i="0" u="none" strike="noStrike" cap="none" baseline="0">
                <a:solidFill>
                  <a:srgbClr val="FF7F00"/>
                </a:solidFill>
                <a:latin typeface="Cabin"/>
                <a:ea typeface="Cabin"/>
                <a:cs typeface="Cabin"/>
                <a:sym typeface="Cabin"/>
              </a:rPr>
              <a:t>tuples</a:t>
            </a:r>
            <a:r>
              <a:rPr lang="en-US" sz="3800" b="0" i="0" u="none" strike="noStrike" cap="none" baseline="0">
                <a:solidFill>
                  <a:schemeClr val="lt1"/>
                </a:solidFill>
                <a:latin typeface="Cabin"/>
                <a:ea typeface="Cabin"/>
                <a:cs typeface="Cabin"/>
                <a:sym typeface="Cabin"/>
              </a:rPr>
              <a:t> and other sequences. If the first item is equal, Python goes on to the next element,  and so on, until it finds elements that differ.</a:t>
            </a:r>
          </a:p>
        </p:txBody>
      </p:sp>
      <p:sp>
        <p:nvSpPr>
          <p:cNvPr id="143" name="Shape 143"/>
          <p:cNvSpPr txBox="1"/>
          <p:nvPr/>
        </p:nvSpPr>
        <p:spPr>
          <a:xfrm>
            <a:off x="3352800" y="4826000"/>
            <a:ext cx="11404500" cy="3860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FF7F00"/>
                </a:solidFill>
                <a:latin typeface="Courier New"/>
                <a:ea typeface="Courier New"/>
                <a:cs typeface="Courier New"/>
                <a:sym typeface="Courier New"/>
              </a:rPr>
              <a:t>(0, 1, 2) </a:t>
            </a:r>
            <a:r>
              <a:rPr lang="en-US" sz="3200" b="1" i="0" u="none" strike="noStrike" cap="none" baseline="0">
                <a:solidFill>
                  <a:srgbClr val="00FFFF"/>
                </a:solidFill>
                <a:latin typeface="Courier New"/>
                <a:ea typeface="Courier New"/>
                <a:cs typeface="Courier New"/>
                <a:sym typeface="Courier New"/>
              </a:rPr>
              <a:t>&lt;</a:t>
            </a:r>
            <a:r>
              <a:rPr lang="en-US" sz="3200" b="1" i="0" u="none" strike="noStrike" cap="none" baseline="0">
                <a:solidFill>
                  <a:srgbClr val="FF7F00"/>
                </a:solidFill>
                <a:latin typeface="Courier New"/>
                <a:ea typeface="Courier New"/>
                <a:cs typeface="Courier New"/>
                <a:sym typeface="Courier New"/>
              </a:rPr>
              <a:t> (5, 1, 2)</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FF7F00"/>
                </a:solidFill>
                <a:latin typeface="Courier New"/>
                <a:ea typeface="Courier New"/>
                <a:cs typeface="Courier New"/>
                <a:sym typeface="Courier New"/>
              </a:rPr>
              <a:t>(0, 1, 2000000) </a:t>
            </a:r>
            <a:r>
              <a:rPr lang="en-US" sz="3200" b="1" i="0" u="none" strike="noStrike" cap="none" baseline="0">
                <a:solidFill>
                  <a:srgbClr val="00FFFF"/>
                </a:solidFill>
                <a:latin typeface="Courier New"/>
                <a:ea typeface="Courier New"/>
                <a:cs typeface="Courier New"/>
                <a:sym typeface="Courier New"/>
              </a:rPr>
              <a:t>&lt;</a:t>
            </a:r>
            <a:r>
              <a:rPr lang="en-US" sz="3200" b="1" i="0" u="none" strike="noStrike" cap="none" baseline="0">
                <a:solidFill>
                  <a:srgbClr val="FF7F00"/>
                </a:solidFill>
                <a:latin typeface="Courier New"/>
                <a:ea typeface="Courier New"/>
                <a:cs typeface="Courier New"/>
                <a:sym typeface="Courier New"/>
              </a:rPr>
              <a:t> (0, 3, 4)</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FF7F00"/>
                </a:solidFill>
                <a:latin typeface="Courier New"/>
                <a:ea typeface="Courier New"/>
                <a:cs typeface="Courier New"/>
                <a:sym typeface="Courier New"/>
              </a:rPr>
              <a:t>( 'Jones', 'Sally' ) </a:t>
            </a:r>
            <a:r>
              <a:rPr lang="en-US" sz="3200" b="1" i="0" u="none" strike="noStrike" cap="none" baseline="0">
                <a:solidFill>
                  <a:srgbClr val="00FFFF"/>
                </a:solidFill>
                <a:latin typeface="Courier New"/>
                <a:ea typeface="Courier New"/>
                <a:cs typeface="Courier New"/>
                <a:sym typeface="Courier New"/>
              </a:rPr>
              <a:t>&lt;</a:t>
            </a:r>
            <a:r>
              <a:rPr lang="en-US" sz="3200" b="1" i="0" u="none" strike="noStrike" cap="none" baseline="0">
                <a:solidFill>
                  <a:srgbClr val="FF7F00"/>
                </a:solidFill>
                <a:latin typeface="Courier New"/>
                <a:ea typeface="Courier New"/>
                <a:cs typeface="Courier New"/>
                <a:sym typeface="Courier New"/>
              </a:rPr>
              <a:t> ('Jones', 'Sam')</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&gt;&gt;&gt; </a:t>
            </a:r>
            <a:r>
              <a:rPr lang="en-US" sz="3200" b="1" i="0" u="none" strike="noStrike" cap="none" baseline="0">
                <a:solidFill>
                  <a:srgbClr val="FF7F00"/>
                </a:solidFill>
                <a:latin typeface="Courier New"/>
                <a:ea typeface="Courier New"/>
                <a:cs typeface="Courier New"/>
                <a:sym typeface="Courier New"/>
              </a:rPr>
              <a:t>( 'Jones', 'Sally') </a:t>
            </a:r>
            <a:r>
              <a:rPr lang="en-US" sz="3200" b="1" i="0" u="none" strike="noStrike" cap="none" baseline="0">
                <a:solidFill>
                  <a:srgbClr val="00FFFF"/>
                </a:solidFill>
                <a:latin typeface="Courier New"/>
                <a:ea typeface="Courier New"/>
                <a:cs typeface="Courier New"/>
                <a:sym typeface="Courier New"/>
              </a:rPr>
              <a:t>&gt;</a:t>
            </a:r>
            <a:r>
              <a:rPr lang="en-US" sz="3200" b="1" i="0" u="none" strike="noStrike" cap="none" baseline="0">
                <a:solidFill>
                  <a:srgbClr val="FF7F00"/>
                </a:solidFill>
                <a:latin typeface="Courier New"/>
                <a:ea typeface="Courier New"/>
                <a:cs typeface="Courier New"/>
                <a:sym typeface="Courier New"/>
              </a:rPr>
              <a:t> ('Adams', 'Sam')</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baseline="0">
                <a:solidFill>
                  <a:schemeClr val="lt1"/>
                </a:solidFill>
                <a:latin typeface="Courier New"/>
                <a:ea typeface="Courier New"/>
                <a:cs typeface="Courier New"/>
                <a:sym typeface="Courier New"/>
              </a:rPr>
              <a:t>True</a:t>
            </a:r>
          </a:p>
        </p:txBody>
      </p:sp>
    </p:spTree>
  </p:cSld>
  <p:clrMapOvr>
    <a:masterClrMapping/>
  </p:clrMapOvr>
  <p:transition spd="slow">
    <p:cut/>
  </p:transition>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Custom</PresentationFormat>
  <Paragraphs>181</Paragraphs>
  <Slides>16</Slides>
  <Notes>16</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16</vt:i4>
      </vt:variant>
    </vt:vector>
  </HeadingPairs>
  <TitlesOfParts>
    <vt:vector size="23" baseType="lpstr">
      <vt:lpstr>Arial</vt:lpstr>
      <vt:lpstr>Cabin</vt:lpstr>
      <vt:lpstr>Courier New</vt:lpstr>
      <vt:lpstr>Title &amp; Subtitle</vt:lpstr>
      <vt:lpstr>Title &amp; Bullets</vt:lpstr>
      <vt:lpstr>Title &amp; Bullets - 2 Column</vt:lpstr>
      <vt:lpstr>Title &amp; Bullets</vt:lpstr>
      <vt:lpstr>Tuples</vt:lpstr>
      <vt:lpstr>Tuples are like lists</vt:lpstr>
      <vt:lpstr>but... Tuples are “immutable”</vt:lpstr>
      <vt:lpstr>Things not to do with tuples</vt:lpstr>
      <vt:lpstr>A Tale of  Two Sequences</vt:lpstr>
      <vt:lpstr>Tuples are more efficient</vt:lpstr>
      <vt:lpstr>Tuples and Assignment</vt:lpstr>
      <vt:lpstr>Tuples and Dictionaries</vt:lpstr>
      <vt:lpstr>Tuples are Comparable</vt:lpstr>
      <vt:lpstr>Sorting Lists of Tuples</vt:lpstr>
      <vt:lpstr>Using sorted()</vt:lpstr>
      <vt:lpstr>Sort by values instead of key</vt:lpstr>
      <vt:lpstr>PowerPoint Presentation</vt:lpstr>
      <vt:lpstr>Even Shorter Version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cp:lastModifiedBy>Bhambri, Rahul</cp:lastModifiedBy>
  <cp:revision>1</cp:revision>
  <dcterms:modified xsi:type="dcterms:W3CDTF">2015-11-12T16:54:13Z</dcterms:modified>
</cp:coreProperties>
</file>