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61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59" autoAdjust="0"/>
    <p:restoredTop sz="86441" autoAdjust="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0" y="307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65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D2DE1-C931-452E-8284-65032ED073B2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3F196-E2FC-4626-8A3A-F7A0D581C7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3F196-E2FC-4626-8A3A-F7A0D581C76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3F196-E2FC-4626-8A3A-F7A0D581C76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49AB3E3-4A90-4822-94F6-AF0BD2BB292D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645088-58A7-47B5-B876-387D38B5CE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B3E3-4A90-4822-94F6-AF0BD2BB292D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45088-58A7-47B5-B876-387D38B5CE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49AB3E3-4A90-4822-94F6-AF0BD2BB292D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9645088-58A7-47B5-B876-387D38B5CE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B3E3-4A90-4822-94F6-AF0BD2BB292D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645088-58A7-47B5-B876-387D38B5CE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B3E3-4A90-4822-94F6-AF0BD2BB292D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9645088-58A7-47B5-B876-387D38B5CE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49AB3E3-4A90-4822-94F6-AF0BD2BB292D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9645088-58A7-47B5-B876-387D38B5CE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49AB3E3-4A90-4822-94F6-AF0BD2BB292D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9645088-58A7-47B5-B876-387D38B5CE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B3E3-4A90-4822-94F6-AF0BD2BB292D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645088-58A7-47B5-B876-387D38B5CE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B3E3-4A90-4822-94F6-AF0BD2BB292D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645088-58A7-47B5-B876-387D38B5CE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B3E3-4A90-4822-94F6-AF0BD2BB292D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645088-58A7-47B5-B876-387D38B5CE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49AB3E3-4A90-4822-94F6-AF0BD2BB292D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9645088-58A7-47B5-B876-387D38B5CE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49AB3E3-4A90-4822-94F6-AF0BD2BB292D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9645088-58A7-47B5-B876-387D38B5CE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3051"/>
            <a:ext cx="7772400" cy="4143404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44" y="0"/>
            <a:ext cx="1504950" cy="1504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8662" y="1720840"/>
            <a:ext cx="707236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5"/>
            <a:r>
              <a:rPr lang="en-US" sz="2400" b="1" dirty="0" smtClean="0">
                <a:solidFill>
                  <a:srgbClr val="FFC000"/>
                </a:solidFill>
              </a:rPr>
              <a:t>Name: Abhijit Barik</a:t>
            </a:r>
            <a:br>
              <a:rPr lang="en-US" sz="2400" b="1" dirty="0" smtClean="0">
                <a:solidFill>
                  <a:srgbClr val="FFC000"/>
                </a:solidFill>
              </a:rPr>
            </a:br>
            <a:r>
              <a:rPr lang="en-US" sz="2400" b="1" dirty="0" smtClean="0">
                <a:solidFill>
                  <a:srgbClr val="FFC000"/>
                </a:solidFill>
              </a:rPr>
              <a:t>Student code:BWU/BCA/18/010</a:t>
            </a:r>
            <a:br>
              <a:rPr lang="en-US" sz="2400" b="1" dirty="0" smtClean="0">
                <a:solidFill>
                  <a:srgbClr val="FFC000"/>
                </a:solidFill>
              </a:rPr>
            </a:br>
            <a:r>
              <a:rPr lang="en-US" sz="2400" b="1" dirty="0" smtClean="0">
                <a:solidFill>
                  <a:srgbClr val="FFC000"/>
                </a:solidFill>
              </a:rPr>
              <a:t>Subject: Soft Computing </a:t>
            </a:r>
            <a:br>
              <a:rPr lang="en-US" sz="2400" b="1" dirty="0" smtClean="0">
                <a:solidFill>
                  <a:srgbClr val="FFC000"/>
                </a:solidFill>
              </a:rPr>
            </a:br>
            <a:r>
              <a:rPr lang="en-US" sz="2400" b="1" dirty="0" smtClean="0">
                <a:solidFill>
                  <a:srgbClr val="FFC000"/>
                </a:solidFill>
              </a:rPr>
              <a:t>Subject </a:t>
            </a:r>
            <a:r>
              <a:rPr lang="en-US" sz="2400" b="1" dirty="0" smtClean="0">
                <a:solidFill>
                  <a:srgbClr val="FFC000"/>
                </a:solidFill>
              </a:rPr>
              <a:t>code:BCA602B</a:t>
            </a:r>
            <a:r>
              <a:rPr lang="en-US" sz="2400" b="1" dirty="0" smtClean="0">
                <a:solidFill>
                  <a:srgbClr val="FFC000"/>
                </a:solidFill>
              </a:rPr>
              <a:t/>
            </a:r>
            <a:br>
              <a:rPr lang="en-US" sz="2400" b="1" dirty="0" smtClean="0">
                <a:solidFill>
                  <a:srgbClr val="FFC000"/>
                </a:solidFill>
              </a:rPr>
            </a:br>
            <a:r>
              <a:rPr lang="en-US" sz="2400" b="1" dirty="0" smtClean="0">
                <a:solidFill>
                  <a:srgbClr val="FFC000"/>
                </a:solidFill>
              </a:rPr>
              <a:t>University roll  no:18010301001</a:t>
            </a:r>
            <a:br>
              <a:rPr lang="en-US" sz="2400" b="1" dirty="0" smtClean="0">
                <a:solidFill>
                  <a:srgbClr val="FFC000"/>
                </a:solidFill>
              </a:rPr>
            </a:br>
            <a:r>
              <a:rPr lang="en-US" sz="2400" b="1" dirty="0" smtClean="0">
                <a:solidFill>
                  <a:srgbClr val="FFC000"/>
                </a:solidFill>
              </a:rPr>
              <a:t>Stream: BCA</a:t>
            </a:r>
            <a:br>
              <a:rPr lang="en-US" sz="2400" b="1" dirty="0" smtClean="0">
                <a:solidFill>
                  <a:srgbClr val="FFC000"/>
                </a:solidFill>
              </a:rPr>
            </a:br>
            <a:r>
              <a:rPr lang="en-US" sz="2400" b="1" dirty="0" smtClean="0">
                <a:solidFill>
                  <a:srgbClr val="FFC000"/>
                </a:solidFill>
              </a:rPr>
              <a:t>Section: A</a:t>
            </a:r>
            <a:br>
              <a:rPr lang="en-US" sz="2400" b="1" dirty="0" smtClean="0">
                <a:solidFill>
                  <a:srgbClr val="FFC000"/>
                </a:solidFill>
              </a:rPr>
            </a:br>
            <a:r>
              <a:rPr lang="en-US" sz="2400" b="1" dirty="0" smtClean="0">
                <a:solidFill>
                  <a:srgbClr val="FFC000"/>
                </a:solidFill>
              </a:rPr>
              <a:t>Year: Third  Year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8839200" cy="1000108"/>
          </a:xfrm>
        </p:spPr>
        <p:txBody>
          <a:bodyPr/>
          <a:lstStyle/>
          <a:p>
            <a:r>
              <a:rPr lang="en-US" dirty="0" smtClean="0"/>
              <a:t>			      TOPIC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2285993"/>
            <a:ext cx="8496328" cy="1643074"/>
          </a:xfrm>
        </p:spPr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/>
              <a:t>FUZZY SET OPERATIONS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728"/>
            <a:ext cx="8839200" cy="2286016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 smtClean="0"/>
              <a:t>		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What is Fuzzy Set 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857365"/>
            <a:ext cx="8639204" cy="3929089"/>
          </a:xfrm>
        </p:spPr>
        <p:txBody>
          <a:bodyPr>
            <a:normAutofit/>
          </a:bodyPr>
          <a:lstStyle/>
          <a:p>
            <a:r>
              <a:rPr lang="en-US" dirty="0" smtClean="0"/>
              <a:t>Fuzzy </a:t>
            </a:r>
            <a:r>
              <a:rPr lang="en-US" dirty="0" smtClean="0"/>
              <a:t>refers to something that is unclear or vague . Hence, Fuzzy Set is a Set where every key is associated with value, which is between 0 to 1 based on the certainty .This value is often called as degree of membership</a:t>
            </a:r>
            <a:r>
              <a:rPr lang="en-US" dirty="0" smtClean="0"/>
              <a:t>.</a:t>
            </a:r>
          </a:p>
          <a:p>
            <a:r>
              <a:rPr lang="en-US" dirty="0" smtClean="0"/>
              <a:t>Fuzzy set operations are </a:t>
            </a:r>
            <a:r>
              <a:rPr lang="en-US" dirty="0" smtClean="0">
                <a:solidFill>
                  <a:srgbClr val="FF0000"/>
                </a:solidFill>
              </a:rPr>
              <a:t>union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intersection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complement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difference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067800" cy="6143643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b="1" dirty="0" smtClean="0">
                <a:solidFill>
                  <a:srgbClr val="FF0000"/>
                </a:solidFill>
              </a:rPr>
              <a:t>1. Union :</a:t>
            </a:r>
            <a:endParaRPr lang="en-US" dirty="0" smtClean="0">
              <a:solidFill>
                <a:srgbClr val="FF0000"/>
              </a:solidFill>
            </a:endParaRPr>
          </a:p>
          <a:p>
            <a:pPr fontAlgn="base"/>
            <a:r>
              <a:rPr lang="en-US" dirty="0" smtClean="0"/>
              <a:t>Consider 2 Fuzzy Sets denoted by A and  B, then let’s consider Y be the Union of them, then for every member of  A and  B, Y will be:</a:t>
            </a:r>
          </a:p>
          <a:p>
            <a:pPr fontAlgn="base"/>
            <a:r>
              <a:rPr lang="en-US" sz="2100" dirty="0" smtClean="0">
                <a:solidFill>
                  <a:srgbClr val="FFFF00"/>
                </a:solidFill>
              </a:rPr>
              <a:t>degree_of_membership(Y)= max(degree_of_membership(A),degree_of_membership(B))</a:t>
            </a:r>
          </a:p>
          <a:p>
            <a:pPr fontAlgn="base"/>
            <a:r>
              <a:rPr lang="en-US" sz="2100" dirty="0" smtClean="0"/>
              <a:t>Example:</a:t>
            </a:r>
          </a:p>
          <a:p>
            <a:pPr fontAlgn="base"/>
            <a:r>
              <a:rPr lang="en-US" dirty="0" smtClean="0">
                <a:solidFill>
                  <a:srgbClr val="00B0F0"/>
                </a:solidFill>
              </a:rPr>
              <a:t>The First Fuzzy Set is : {(a, 0.2), (b, 0.3), (c, 0.6), (d ,0.6)}</a:t>
            </a:r>
          </a:p>
          <a:p>
            <a:pPr fontAlgn="base"/>
            <a:r>
              <a:rPr lang="en-US" dirty="0" smtClean="0">
                <a:solidFill>
                  <a:srgbClr val="00B0F0"/>
                </a:solidFill>
              </a:rPr>
              <a:t> The Second Fuzzy Set is : {(a, 0.9), (b, 0.9), (c, 0.4), (d, 0.5)} </a:t>
            </a:r>
          </a:p>
          <a:p>
            <a:pPr fontAlgn="base"/>
            <a:r>
              <a:rPr lang="en-US" dirty="0" smtClean="0">
                <a:solidFill>
                  <a:srgbClr val="00B0F0"/>
                </a:solidFill>
              </a:rPr>
              <a:t>Fuzzy Set Union is : {(a, 0.9), (b, 0.9), (c, 0.6), (d, 0.6)} </a:t>
            </a:r>
          </a:p>
          <a:p>
            <a:pPr fontAlgn="base"/>
            <a:r>
              <a:rPr lang="en-US" b="1" dirty="0" smtClean="0">
                <a:solidFill>
                  <a:srgbClr val="FF0000"/>
                </a:solidFill>
              </a:rPr>
              <a:t>2. Intersection :</a:t>
            </a:r>
            <a:endParaRPr lang="en-US" dirty="0" smtClean="0">
              <a:solidFill>
                <a:srgbClr val="FF0000"/>
              </a:solidFill>
            </a:endParaRPr>
          </a:p>
          <a:p>
            <a:pPr fontAlgn="base"/>
            <a:r>
              <a:rPr lang="en-US" dirty="0" smtClean="0"/>
              <a:t>Consider 2 Fuzzy Sets denoted by A and  B, then let’s consider Y be the Intersection of them, then for every member of  A and  B, Y will be:</a:t>
            </a:r>
          </a:p>
          <a:p>
            <a:r>
              <a:rPr lang="en-US" sz="2100" dirty="0" smtClean="0">
                <a:solidFill>
                  <a:srgbClr val="FFFF00"/>
                </a:solidFill>
              </a:rPr>
              <a:t>degree_of_membership(Y)= min(degree_of_membership(A), degree_of_membership(B))</a:t>
            </a:r>
          </a:p>
          <a:p>
            <a:pPr fontAlgn="base"/>
            <a:r>
              <a:rPr lang="en-US" dirty="0" smtClean="0"/>
              <a:t>Example:</a:t>
            </a:r>
          </a:p>
          <a:p>
            <a:pPr fontAlgn="base"/>
            <a:r>
              <a:rPr lang="en-US" dirty="0" smtClean="0">
                <a:solidFill>
                  <a:srgbClr val="00B0F0"/>
                </a:solidFill>
              </a:rPr>
              <a:t>The First Fuzzy Set is : {(a, 0.2), (b, 0.3), (c, 0.6), (d ,0.6)}</a:t>
            </a:r>
          </a:p>
          <a:p>
            <a:pPr fontAlgn="base"/>
            <a:r>
              <a:rPr lang="en-US" dirty="0" smtClean="0">
                <a:solidFill>
                  <a:srgbClr val="00B0F0"/>
                </a:solidFill>
              </a:rPr>
              <a:t>The Second Fuzzy Set is : {(a, 0.9), (b, 0.9), (c, 0.4), (d, 0.5)} </a:t>
            </a:r>
          </a:p>
          <a:p>
            <a:pPr fontAlgn="base"/>
            <a:r>
              <a:rPr lang="en-US" dirty="0" smtClean="0">
                <a:solidFill>
                  <a:srgbClr val="00B0F0"/>
                </a:solidFill>
              </a:rPr>
              <a:t>Fuzzy Set Union is : {(a, 0.2), (b, 0.3), (c, 0.4), (d, 0.5)}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sz="3400" b="1" dirty="0" smtClean="0">
                <a:solidFill>
                  <a:srgbClr val="FF0000"/>
                </a:solidFill>
              </a:rPr>
              <a:t>3. Complement :</a:t>
            </a:r>
          </a:p>
          <a:p>
            <a:pPr fontAlgn="base"/>
            <a:r>
              <a:rPr lang="en-US" sz="3400" dirty="0" smtClean="0"/>
              <a:t>Consider a Fuzzy Sets denoted by A  , then let’s consider Y be the Complement of it, then for every member of  A  , Y will be:</a:t>
            </a:r>
          </a:p>
          <a:p>
            <a:pPr fontAlgn="base"/>
            <a:r>
              <a:rPr lang="en-US" dirty="0" smtClean="0">
                <a:solidFill>
                  <a:srgbClr val="FFFF00"/>
                </a:solidFill>
              </a:rPr>
              <a:t>degree_of_membership(Y)= 1 - degree_of_membership(A)</a:t>
            </a:r>
          </a:p>
          <a:p>
            <a:pPr fontAlgn="base"/>
            <a:r>
              <a:rPr lang="en-US" dirty="0" smtClean="0"/>
              <a:t>Example:</a:t>
            </a:r>
          </a:p>
          <a:p>
            <a:pPr fontAlgn="base"/>
            <a:r>
              <a:rPr lang="en-US" dirty="0" smtClean="0">
                <a:solidFill>
                  <a:srgbClr val="00B0F0"/>
                </a:solidFill>
              </a:rPr>
              <a:t>The First Fuzzy Set is : {(a, 0.2), (b, 0.3), (c, 0.6), (d ,0.6)}</a:t>
            </a:r>
          </a:p>
          <a:p>
            <a:pPr fontAlgn="base"/>
            <a:r>
              <a:rPr lang="en-US" dirty="0" smtClean="0">
                <a:solidFill>
                  <a:srgbClr val="00B0F0"/>
                </a:solidFill>
              </a:rPr>
              <a:t>Fuzzy Set Complement is : {(a,0.8), (b,0.7), (c,0.4), (d, 0.4)}</a:t>
            </a:r>
          </a:p>
          <a:p>
            <a:pPr fontAlgn="base"/>
            <a:r>
              <a:rPr lang="en-US" sz="3400" b="1" dirty="0" smtClean="0">
                <a:solidFill>
                  <a:srgbClr val="FF0000"/>
                </a:solidFill>
              </a:rPr>
              <a:t>4. Difference :</a:t>
            </a:r>
            <a:r>
              <a:rPr lang="en-US" sz="3400" b="1" dirty="0" smtClean="0">
                <a:solidFill>
                  <a:schemeClr val="tx1"/>
                </a:solidFill>
              </a:rPr>
              <a:t> </a:t>
            </a:r>
            <a:r>
              <a:rPr lang="en-US" sz="3400" dirty="0" smtClean="0"/>
              <a:t> </a:t>
            </a:r>
            <a:br>
              <a:rPr lang="en-US" sz="3400" dirty="0" smtClean="0"/>
            </a:br>
            <a:r>
              <a:rPr lang="en-US" sz="3400" dirty="0" smtClean="0"/>
              <a:t>Consider 2 Fuzzy Sets denoted by A and  B, then let’s consider Y be the Intersection of them, then for every member of  A and  B, Y will be: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degree_of_membership(Y)= min(degree_of_membership(A), 1- degree_of_membership(B)) 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fontAlgn="base"/>
            <a:r>
              <a:rPr lang="en-US" dirty="0" smtClean="0">
                <a:solidFill>
                  <a:srgbClr val="00B0F0"/>
                </a:solidFill>
              </a:rPr>
              <a:t>The First Fuzzy Set is : {(a, 0.2), (b, 0.3), (c, 0.6), (d ,0.6)}</a:t>
            </a:r>
          </a:p>
          <a:p>
            <a:pPr fontAlgn="base"/>
            <a:r>
              <a:rPr lang="en-US" dirty="0" smtClean="0">
                <a:solidFill>
                  <a:srgbClr val="00B0F0"/>
                </a:solidFill>
              </a:rPr>
              <a:t> The Second Fuzzy Set is : {(a, 0.9), (b, 0.9), (c, 0.4), (d, 0.5)} </a:t>
            </a:r>
          </a:p>
          <a:p>
            <a:pPr fontAlgn="base"/>
            <a:r>
              <a:rPr lang="en-US" dirty="0" smtClean="0">
                <a:solidFill>
                  <a:srgbClr val="00B0F0"/>
                </a:solidFill>
              </a:rPr>
              <a:t>Fuzzy </a:t>
            </a:r>
            <a:r>
              <a:rPr lang="en-US" smtClean="0">
                <a:solidFill>
                  <a:srgbClr val="00B0F0"/>
                </a:solidFill>
              </a:rPr>
              <a:t>Set </a:t>
            </a:r>
            <a:r>
              <a:rPr lang="en-US" smtClean="0">
                <a:solidFill>
                  <a:srgbClr val="00B0F0"/>
                </a:solidFill>
              </a:rPr>
              <a:t>Difference </a:t>
            </a:r>
            <a:r>
              <a:rPr lang="en-US" smtClean="0">
                <a:solidFill>
                  <a:srgbClr val="00B0F0"/>
                </a:solidFill>
              </a:rPr>
              <a:t>is </a:t>
            </a:r>
            <a:r>
              <a:rPr lang="en-US" dirty="0" smtClean="0">
                <a:solidFill>
                  <a:srgbClr val="00B0F0"/>
                </a:solidFill>
              </a:rPr>
              <a:t>: {(a, 0.1), (b, 0.1), (c, 0.6), (d, 0.5)}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solidFill>
                <a:srgbClr val="00B0F0"/>
              </a:solidFill>
            </a:endParaRPr>
          </a:p>
          <a:p>
            <a:pPr fontAlgn="base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fontAlgn="base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928670"/>
            <a:ext cx="8053414" cy="1214446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  </a:t>
            </a:r>
            <a:r>
              <a:rPr lang="en-US" cap="none" dirty="0" smtClean="0"/>
              <a:t>Thank you</a:t>
            </a:r>
            <a:endParaRPr lang="en-US" cap="none" dirty="0"/>
          </a:p>
        </p:txBody>
      </p:sp>
      <p:pic>
        <p:nvPicPr>
          <p:cNvPr id="5" name="Picture 2" descr="Image result for namaste pictures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714744" y="2643182"/>
            <a:ext cx="1771650" cy="25796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156</TotalTime>
  <Words>89</Words>
  <Application>Microsoft Office PowerPoint</Application>
  <PresentationFormat>On-screen Show (4:3)</PresentationFormat>
  <Paragraphs>39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 </vt:lpstr>
      <vt:lpstr>         TOPIC</vt:lpstr>
      <vt:lpstr>     What is Fuzzy Set ?  </vt:lpstr>
      <vt:lpstr>Slide 4</vt:lpstr>
      <vt:lpstr>Slide 5</vt:lpstr>
      <vt:lpstr>      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HP</dc:creator>
  <cp:lastModifiedBy>HP</cp:lastModifiedBy>
  <cp:revision>19</cp:revision>
  <dcterms:created xsi:type="dcterms:W3CDTF">2021-06-02T04:52:28Z</dcterms:created>
  <dcterms:modified xsi:type="dcterms:W3CDTF">2021-06-13T04:11:03Z</dcterms:modified>
</cp:coreProperties>
</file>