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7" r:id="rId2"/>
    <p:sldId id="258" r:id="rId3"/>
    <p:sldId id="259" r:id="rId4"/>
    <p:sldId id="260" r:id="rId5"/>
    <p:sldId id="261" r:id="rId6"/>
    <p:sldId id="262" r:id="rId7"/>
    <p:sldId id="263" r:id="rId8"/>
    <p:sldId id="264"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F7907F8D-9555-4EA1-98F9-705ED30D73A9}" type="datetimeFigureOut">
              <a:rPr lang="en-US" smtClean="0"/>
              <a:t>6/13/2021</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618802EE-E1BF-4779-97D0-CF1FCE3F0BD1}" type="slidenum">
              <a:rPr lang="en-US" smtClean="0"/>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7907F8D-9555-4EA1-98F9-705ED30D73A9}" type="datetimeFigureOut">
              <a:rPr lang="en-US" smtClean="0"/>
              <a:t>6/13/2021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8802EE-E1BF-4779-97D0-CF1FCE3F0BD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7907F8D-9555-4EA1-98F9-705ED30D73A9}" type="datetimeFigureOut">
              <a:rPr lang="en-US" smtClean="0"/>
              <a:t>6/13/2021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8802EE-E1BF-4779-97D0-CF1FCE3F0BD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F7907F8D-9555-4EA1-98F9-705ED30D73A9}" type="datetimeFigureOut">
              <a:rPr lang="en-US" smtClean="0"/>
              <a:t>6/13/2021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8802EE-E1BF-4779-97D0-CF1FCE3F0BD1}" type="slidenum">
              <a:rPr lang="en-US" smtClean="0"/>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7907F8D-9555-4EA1-98F9-705ED30D73A9}" type="datetimeFigureOut">
              <a:rPr lang="en-US" smtClean="0"/>
              <a:t>6/13/2021</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618802EE-E1BF-4779-97D0-CF1FCE3F0BD1}"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F7907F8D-9555-4EA1-98F9-705ED30D73A9}" type="datetimeFigureOut">
              <a:rPr lang="en-US" smtClean="0"/>
              <a:t>6/13/2021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8802EE-E1BF-4779-97D0-CF1FCE3F0BD1}" type="slidenum">
              <a:rPr lang="en-US" smtClean="0"/>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F7907F8D-9555-4EA1-98F9-705ED30D73A9}" type="datetimeFigureOut">
              <a:rPr lang="en-US" smtClean="0"/>
              <a:t>6/13/2021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8802EE-E1BF-4779-97D0-CF1FCE3F0BD1}" type="slidenum">
              <a:rPr lang="en-US" smtClean="0"/>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7907F8D-9555-4EA1-98F9-705ED30D73A9}" type="datetimeFigureOut">
              <a:rPr lang="en-US" smtClean="0"/>
              <a:t>6/13/2021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8802EE-E1BF-4779-97D0-CF1FCE3F0BD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907F8D-9555-4EA1-98F9-705ED30D73A9}" type="datetimeFigureOut">
              <a:rPr lang="en-US" smtClean="0"/>
              <a:t>6/13/2021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8802EE-E1BF-4779-97D0-CF1FCE3F0BD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7907F8D-9555-4EA1-98F9-705ED30D73A9}" type="datetimeFigureOut">
              <a:rPr lang="en-US" smtClean="0"/>
              <a:t>6/13/2021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8802EE-E1BF-4779-97D0-CF1FCE3F0BD1}" type="slidenum">
              <a:rPr lang="en-US" smtClean="0"/>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7907F8D-9555-4EA1-98F9-705ED30D73A9}" type="datetimeFigureOut">
              <a:rPr lang="en-US" smtClean="0"/>
              <a:t>6/13/2021</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618802EE-E1BF-4779-97D0-CF1FCE3F0BD1}" type="slidenum">
              <a:rPr lang="en-US" smtClean="0"/>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F7907F8D-9555-4EA1-98F9-705ED30D73A9}" type="datetimeFigureOut">
              <a:rPr lang="en-US" smtClean="0"/>
              <a:t>6/13/2021</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618802EE-E1BF-4779-97D0-CF1FCE3F0BD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346" y="2285992"/>
            <a:ext cx="9358346" cy="3046988"/>
          </a:xfrm>
          <a:prstGeom prst="rect">
            <a:avLst/>
          </a:prstGeom>
        </p:spPr>
        <p:txBody>
          <a:bodyPr wrap="square">
            <a:spAutoFit/>
          </a:bodyPr>
          <a:lstStyle/>
          <a:p>
            <a:pPr lvl="5"/>
            <a:r>
              <a:rPr lang="en-US" sz="2400" b="1" dirty="0" smtClean="0">
                <a:solidFill>
                  <a:srgbClr val="FFC000"/>
                </a:solidFill>
              </a:rPr>
              <a:t>Name: 		 </a:t>
            </a:r>
            <a:r>
              <a:rPr lang="en-US" sz="2400" b="1" dirty="0" err="1" smtClean="0">
                <a:solidFill>
                  <a:srgbClr val="FFC000"/>
                </a:solidFill>
              </a:rPr>
              <a:t>Abhijit</a:t>
            </a:r>
            <a:r>
              <a:rPr lang="en-US" sz="2400" b="1" dirty="0" smtClean="0">
                <a:solidFill>
                  <a:srgbClr val="FFC000"/>
                </a:solidFill>
              </a:rPr>
              <a:t>  </a:t>
            </a:r>
            <a:r>
              <a:rPr lang="en-US" sz="2400" b="1" dirty="0" err="1" smtClean="0">
                <a:solidFill>
                  <a:srgbClr val="FFC000"/>
                </a:solidFill>
              </a:rPr>
              <a:t>Barik</a:t>
            </a:r>
            <a:r>
              <a:rPr lang="en-US" sz="2400" b="1" dirty="0" smtClean="0">
                <a:solidFill>
                  <a:srgbClr val="FFC000"/>
                </a:solidFill>
              </a:rPr>
              <a:t/>
            </a:r>
            <a:br>
              <a:rPr lang="en-US" sz="2400" b="1" dirty="0" smtClean="0">
                <a:solidFill>
                  <a:srgbClr val="FFC000"/>
                </a:solidFill>
              </a:rPr>
            </a:br>
            <a:r>
              <a:rPr lang="en-US" sz="2400" b="1" dirty="0" smtClean="0">
                <a:solidFill>
                  <a:srgbClr val="FFC000"/>
                </a:solidFill>
              </a:rPr>
              <a:t>Student code:	 BWU/BCA/18/010</a:t>
            </a:r>
            <a:br>
              <a:rPr lang="en-US" sz="2400" b="1" dirty="0" smtClean="0">
                <a:solidFill>
                  <a:srgbClr val="FFC000"/>
                </a:solidFill>
              </a:rPr>
            </a:br>
            <a:r>
              <a:rPr lang="en-US" sz="2400" b="1" dirty="0" smtClean="0">
                <a:solidFill>
                  <a:srgbClr val="FFC000"/>
                </a:solidFill>
              </a:rPr>
              <a:t>Subject: 		Values and Ethics</a:t>
            </a:r>
            <a:br>
              <a:rPr lang="en-US" sz="2400" b="1" dirty="0" smtClean="0">
                <a:solidFill>
                  <a:srgbClr val="FFC000"/>
                </a:solidFill>
              </a:rPr>
            </a:br>
            <a:r>
              <a:rPr lang="en-US" sz="2400" b="1" dirty="0" smtClean="0">
                <a:solidFill>
                  <a:srgbClr val="FFC000"/>
                </a:solidFill>
              </a:rPr>
              <a:t>Subject code:	HU601</a:t>
            </a:r>
            <a:br>
              <a:rPr lang="en-US" sz="2400" b="1" dirty="0" smtClean="0">
                <a:solidFill>
                  <a:srgbClr val="FFC000"/>
                </a:solidFill>
              </a:rPr>
            </a:br>
            <a:r>
              <a:rPr lang="en-US" sz="2400" b="1" dirty="0" smtClean="0">
                <a:solidFill>
                  <a:srgbClr val="FFC000"/>
                </a:solidFill>
              </a:rPr>
              <a:t>University roll no:18010301001</a:t>
            </a:r>
            <a:br>
              <a:rPr lang="en-US" sz="2400" b="1" dirty="0" smtClean="0">
                <a:solidFill>
                  <a:srgbClr val="FFC000"/>
                </a:solidFill>
              </a:rPr>
            </a:br>
            <a:r>
              <a:rPr lang="en-US" sz="2400" b="1" dirty="0" smtClean="0">
                <a:solidFill>
                  <a:srgbClr val="FFC000"/>
                </a:solidFill>
              </a:rPr>
              <a:t>Stream: 		BCA</a:t>
            </a:r>
            <a:br>
              <a:rPr lang="en-US" sz="2400" b="1" dirty="0" smtClean="0">
                <a:solidFill>
                  <a:srgbClr val="FFC000"/>
                </a:solidFill>
              </a:rPr>
            </a:br>
            <a:r>
              <a:rPr lang="en-US" sz="2400" b="1" dirty="0" smtClean="0">
                <a:solidFill>
                  <a:srgbClr val="FFC000"/>
                </a:solidFill>
              </a:rPr>
              <a:t>Section:		 A</a:t>
            </a:r>
            <a:br>
              <a:rPr lang="en-US" sz="2400" b="1" dirty="0" smtClean="0">
                <a:solidFill>
                  <a:srgbClr val="FFC000"/>
                </a:solidFill>
              </a:rPr>
            </a:br>
            <a:r>
              <a:rPr lang="en-US" sz="2400" b="1" dirty="0" smtClean="0">
                <a:solidFill>
                  <a:srgbClr val="FFC000"/>
                </a:solidFill>
              </a:rPr>
              <a:t>Year: 		Third  Year</a:t>
            </a:r>
            <a:endParaRPr lang="en-US" sz="2400" b="1" dirty="0">
              <a:solidFill>
                <a:srgbClr val="FFC000"/>
              </a:solidFill>
            </a:endParaRPr>
          </a:p>
        </p:txBody>
      </p:sp>
      <p:pic>
        <p:nvPicPr>
          <p:cNvPr id="3" name="Picture 2" descr="download.png"/>
          <p:cNvPicPr>
            <a:picLocks noChangeAspect="1"/>
          </p:cNvPicPr>
          <p:nvPr/>
        </p:nvPicPr>
        <p:blipFill>
          <a:blip r:embed="rId2"/>
          <a:stretch>
            <a:fillRect/>
          </a:stretch>
        </p:blipFill>
        <p:spPr>
          <a:xfrm>
            <a:off x="3428992" y="0"/>
            <a:ext cx="2143125" cy="21431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500034" y="3200400"/>
            <a:ext cx="8358246" cy="1943112"/>
          </a:xfrm>
        </p:spPr>
        <p:txBody>
          <a:bodyPr/>
          <a:lstStyle/>
          <a:p>
            <a:r>
              <a:rPr lang="en-US" b="1" dirty="0" smtClean="0"/>
              <a:t>Technology whether blessings or curse-Indian scenario</a:t>
            </a:r>
            <a:endParaRPr lang="en-US" dirty="0"/>
          </a:p>
        </p:txBody>
      </p:sp>
      <p:sp>
        <p:nvSpPr>
          <p:cNvPr id="3" name="Title 2"/>
          <p:cNvSpPr>
            <a:spLocks noGrp="1"/>
          </p:cNvSpPr>
          <p:nvPr>
            <p:ph type="ctrTitle"/>
          </p:nvPr>
        </p:nvSpPr>
        <p:spPr/>
        <p:txBody>
          <a:bodyPr/>
          <a:lstStyle/>
          <a:p>
            <a:r>
              <a:rPr smtClean="0"/>
              <a:t>TOPIC</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t>
            </a:r>
            <a:r>
              <a:rPr lang="en-US" sz="5400" b="1" dirty="0" smtClean="0"/>
              <a:t>Introduction</a:t>
            </a:r>
            <a:endParaRPr lang="en-US" sz="5400" dirty="0"/>
          </a:p>
        </p:txBody>
      </p:sp>
      <p:sp>
        <p:nvSpPr>
          <p:cNvPr id="3" name="Text Placeholder 2"/>
          <p:cNvSpPr>
            <a:spLocks noGrp="1"/>
          </p:cNvSpPr>
          <p:nvPr>
            <p:ph type="body" idx="1"/>
          </p:nvPr>
        </p:nvSpPr>
        <p:spPr>
          <a:xfrm>
            <a:off x="500034" y="2547938"/>
            <a:ext cx="8643966" cy="4024334"/>
          </a:xfrm>
        </p:spPr>
        <p:txBody>
          <a:bodyPr>
            <a:normAutofit/>
          </a:bodyPr>
          <a:lstStyle/>
          <a:p>
            <a:r>
              <a:rPr lang="en-US" b="1" dirty="0" smtClean="0">
                <a:solidFill>
                  <a:srgbClr val="0070C0"/>
                </a:solidFill>
              </a:rPr>
              <a:t>Technology affects the way individuals communicate, learn, and think. It helps society and determines how people interact with each other on a daily basis. Technology plays an important role in society today. It has positive and negative effects on the world and it impacts daily lives. We are living in an era where technological advances are common. The internet and cell phones are some examples. For India technology is a blessings.</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5786" y="428604"/>
            <a:ext cx="5929353" cy="523220"/>
          </a:xfrm>
          <a:prstGeom prst="rect">
            <a:avLst/>
          </a:prstGeom>
        </p:spPr>
        <p:txBody>
          <a:bodyPr wrap="square">
            <a:spAutoFit/>
          </a:bodyPr>
          <a:lstStyle/>
          <a:p>
            <a:r>
              <a:rPr lang="en-US" sz="2800" b="1" dirty="0">
                <a:solidFill>
                  <a:srgbClr val="FF0000"/>
                </a:solidFill>
              </a:rPr>
              <a:t>	</a:t>
            </a:r>
            <a:r>
              <a:rPr lang="en-US" sz="2800" b="1" dirty="0" smtClean="0">
                <a:solidFill>
                  <a:srgbClr val="FF0000"/>
                </a:solidFill>
              </a:rPr>
              <a:t>	</a:t>
            </a:r>
            <a:r>
              <a:rPr lang="en-US" sz="2800" b="1" u="sng" dirty="0" smtClean="0">
                <a:solidFill>
                  <a:srgbClr val="FF0000"/>
                </a:solidFill>
              </a:rPr>
              <a:t>Advantages </a:t>
            </a:r>
            <a:r>
              <a:rPr lang="en-US" sz="2800" b="1" u="sng" dirty="0">
                <a:solidFill>
                  <a:srgbClr val="FF0000"/>
                </a:solidFill>
              </a:rPr>
              <a:t>of Technology</a:t>
            </a:r>
          </a:p>
        </p:txBody>
      </p:sp>
      <p:sp>
        <p:nvSpPr>
          <p:cNvPr id="1025" name="Rectangle 1"/>
          <p:cNvSpPr>
            <a:spLocks noChangeArrowheads="1"/>
          </p:cNvSpPr>
          <p:nvPr/>
        </p:nvSpPr>
        <p:spPr bwMode="auto">
          <a:xfrm>
            <a:off x="0" y="1214422"/>
            <a:ext cx="9144000" cy="5945177"/>
          </a:xfrm>
          <a:prstGeom prst="rect">
            <a:avLst/>
          </a:prstGeom>
          <a:solidFill>
            <a:srgbClr val="FFFFFF"/>
          </a:solidFill>
          <a:ln w="9525">
            <a:noFill/>
            <a:miter lim="800000"/>
            <a:headEnd/>
            <a:tailEnd/>
          </a:ln>
          <a:effectLst/>
        </p:spPr>
        <p:txBody>
          <a:bodyPr vert="horz" wrap="square" lIns="91440" tIns="12696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inherit"/>
                <a:ea typeface="Times New Roman" pitchFamily="18" charset="0"/>
                <a:cs typeface="Arial" pitchFamily="34" charset="0"/>
              </a:rPr>
              <a:t>1</a:t>
            </a:r>
            <a:r>
              <a:rPr kumimoji="0" lang="en-US" sz="2000" b="0" i="0" u="none" strike="noStrike" cap="none" normalizeH="0" baseline="0" dirty="0" smtClean="0">
                <a:ln>
                  <a:noFill/>
                </a:ln>
                <a:solidFill>
                  <a:srgbClr val="0070C0"/>
                </a:solidFill>
                <a:effectLst/>
                <a:latin typeface="inherit"/>
                <a:ea typeface="Times New Roman" pitchFamily="18" charset="0"/>
                <a:cs typeface="Arial" pitchFamily="34" charset="0"/>
              </a:rPr>
              <a:t>.</a:t>
            </a:r>
            <a:r>
              <a:rPr kumimoji="0" lang="en-US" sz="2000" b="0" i="0" u="none" strike="noStrike" cap="none" normalizeH="0" baseline="0" dirty="0" smtClean="0">
                <a:ln>
                  <a:noFill/>
                </a:ln>
                <a:solidFill>
                  <a:srgbClr val="0070C0"/>
                </a:solidFill>
                <a:effectLst/>
                <a:latin typeface="Cambria"/>
                <a:ea typeface="Times New Roman" pitchFamily="18" charset="0"/>
                <a:cs typeface="Arial" pitchFamily="34" charset="0"/>
              </a:rPr>
              <a:t> </a:t>
            </a:r>
            <a:r>
              <a:rPr kumimoji="0" lang="en-US" sz="2000" b="0" i="0" u="none" strike="noStrike" cap="none" normalizeH="0" baseline="0" dirty="0" smtClean="0">
                <a:ln>
                  <a:noFill/>
                </a:ln>
                <a:solidFill>
                  <a:srgbClr val="0070C0"/>
                </a:solidFill>
                <a:effectLst/>
                <a:latin typeface="inherit"/>
                <a:ea typeface="Times New Roman" pitchFamily="18" charset="0"/>
                <a:cs typeface="Arial" pitchFamily="34" charset="0"/>
              </a:rPr>
              <a:t>Ease of Access to Information:-</a:t>
            </a:r>
            <a:endParaRPr kumimoji="0" lang="en-US" sz="2000" b="1" i="0" u="none" strike="noStrike" cap="none" normalizeH="0" baseline="0" dirty="0" smtClean="0">
              <a:ln>
                <a:noFill/>
              </a:ln>
              <a:solidFill>
                <a:srgbClr val="0070C0"/>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616161"/>
                </a:solidFill>
                <a:effectLst/>
                <a:latin typeface="inherit"/>
                <a:ea typeface="Times New Roman" pitchFamily="18" charset="0"/>
                <a:cs typeface="Arial" pitchFamily="34" charset="0"/>
              </a:rPr>
              <a:t>World Wide Web, abbreviated as www has made the world a social village.</a:t>
            </a:r>
            <a:r>
              <a:rPr kumimoji="0" lang="en-US" sz="2000" b="0" i="0" u="none" strike="noStrike" cap="none" normalizeH="0" baseline="0" dirty="0" smtClean="0">
                <a:ln>
                  <a:noFill/>
                </a:ln>
                <a:solidFill>
                  <a:srgbClr val="616161"/>
                </a:solidFill>
                <a:effectLst/>
                <a:latin typeface="Arial" pitchFamily="34" charset="0"/>
                <a:ea typeface="Times New Roman" pitchFamily="18" charset="0"/>
                <a:cs typeface="Arial" pitchFamily="34" charset="0"/>
              </a:rPr>
              <a:t> </a:t>
            </a:r>
            <a:r>
              <a:rPr kumimoji="0" lang="en-US" sz="2000" b="0" i="0" u="none" strike="noStrike" cap="none" normalizeH="0" baseline="0" dirty="0" smtClean="0">
                <a:ln>
                  <a:noFill/>
                </a:ln>
                <a:solidFill>
                  <a:srgbClr val="616161"/>
                </a:solidFill>
                <a:effectLst/>
                <a:latin typeface="inherit"/>
                <a:ea typeface="Times New Roman" pitchFamily="18" charset="0"/>
                <a:cs typeface="Arial" pitchFamily="34" charset="0"/>
              </a:rPr>
              <a:t>This is because information from all around the globe is widely available on the internet.</a:t>
            </a:r>
            <a:endPar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616161"/>
                </a:solidFill>
                <a:effectLst/>
                <a:latin typeface="inherit"/>
                <a:ea typeface="Times New Roman" pitchFamily="18" charset="0"/>
                <a:cs typeface="Arial" pitchFamily="34" charset="0"/>
              </a:rPr>
              <a:t>While most of the news you get to see on social media is purely factual, one may also see image results for particular news.</a:t>
            </a:r>
            <a:r>
              <a:rPr kumimoji="0" lang="en-US" sz="2000" b="0" i="0" u="none" strike="noStrike" cap="none" normalizeH="0" baseline="0" dirty="0" smtClean="0">
                <a:ln>
                  <a:noFill/>
                </a:ln>
                <a:solidFill>
                  <a:srgbClr val="616161"/>
                </a:solidFill>
                <a:effectLst/>
                <a:latin typeface="Arial" pitchFamily="34" charset="0"/>
                <a:ea typeface="Times New Roman" pitchFamily="18" charset="0"/>
                <a:cs typeface="Arial" pitchFamily="34" charset="0"/>
              </a:rPr>
              <a:t> </a:t>
            </a:r>
            <a:r>
              <a:rPr kumimoji="0" lang="en-US" sz="2000" b="0" i="0" u="none" strike="noStrike" cap="none" normalizeH="0" baseline="0" dirty="0" smtClean="0">
                <a:ln>
                  <a:noFill/>
                </a:ln>
                <a:solidFill>
                  <a:srgbClr val="616161"/>
                </a:solidFill>
                <a:effectLst/>
                <a:latin typeface="inherit"/>
                <a:ea typeface="Times New Roman" pitchFamily="18" charset="0"/>
                <a:cs typeface="Arial" pitchFamily="34" charset="0"/>
              </a:rPr>
              <a:t>One can get to read a book in the comfort of their bed and a cup of coffee.</a:t>
            </a:r>
            <a:r>
              <a:rPr kumimoji="0" lang="en-US" sz="2000" b="0" i="0" u="none" strike="noStrike" cap="none" normalizeH="0" baseline="0" dirty="0" smtClean="0">
                <a:ln>
                  <a:noFill/>
                </a:ln>
                <a:solidFill>
                  <a:srgbClr val="616161"/>
                </a:solidFill>
                <a:effectLst/>
                <a:latin typeface="Arial" pitchFamily="34" charset="0"/>
                <a:ea typeface="Times New Roman" pitchFamily="18" charset="0"/>
                <a:cs typeface="Arial" pitchFamily="34" charset="0"/>
              </a:rPr>
              <a:t> </a:t>
            </a:r>
            <a:r>
              <a:rPr kumimoji="0" lang="en-US" sz="2000" b="0" i="0" u="none" strike="noStrike" cap="none" normalizeH="0" baseline="0" dirty="0" smtClean="0">
                <a:ln>
                  <a:noFill/>
                </a:ln>
                <a:solidFill>
                  <a:srgbClr val="616161"/>
                </a:solidFill>
                <a:effectLst/>
                <a:latin typeface="inherit"/>
                <a:ea typeface="Times New Roman" pitchFamily="18" charset="0"/>
                <a:cs typeface="Arial" pitchFamily="34" charset="0"/>
              </a:rPr>
              <a:t>EBooks are available on the internet for this purpose.</a:t>
            </a:r>
            <a:r>
              <a:rPr kumimoji="0" lang="en-US" sz="2000" b="0" i="0" u="none" strike="noStrike" cap="none" normalizeH="0" baseline="0" dirty="0" smtClean="0">
                <a:ln>
                  <a:noFill/>
                </a:ln>
                <a:solidFill>
                  <a:srgbClr val="616161"/>
                </a:solidFill>
                <a:effectLst/>
                <a:latin typeface="Arial" pitchFamily="34" charset="0"/>
                <a:ea typeface="Times New Roman" pitchFamily="18" charset="0"/>
                <a:cs typeface="Arial" pitchFamily="34" charset="0"/>
              </a:rPr>
              <a:t> </a:t>
            </a:r>
            <a:r>
              <a:rPr kumimoji="0" lang="en-US" sz="2000" b="0" i="0" u="none" strike="noStrike" cap="none" normalizeH="0" baseline="0" dirty="0" smtClean="0">
                <a:ln>
                  <a:noFill/>
                </a:ln>
                <a:solidFill>
                  <a:srgbClr val="616161"/>
                </a:solidFill>
                <a:effectLst/>
                <a:latin typeface="inherit"/>
                <a:ea typeface="Times New Roman" pitchFamily="18" charset="0"/>
                <a:cs typeface="Arial" pitchFamily="34" charset="0"/>
              </a:rPr>
              <a:t>The modern technology has replaced radios with televisions, and now even televisions have been </a:t>
            </a:r>
            <a:r>
              <a:rPr kumimoji="0" lang="en-US" sz="2000" b="0" i="0" u="none" strike="noStrike" cap="none" normalizeH="0" baseline="0" dirty="0" err="1" smtClean="0">
                <a:ln>
                  <a:noFill/>
                </a:ln>
                <a:solidFill>
                  <a:srgbClr val="616161"/>
                </a:solidFill>
                <a:effectLst/>
                <a:latin typeface="inherit"/>
                <a:ea typeface="Times New Roman" pitchFamily="18" charset="0"/>
                <a:cs typeface="Arial" pitchFamily="34" charset="0"/>
              </a:rPr>
              <a:t>digitised</a:t>
            </a:r>
            <a:r>
              <a:rPr kumimoji="0" lang="en-US" sz="2000" b="0" i="0" u="none" strike="noStrike" cap="none" normalizeH="0" baseline="0" dirty="0" smtClean="0">
                <a:ln>
                  <a:noFill/>
                </a:ln>
                <a:solidFill>
                  <a:srgbClr val="616161"/>
                </a:solidFill>
                <a:effectLst/>
                <a:latin typeface="inherit"/>
                <a:ea typeface="Times New Roman" pitchFamily="18" charset="0"/>
                <a:cs typeface="Arial" pitchFamily="34" charset="0"/>
              </a:rPr>
              <a:t> to “LCD’s” and “LED’s”.</a:t>
            </a:r>
            <a:endPar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616161"/>
                </a:solidFill>
                <a:effectLst/>
                <a:latin typeface="inherit"/>
                <a:ea typeface="Times New Roman" pitchFamily="18" charset="0"/>
                <a:cs typeface="Arial" pitchFamily="34" charset="0"/>
              </a:rPr>
              <a:t>Efforts are underway to create more reliable sources of information.</a:t>
            </a:r>
            <a:r>
              <a:rPr kumimoji="0" lang="en-US" sz="2000" b="0" i="0" u="none" strike="noStrike" cap="none" normalizeH="0" baseline="0" dirty="0" smtClean="0">
                <a:ln>
                  <a:noFill/>
                </a:ln>
                <a:solidFill>
                  <a:srgbClr val="616161"/>
                </a:solidFill>
                <a:effectLst/>
                <a:latin typeface="Arial" pitchFamily="34" charset="0"/>
                <a:ea typeface="Times New Roman" pitchFamily="18" charset="0"/>
                <a:cs typeface="Arial" pitchFamily="34" charset="0"/>
              </a:rPr>
              <a:t> </a:t>
            </a:r>
            <a:r>
              <a:rPr kumimoji="0" lang="en-US" sz="2000" b="0" i="0" u="none" strike="noStrike" cap="none" normalizeH="0" baseline="0" dirty="0" smtClean="0">
                <a:ln>
                  <a:noFill/>
                </a:ln>
                <a:solidFill>
                  <a:srgbClr val="616161"/>
                </a:solidFill>
                <a:effectLst/>
                <a:latin typeface="inherit"/>
                <a:ea typeface="Times New Roman" pitchFamily="18" charset="0"/>
                <a:cs typeface="Arial" pitchFamily="34" charset="0"/>
              </a:rPr>
              <a:t>All this is possible only because of technology.</a:t>
            </a:r>
            <a:endParaRPr kumimoji="0" lang="en-US" sz="2000" b="1" i="0" u="none" strike="noStrike" cap="none" normalizeH="0" baseline="0" dirty="0" smtClean="0">
              <a:ln>
                <a:noFill/>
              </a:ln>
              <a:solidFill>
                <a:srgbClr val="4F81BD"/>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inherit"/>
                <a:ea typeface="Times New Roman" pitchFamily="18" charset="0"/>
                <a:cs typeface="Arial" pitchFamily="34" charset="0"/>
              </a:rPr>
              <a:t>2.</a:t>
            </a:r>
            <a:r>
              <a:rPr kumimoji="0" lang="en-US" sz="2000" b="0" i="0" u="none" strike="noStrike" cap="none" normalizeH="0" baseline="0" dirty="0" smtClean="0">
                <a:ln>
                  <a:noFill/>
                </a:ln>
                <a:solidFill>
                  <a:srgbClr val="000000"/>
                </a:solidFill>
                <a:effectLst/>
                <a:latin typeface="Cambria"/>
                <a:ea typeface="Times New Roman" pitchFamily="18" charset="0"/>
                <a:cs typeface="Arial" pitchFamily="34" charset="0"/>
              </a:rPr>
              <a:t> </a:t>
            </a:r>
            <a:r>
              <a:rPr kumimoji="0" lang="en-US" sz="2000" b="0" i="0" u="none" strike="noStrike" cap="none" normalizeH="0" baseline="0" dirty="0" smtClean="0">
                <a:ln>
                  <a:noFill/>
                </a:ln>
                <a:solidFill>
                  <a:srgbClr val="0070C0"/>
                </a:solidFill>
                <a:effectLst/>
                <a:latin typeface="inherit"/>
                <a:ea typeface="Times New Roman" pitchFamily="18" charset="0"/>
                <a:cs typeface="Arial" pitchFamily="34" charset="0"/>
              </a:rPr>
              <a:t>Improved Banking:-</a:t>
            </a:r>
            <a:endParaRPr kumimoji="0" lang="en-US" sz="2000" b="1" i="0" u="none" strike="noStrike" cap="none" normalizeH="0" baseline="0" dirty="0" smtClean="0">
              <a:ln>
                <a:noFill/>
              </a:ln>
              <a:solidFill>
                <a:srgbClr val="0070C0"/>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616161"/>
                </a:solidFill>
                <a:effectLst/>
                <a:latin typeface="inherit"/>
                <a:ea typeface="Times New Roman" pitchFamily="18" charset="0"/>
                <a:cs typeface="Arial" pitchFamily="34" charset="0"/>
              </a:rPr>
              <a:t>Less than a decade ago no one ever thought that they would be paying in online cash rather than  hard.</a:t>
            </a:r>
            <a:r>
              <a:rPr kumimoji="0" lang="en-US" sz="2000" b="0" i="0" u="none" strike="noStrike" cap="none" normalizeH="0" baseline="0" dirty="0" smtClean="0">
                <a:ln>
                  <a:noFill/>
                </a:ln>
                <a:solidFill>
                  <a:srgbClr val="616161"/>
                </a:solidFill>
                <a:effectLst/>
                <a:latin typeface="Arial" pitchFamily="34" charset="0"/>
                <a:ea typeface="Times New Roman" pitchFamily="18" charset="0"/>
                <a:cs typeface="Arial" pitchFamily="34" charset="0"/>
              </a:rPr>
              <a:t> </a:t>
            </a:r>
            <a:r>
              <a:rPr kumimoji="0" lang="en-US" sz="2000" b="0" i="0" u="none" strike="noStrike" cap="none" normalizeH="0" baseline="0" dirty="0" smtClean="0">
                <a:ln>
                  <a:noFill/>
                </a:ln>
                <a:solidFill>
                  <a:srgbClr val="616161"/>
                </a:solidFill>
                <a:effectLst/>
                <a:latin typeface="inherit"/>
                <a:ea typeface="Times New Roman" pitchFamily="18" charset="0"/>
                <a:cs typeface="Arial" pitchFamily="34" charset="0"/>
              </a:rPr>
              <a:t>UPI system has recently got viral because of its usefulness.</a:t>
            </a:r>
            <a:endPar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616161"/>
                </a:solidFill>
                <a:effectLst/>
                <a:latin typeface="inherit"/>
                <a:ea typeface="Times New Roman" pitchFamily="18" charset="0"/>
                <a:cs typeface="Arial" pitchFamily="34" charset="0"/>
              </a:rPr>
              <a:t>No one would now have to wait in the long line of banks just for paying their utility bills.</a:t>
            </a:r>
            <a:endPar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ChangeArrowheads="1"/>
          </p:cNvSpPr>
          <p:nvPr/>
        </p:nvSpPr>
        <p:spPr bwMode="auto">
          <a:xfrm>
            <a:off x="0" y="500042"/>
            <a:ext cx="9144000" cy="5360401"/>
          </a:xfrm>
          <a:prstGeom prst="rect">
            <a:avLst/>
          </a:prstGeom>
          <a:solidFill>
            <a:srgbClr val="FFFFFF"/>
          </a:solidFill>
          <a:ln w="9525">
            <a:noFill/>
            <a:miter lim="800000"/>
            <a:headEnd/>
            <a:tailEnd/>
          </a:ln>
          <a:effectLst/>
        </p:spPr>
        <p:txBody>
          <a:bodyPr vert="horz" wrap="square" lIns="91440" tIns="12696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effectLst/>
                <a:latin typeface="inherit" charset="0"/>
                <a:ea typeface="Times New Roman" pitchFamily="18" charset="0"/>
                <a:cs typeface="Arial" pitchFamily="34" charset="0"/>
              </a:rPr>
              <a:t>3</a:t>
            </a:r>
            <a:r>
              <a:rPr kumimoji="0" lang="en-US" sz="2000" b="1" i="0" u="none" strike="noStrike" cap="none" normalizeH="0" baseline="0" dirty="0" smtClean="0">
                <a:ln>
                  <a:noFill/>
                </a:ln>
                <a:solidFill>
                  <a:srgbClr val="0070C0"/>
                </a:solidFill>
                <a:effectLst/>
                <a:latin typeface="inherit" charset="0"/>
                <a:ea typeface="Times New Roman" pitchFamily="18" charset="0"/>
                <a:cs typeface="Arial" pitchFamily="34" charset="0"/>
              </a:rPr>
              <a:t>.Better Learning Techniques:-</a:t>
            </a:r>
            <a:endParaRPr kumimoji="0" lang="en-US" sz="2000" b="1" i="0" u="none" strike="noStrike" cap="none" normalizeH="0" baseline="0" dirty="0" smtClean="0">
              <a:ln>
                <a:noFill/>
              </a:ln>
              <a:solidFill>
                <a:srgbClr val="0070C0"/>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i="0" u="none" strike="noStrike" cap="none" normalizeH="0" baseline="0" dirty="0" smtClean="0">
                <a:ln>
                  <a:noFill/>
                </a:ln>
                <a:solidFill>
                  <a:srgbClr val="616161"/>
                </a:solidFill>
                <a:effectLst/>
                <a:latin typeface="inherit" charset="0"/>
                <a:ea typeface="Times New Roman" pitchFamily="18" charset="0"/>
                <a:cs typeface="Arial" pitchFamily="34" charset="0"/>
              </a:rPr>
              <a:t>Bring some fun to your classroom.</a:t>
            </a:r>
            <a:r>
              <a:rPr kumimoji="0" lang="en-US" sz="2000" i="0" u="none" strike="noStrike" cap="none" normalizeH="0" baseline="0" dirty="0" smtClean="0">
                <a:ln>
                  <a:noFill/>
                </a:ln>
                <a:solidFill>
                  <a:srgbClr val="616161"/>
                </a:solidFill>
                <a:effectLst/>
                <a:latin typeface="Arial" pitchFamily="34" charset="0"/>
                <a:ea typeface="Times New Roman" pitchFamily="18" charset="0"/>
                <a:cs typeface="Arial" pitchFamily="34" charset="0"/>
              </a:rPr>
              <a:t> </a:t>
            </a:r>
            <a:r>
              <a:rPr kumimoji="0" lang="en-US" sz="2000" i="0" u="none" strike="noStrike" cap="none" normalizeH="0" baseline="0" dirty="0" smtClean="0">
                <a:ln>
                  <a:noFill/>
                </a:ln>
                <a:solidFill>
                  <a:srgbClr val="616161"/>
                </a:solidFill>
                <a:effectLst/>
                <a:latin typeface="inherit" charset="0"/>
                <a:ea typeface="Times New Roman" pitchFamily="18" charset="0"/>
                <a:cs typeface="Arial" pitchFamily="34" charset="0"/>
              </a:rPr>
              <a:t>You can improve your teaching skills and integrate scientific methods to bring motivation to your students.</a:t>
            </a:r>
            <a:r>
              <a:rPr kumimoji="0" lang="en-US" sz="2000" i="0" u="none" strike="noStrike" cap="none" normalizeH="0" baseline="0" dirty="0" smtClean="0">
                <a:ln>
                  <a:noFill/>
                </a:ln>
                <a:solidFill>
                  <a:srgbClr val="616161"/>
                </a:solidFill>
                <a:effectLst/>
                <a:latin typeface="Arial" pitchFamily="34" charset="0"/>
                <a:ea typeface="Times New Roman" pitchFamily="18" charset="0"/>
                <a:cs typeface="Arial" pitchFamily="34" charset="0"/>
              </a:rPr>
              <a:t> </a:t>
            </a:r>
            <a:r>
              <a:rPr kumimoji="0" lang="en-US" sz="2000" i="0" u="none" strike="noStrike" cap="none" normalizeH="0" baseline="0" dirty="0" smtClean="0">
                <a:ln>
                  <a:noFill/>
                </a:ln>
                <a:solidFill>
                  <a:srgbClr val="616161"/>
                </a:solidFill>
                <a:effectLst/>
                <a:latin typeface="inherit" charset="0"/>
                <a:ea typeface="Times New Roman" pitchFamily="18" charset="0"/>
                <a:cs typeface="Arial" pitchFamily="34" charset="0"/>
              </a:rPr>
              <a:t>Many software and electronic gadgets are introduced to help students with their education.</a:t>
            </a:r>
            <a:endParaRPr kumimoji="0" lang="en-US" sz="200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i="0" u="none" strike="noStrike" cap="none" normalizeH="0" baseline="0" dirty="0" smtClean="0">
                <a:ln>
                  <a:noFill/>
                </a:ln>
                <a:solidFill>
                  <a:srgbClr val="616161"/>
                </a:solidFill>
                <a:effectLst/>
                <a:latin typeface="inherit" charset="0"/>
                <a:ea typeface="Times New Roman" pitchFamily="18" charset="0"/>
                <a:cs typeface="Arial" pitchFamily="34" charset="0"/>
              </a:rPr>
              <a:t>The simplest example of a calculator can amaze a person.</a:t>
            </a:r>
            <a:r>
              <a:rPr kumimoji="0" lang="en-US" sz="2000" i="0" u="none" strike="noStrike" cap="none" normalizeH="0" baseline="0" dirty="0" smtClean="0">
                <a:ln>
                  <a:noFill/>
                </a:ln>
                <a:solidFill>
                  <a:srgbClr val="616161"/>
                </a:solidFill>
                <a:effectLst/>
                <a:latin typeface="Arial" pitchFamily="34" charset="0"/>
                <a:ea typeface="Times New Roman" pitchFamily="18" charset="0"/>
                <a:cs typeface="Arial" pitchFamily="34" charset="0"/>
              </a:rPr>
              <a:t> </a:t>
            </a:r>
            <a:r>
              <a:rPr kumimoji="0" lang="en-US" sz="2000" i="0" u="none" strike="noStrike" cap="none" normalizeH="0" baseline="0" dirty="0" smtClean="0">
                <a:ln>
                  <a:noFill/>
                </a:ln>
                <a:solidFill>
                  <a:srgbClr val="616161"/>
                </a:solidFill>
                <a:effectLst/>
                <a:latin typeface="inherit" charset="0"/>
                <a:ea typeface="Times New Roman" pitchFamily="18" charset="0"/>
                <a:cs typeface="Arial" pitchFamily="34" charset="0"/>
              </a:rPr>
              <a:t>Multiple calculations and various binary operations, the answer comes with just a click.</a:t>
            </a:r>
            <a:endParaRPr kumimoji="0" lang="en-US" sz="200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0070C0"/>
                </a:solidFill>
                <a:effectLst/>
                <a:latin typeface="Georgia" pitchFamily="18" charset="0"/>
                <a:ea typeface="Times New Roman" pitchFamily="18" charset="0"/>
                <a:cs typeface="Arial" pitchFamily="34" charset="0"/>
              </a:rPr>
              <a:t>4.Contact Tracing Applications</a:t>
            </a:r>
            <a:r>
              <a:rPr kumimoji="0" lang="en-US" sz="2000" b="0" i="0" u="none" strike="noStrike" cap="none" normalizeH="0" baseline="0" dirty="0" smtClean="0">
                <a:ln>
                  <a:noFill/>
                </a:ln>
                <a:solidFill>
                  <a:srgbClr val="121416"/>
                </a:solidFill>
                <a:effectLst/>
                <a:latin typeface="Georgia" pitchFamily="18" charset="0"/>
                <a:ea typeface="Times New Roman" pitchFamily="18" charset="0"/>
                <a:cs typeface="Arial" pitchFamily="34" charset="0"/>
              </a:rPr>
              <a:t>:-</a:t>
            </a:r>
            <a:endPar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21416"/>
                </a:solidFill>
                <a:effectLst/>
                <a:latin typeface="Georgia" pitchFamily="18" charset="0"/>
                <a:ea typeface="Times New Roman" pitchFamily="18" charset="0"/>
                <a:cs typeface="Arial" pitchFamily="34" charset="0"/>
              </a:rPr>
              <a:t>Contact tracing apps like </a:t>
            </a:r>
            <a:r>
              <a:rPr kumimoji="0" lang="en-US" sz="2000" b="0" i="0" u="none" strike="noStrike" cap="none" normalizeH="0" baseline="0" dirty="0" err="1" smtClean="0">
                <a:ln>
                  <a:noFill/>
                </a:ln>
                <a:solidFill>
                  <a:srgbClr val="121416"/>
                </a:solidFill>
                <a:effectLst/>
                <a:latin typeface="Georgia" pitchFamily="18" charset="0"/>
                <a:ea typeface="Times New Roman" pitchFamily="18" charset="0"/>
                <a:cs typeface="Arial" pitchFamily="34" charset="0"/>
              </a:rPr>
              <a:t>Aarogya</a:t>
            </a:r>
            <a:r>
              <a:rPr kumimoji="0" lang="en-US" sz="2000" b="0" i="0" u="none" strike="noStrike" cap="none" normalizeH="0" baseline="0" dirty="0" smtClean="0">
                <a:ln>
                  <a:noFill/>
                </a:ln>
                <a:solidFill>
                  <a:srgbClr val="121416"/>
                </a:solidFill>
                <a:effectLst/>
                <a:latin typeface="Georgia" pitchFamily="18" charset="0"/>
                <a:ea typeface="Times New Roman" pitchFamily="18" charset="0"/>
                <a:cs typeface="Arial" pitchFamily="34" charset="0"/>
              </a:rPr>
              <a:t> </a:t>
            </a:r>
            <a:r>
              <a:rPr kumimoji="0" lang="en-US" sz="2000" b="0" i="0" u="none" strike="noStrike" cap="none" normalizeH="0" baseline="0" dirty="0" err="1" smtClean="0">
                <a:ln>
                  <a:noFill/>
                </a:ln>
                <a:solidFill>
                  <a:srgbClr val="121416"/>
                </a:solidFill>
                <a:effectLst/>
                <a:latin typeface="Georgia" pitchFamily="18" charset="0"/>
                <a:ea typeface="Times New Roman" pitchFamily="18" charset="0"/>
                <a:cs typeface="Arial" pitchFamily="34" charset="0"/>
              </a:rPr>
              <a:t>Setu</a:t>
            </a:r>
            <a:r>
              <a:rPr kumimoji="0" lang="en-US" sz="2000" b="0" i="0" u="none" strike="noStrike" cap="none" normalizeH="0" baseline="0" dirty="0" smtClean="0">
                <a:ln>
                  <a:noFill/>
                </a:ln>
                <a:solidFill>
                  <a:srgbClr val="121416"/>
                </a:solidFill>
                <a:effectLst/>
                <a:latin typeface="Georgia" pitchFamily="18" charset="0"/>
                <a:ea typeface="Times New Roman" pitchFamily="18" charset="0"/>
                <a:cs typeface="Arial" pitchFamily="34" charset="0"/>
              </a:rPr>
              <a:t> have assisted in tracking the COVID-19 spread. Technology has also helped in educating people about the entire situation and reminding them to take the necessary precautions. Telecom operators such as BSNL, </a:t>
            </a:r>
            <a:r>
              <a:rPr kumimoji="0" lang="en-US" sz="2000" b="0" i="0" u="none" strike="noStrike" cap="none" normalizeH="0" baseline="0" dirty="0" err="1" smtClean="0">
                <a:ln>
                  <a:noFill/>
                </a:ln>
                <a:solidFill>
                  <a:srgbClr val="121416"/>
                </a:solidFill>
                <a:effectLst/>
                <a:latin typeface="Georgia" pitchFamily="18" charset="0"/>
                <a:ea typeface="Times New Roman" pitchFamily="18" charset="0"/>
                <a:cs typeface="Arial" pitchFamily="34" charset="0"/>
              </a:rPr>
              <a:t>Jio</a:t>
            </a:r>
            <a:r>
              <a:rPr kumimoji="0" lang="en-US" sz="2000" b="0" i="0" u="none" strike="noStrike" cap="none" normalizeH="0" baseline="0" dirty="0" smtClean="0">
                <a:ln>
                  <a:noFill/>
                </a:ln>
                <a:solidFill>
                  <a:srgbClr val="121416"/>
                </a:solidFill>
                <a:effectLst/>
                <a:latin typeface="Georgia" pitchFamily="18" charset="0"/>
                <a:ea typeface="Times New Roman" pitchFamily="18" charset="0"/>
                <a:cs typeface="Arial" pitchFamily="34" charset="0"/>
              </a:rPr>
              <a:t>, </a:t>
            </a:r>
            <a:r>
              <a:rPr kumimoji="0" lang="en-US" sz="2000" b="0" i="0" u="none" strike="noStrike" cap="none" normalizeH="0" baseline="0" dirty="0" err="1" smtClean="0">
                <a:ln>
                  <a:noFill/>
                </a:ln>
                <a:solidFill>
                  <a:srgbClr val="121416"/>
                </a:solidFill>
                <a:effectLst/>
                <a:latin typeface="Georgia" pitchFamily="18" charset="0"/>
                <a:ea typeface="Times New Roman" pitchFamily="18" charset="0"/>
                <a:cs typeface="Arial" pitchFamily="34" charset="0"/>
              </a:rPr>
              <a:t>Airtel</a:t>
            </a:r>
            <a:r>
              <a:rPr kumimoji="0" lang="en-US" sz="2000" b="0" i="0" u="none" strike="noStrike" cap="none" normalizeH="0" baseline="0" dirty="0" smtClean="0">
                <a:ln>
                  <a:noFill/>
                </a:ln>
                <a:solidFill>
                  <a:srgbClr val="121416"/>
                </a:solidFill>
                <a:effectLst/>
                <a:latin typeface="Georgia" pitchFamily="18" charset="0"/>
                <a:ea typeface="Times New Roman" pitchFamily="18" charset="0"/>
                <a:cs typeface="Arial" pitchFamily="34" charset="0"/>
              </a:rPr>
              <a:t>, etc. have used caller tunes for spreading awareness about the pandemic.</a:t>
            </a:r>
            <a:endPar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21416"/>
                </a:solidFill>
                <a:effectLst/>
                <a:latin typeface="Georgia" pitchFamily="18" charset="0"/>
                <a:ea typeface="Times New Roman" pitchFamily="18" charset="0"/>
                <a:cs typeface="Arial" pitchFamily="34" charset="0"/>
              </a:rPr>
              <a:t>The facial recognition technology has helped in identifying people accurately even when they are wearing a mask. Technology has also helped in monitoring the movement of quarantined people. CCTV cameras which are enabled with facial recognition feature have helped in identifying infected individuals who do not follow the rules and step out of their homes despite being quarantined.</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57158" y="357166"/>
            <a:ext cx="8329642" cy="6500834"/>
          </a:xfrm>
        </p:spPr>
        <p:txBody>
          <a:bodyPr>
            <a:normAutofit/>
          </a:bodyPr>
          <a:lstStyle/>
          <a:p>
            <a:pPr>
              <a:buNone/>
            </a:pPr>
            <a:r>
              <a:rPr lang="en-US" sz="2000" b="1" dirty="0" smtClean="0">
                <a:solidFill>
                  <a:srgbClr val="0070C0"/>
                </a:solidFill>
              </a:rPr>
              <a:t>5.Work From Home (WFH):-</a:t>
            </a:r>
          </a:p>
          <a:p>
            <a:pPr>
              <a:buNone/>
            </a:pPr>
            <a:r>
              <a:rPr lang="en-US" dirty="0" smtClean="0"/>
              <a:t>  The </a:t>
            </a:r>
            <a:r>
              <a:rPr lang="en-US" dirty="0" smtClean="0"/>
              <a:t>work from home option has ensured business continuity for various companies and businesses. Internet, data privacy security, virtual meetings, cloud conferencing, etc. have assisted professionals in adapting themselves to work from the home scenario with ease. WFH has also ensured that the deliverables are not delayed. Remote working has been a blessing in disguise, which has helped us to a great extent to maintain and follow social distancing protocols.</a:t>
            </a:r>
          </a:p>
          <a:p>
            <a:pPr>
              <a:buNone/>
            </a:pPr>
            <a:r>
              <a:rPr lang="en-US" sz="2000" b="1" dirty="0" smtClean="0">
                <a:solidFill>
                  <a:srgbClr val="0070C0"/>
                </a:solidFill>
              </a:rPr>
              <a:t>6.Infrared satellites:-</a:t>
            </a:r>
          </a:p>
          <a:p>
            <a:pPr>
              <a:buNone/>
            </a:pPr>
            <a:r>
              <a:rPr lang="en-US" dirty="0" smtClean="0"/>
              <a:t> </a:t>
            </a:r>
            <a:r>
              <a:rPr lang="en-US" dirty="0" smtClean="0"/>
              <a:t>   Infrared </a:t>
            </a:r>
            <a:r>
              <a:rPr lang="en-US" dirty="0" smtClean="0"/>
              <a:t>satellites </a:t>
            </a:r>
            <a:r>
              <a:rPr lang="en-US" b="1" dirty="0" smtClean="0"/>
              <a:t>track cyclones</a:t>
            </a:r>
            <a:r>
              <a:rPr lang="en-US" dirty="0" smtClean="0"/>
              <a:t> by their surface temperatures, meaning forecasters can </a:t>
            </a:r>
            <a:r>
              <a:rPr lang="en-US" b="1" dirty="0" smtClean="0"/>
              <a:t>track</a:t>
            </a:r>
            <a:r>
              <a:rPr lang="en-US" dirty="0" smtClean="0"/>
              <a:t> a </a:t>
            </a:r>
            <a:r>
              <a:rPr lang="en-US" b="1" dirty="0" smtClean="0"/>
              <a:t>cyclone's</a:t>
            </a:r>
            <a:r>
              <a:rPr lang="en-US" dirty="0" smtClean="0"/>
              <a:t> course and speed through the night.</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 Final Note</a:t>
            </a:r>
            <a:r>
              <a:rPr lang="en-US" dirty="0" smtClean="0"/>
              <a:t/>
            </a:r>
            <a:br>
              <a:rPr lang="en-US" dirty="0" smtClean="0"/>
            </a:br>
            <a:endParaRPr lang="en-US" dirty="0"/>
          </a:p>
        </p:txBody>
      </p:sp>
      <p:sp>
        <p:nvSpPr>
          <p:cNvPr id="3" name="Text Placeholder 2"/>
          <p:cNvSpPr>
            <a:spLocks noGrp="1"/>
          </p:cNvSpPr>
          <p:nvPr>
            <p:ph type="body" idx="1"/>
          </p:nvPr>
        </p:nvSpPr>
        <p:spPr>
          <a:xfrm>
            <a:off x="722313" y="2547938"/>
            <a:ext cx="7772400" cy="3095640"/>
          </a:xfrm>
        </p:spPr>
        <p:txBody>
          <a:bodyPr>
            <a:normAutofit/>
          </a:bodyPr>
          <a:lstStyle/>
          <a:p>
            <a:r>
              <a:rPr lang="en-US" sz="2800" dirty="0" smtClean="0">
                <a:solidFill>
                  <a:srgbClr val="0070C0"/>
                </a:solidFill>
              </a:rPr>
              <a:t>In </a:t>
            </a:r>
            <a:r>
              <a:rPr lang="en-US" sz="2800" dirty="0" err="1" smtClean="0">
                <a:solidFill>
                  <a:srgbClr val="0070C0"/>
                </a:solidFill>
              </a:rPr>
              <a:t>india</a:t>
            </a:r>
            <a:r>
              <a:rPr lang="en-US" sz="2800" dirty="0" smtClean="0">
                <a:solidFill>
                  <a:srgbClr val="0070C0"/>
                </a:solidFill>
              </a:rPr>
              <a:t> COVID-19 has proved that technology innovations have been helping in managing the epidemic in a timely, systematic, and calm manner. An accurate track of cyclone forecast is </a:t>
            </a:r>
            <a:r>
              <a:rPr lang="en-US" sz="2800" b="1" dirty="0" smtClean="0">
                <a:solidFill>
                  <a:srgbClr val="0070C0"/>
                </a:solidFill>
              </a:rPr>
              <a:t>important</a:t>
            </a:r>
            <a:r>
              <a:rPr lang="en-US" sz="2800" dirty="0" smtClean="0">
                <a:solidFill>
                  <a:srgbClr val="0070C0"/>
                </a:solidFill>
              </a:rPr>
              <a:t>, because it saves </a:t>
            </a:r>
            <a:r>
              <a:rPr lang="en-US" sz="2800" dirty="0" err="1" smtClean="0">
                <a:solidFill>
                  <a:srgbClr val="0070C0"/>
                </a:solidFill>
              </a:rPr>
              <a:t>live.For</a:t>
            </a:r>
            <a:r>
              <a:rPr lang="en-US" sz="2800" dirty="0" smtClean="0">
                <a:solidFill>
                  <a:srgbClr val="0070C0"/>
                </a:solidFill>
              </a:rPr>
              <a:t> Indian technology is blessings</a:t>
            </a:r>
            <a:endParaRPr lang="en-US" sz="2800" dirty="0">
              <a:solidFill>
                <a:srgbClr val="0070C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smtClean="0"/>
              <a:t>THANK YOU</a:t>
            </a:r>
            <a:endParaRPr lang="en-US" dirty="0"/>
          </a:p>
        </p:txBody>
      </p:sp>
      <p:pic>
        <p:nvPicPr>
          <p:cNvPr id="4" name="Picture 2" descr="Image result for namaste pictures"/>
          <p:cNvPicPr>
            <a:picLocks noChangeAspect="1" noChangeArrowheads="1"/>
          </p:cNvPicPr>
          <p:nvPr/>
        </p:nvPicPr>
        <p:blipFill>
          <a:blip r:embed="rId2"/>
          <a:srcRect/>
          <a:stretch>
            <a:fillRect/>
          </a:stretch>
        </p:blipFill>
        <p:spPr>
          <a:xfrm>
            <a:off x="3714744" y="3071810"/>
            <a:ext cx="1771650" cy="2579688"/>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55</TotalTime>
  <Words>217</Words>
  <Application>Microsoft Office PowerPoint</Application>
  <PresentationFormat>On-screen Show (4:3)</PresentationFormat>
  <Paragraphs>26</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Equity</vt:lpstr>
      <vt:lpstr>Slide 1</vt:lpstr>
      <vt:lpstr>TOPIC</vt:lpstr>
      <vt:lpstr>  Introduction</vt:lpstr>
      <vt:lpstr>Slide 4</vt:lpstr>
      <vt:lpstr>Slide 5</vt:lpstr>
      <vt:lpstr>Slide 6</vt:lpstr>
      <vt:lpstr>A Final Note </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HP</cp:lastModifiedBy>
  <cp:revision>8</cp:revision>
  <dcterms:created xsi:type="dcterms:W3CDTF">2021-06-13T04:27:24Z</dcterms:created>
  <dcterms:modified xsi:type="dcterms:W3CDTF">2021-06-13T05:22:42Z</dcterms:modified>
</cp:coreProperties>
</file>