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FFEDAC-A122-46C9-A917-FEADBF1F1A38}"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A567B-3E20-4F47-B8F3-AD8506A46F9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FFEDAC-A122-46C9-A917-FEADBF1F1A38}"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A567B-3E20-4F47-B8F3-AD8506A46F9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FFEDAC-A122-46C9-A917-FEADBF1F1A38}"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A567B-3E20-4F47-B8F3-AD8506A46F9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FFEDAC-A122-46C9-A917-FEADBF1F1A38}"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A567B-3E20-4F47-B8F3-AD8506A46F9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FFEDAC-A122-46C9-A917-FEADBF1F1A38}"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A567B-3E20-4F47-B8F3-AD8506A46F9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FFEDAC-A122-46C9-A917-FEADBF1F1A38}"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BA567B-3E20-4F47-B8F3-AD8506A46F9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FFEDAC-A122-46C9-A917-FEADBF1F1A38}" type="datetimeFigureOut">
              <a:rPr lang="en-US" smtClean="0"/>
              <a:t>7/31/2021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BA567B-3E20-4F47-B8F3-AD8506A46F9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FFEDAC-A122-46C9-A917-FEADBF1F1A38}" type="datetimeFigureOut">
              <a:rPr lang="en-US" smtClean="0"/>
              <a:t>7/31/2021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BA567B-3E20-4F47-B8F3-AD8506A46F9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FFEDAC-A122-46C9-A917-FEADBF1F1A38}" type="datetimeFigureOut">
              <a:rPr lang="en-US" smtClean="0"/>
              <a:t>7/31/2021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BA567B-3E20-4F47-B8F3-AD8506A46F9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FFEDAC-A122-46C9-A917-FEADBF1F1A38}"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BA567B-3E20-4F47-B8F3-AD8506A46F9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FFEDAC-A122-46C9-A917-FEADBF1F1A38}"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BA567B-3E20-4F47-B8F3-AD8506A46F9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FFEDAC-A122-46C9-A917-FEADBF1F1A38}" type="datetimeFigureOut">
              <a:rPr lang="en-US" smtClean="0"/>
              <a:t>7/31/2021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BA567B-3E20-4F47-B8F3-AD8506A46F9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857232"/>
            <a:ext cx="7772400" cy="1470025"/>
          </a:xfrm>
        </p:spPr>
        <p:txBody>
          <a:bodyPr/>
          <a:lstStyle/>
          <a:p>
            <a:r>
              <a:rPr lang="en-US" dirty="0" smtClean="0"/>
              <a:t>Activation  function</a:t>
            </a:r>
            <a:endParaRPr lang="en-US" dirty="0"/>
          </a:p>
        </p:txBody>
      </p:sp>
      <p:sp>
        <p:nvSpPr>
          <p:cNvPr id="3" name="Subtitle 2"/>
          <p:cNvSpPr>
            <a:spLocks noGrp="1"/>
          </p:cNvSpPr>
          <p:nvPr>
            <p:ph type="subTitle" idx="1"/>
          </p:nvPr>
        </p:nvSpPr>
        <p:spPr>
          <a:xfrm>
            <a:off x="785786" y="2500306"/>
            <a:ext cx="7358114" cy="3000396"/>
          </a:xfrm>
        </p:spPr>
        <p:txBody>
          <a:bodyPr>
            <a:normAutofit/>
          </a:bodyPr>
          <a:lstStyle/>
          <a:p>
            <a:r>
              <a:rPr lang="en-US" dirty="0"/>
              <a:t>An activation function in a neural network defines </a:t>
            </a:r>
            <a:r>
              <a:rPr lang="en-US" b="1" dirty="0"/>
              <a:t>how the weighted sum of the input is transformed into an output from a node or nodes in a layer of the network</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5.Softmax</a:t>
            </a:r>
            <a:r>
              <a:rPr lang="en-US" b="1" dirty="0"/>
              <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err="1"/>
              <a:t>Softmax</a:t>
            </a:r>
            <a:r>
              <a:rPr lang="en-US" dirty="0"/>
              <a:t> function is often described as a combination of multiple </a:t>
            </a:r>
            <a:r>
              <a:rPr lang="en-US" dirty="0" err="1"/>
              <a:t>sigmoids</a:t>
            </a:r>
            <a:r>
              <a:rPr lang="en-US" dirty="0"/>
              <a:t>. We know that sigmoid returns values between 0 and 1, which can be treated as probabilities of a data point belonging to a particular class. Thus sigmoid is widely used for binary classification problems.</a:t>
            </a:r>
          </a:p>
          <a:p>
            <a:r>
              <a:rPr lang="en-US" dirty="0"/>
              <a:t>The </a:t>
            </a:r>
            <a:r>
              <a:rPr lang="en-US" dirty="0" err="1"/>
              <a:t>softmax</a:t>
            </a:r>
            <a:r>
              <a:rPr lang="en-US" dirty="0"/>
              <a:t> function can be used for multiclass classification problems. This function returns the probability for a </a:t>
            </a:r>
            <a:r>
              <a:rPr lang="en-US" dirty="0" err="1"/>
              <a:t>datapoint</a:t>
            </a:r>
            <a:r>
              <a:rPr lang="en-US" dirty="0"/>
              <a:t> belonging to each individual class. Here is the mathematical expression of the same-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ownload (24).png"/>
          <p:cNvPicPr>
            <a:picLocks noGrp="1" noChangeAspect="1"/>
          </p:cNvPicPr>
          <p:nvPr>
            <p:ph idx="1"/>
          </p:nvPr>
        </p:nvPicPr>
        <p:blipFill>
          <a:blip r:embed="rId2"/>
          <a:stretch>
            <a:fillRect/>
          </a:stretch>
        </p:blipFill>
        <p:spPr>
          <a:xfrm>
            <a:off x="642910" y="428604"/>
            <a:ext cx="7363386" cy="2583985"/>
          </a:xfrm>
        </p:spPr>
      </p:pic>
      <p:sp>
        <p:nvSpPr>
          <p:cNvPr id="5" name="Rectangle 4"/>
          <p:cNvSpPr/>
          <p:nvPr/>
        </p:nvSpPr>
        <p:spPr>
          <a:xfrm>
            <a:off x="500034" y="3714752"/>
            <a:ext cx="8286776" cy="2585323"/>
          </a:xfrm>
          <a:prstGeom prst="rect">
            <a:avLst/>
          </a:prstGeom>
        </p:spPr>
        <p:txBody>
          <a:bodyPr wrap="square">
            <a:spAutoFit/>
          </a:bodyPr>
          <a:lstStyle/>
          <a:p>
            <a:r>
              <a:rPr lang="en-US" dirty="0" smtClean="0"/>
              <a:t>1.While </a:t>
            </a:r>
            <a:r>
              <a:rPr lang="en-US" dirty="0"/>
              <a:t>building a network for a multiclass problem, the output layer would have as many neurons as the number of classes in the target. For instance if you have three classes, there would be three neurons in the output layer. Suppose you got the output from the neurons as [1.2 , 0.9 , 0.75</a:t>
            </a:r>
            <a:r>
              <a:rPr lang="en-US" dirty="0" smtClean="0"/>
              <a:t>].</a:t>
            </a:r>
          </a:p>
          <a:p>
            <a:endParaRPr lang="en-US" dirty="0"/>
          </a:p>
          <a:p>
            <a:endParaRPr lang="en-US" dirty="0"/>
          </a:p>
          <a:p>
            <a:r>
              <a:rPr lang="en-US" dirty="0" smtClean="0"/>
              <a:t>2.Applying </a:t>
            </a:r>
            <a:r>
              <a:rPr lang="en-US" dirty="0"/>
              <a:t>the </a:t>
            </a:r>
            <a:r>
              <a:rPr lang="en-US" dirty="0" err="1"/>
              <a:t>softmax</a:t>
            </a:r>
            <a:r>
              <a:rPr lang="en-US" dirty="0"/>
              <a:t> function over these values, you will get the following result – [0.42 ,  0.31, 0.27]. These represent the probability for the data point belonging to each class. Note that the sum of all the values is 1.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ownload (23).png"/>
          <p:cNvPicPr>
            <a:picLocks noGrp="1" noChangeAspect="1"/>
          </p:cNvPicPr>
          <p:nvPr>
            <p:ph idx="1"/>
          </p:nvPr>
        </p:nvPicPr>
        <p:blipFill>
          <a:blip r:embed="rId2"/>
          <a:stretch>
            <a:fillRect/>
          </a:stretch>
        </p:blipFill>
        <p:spPr>
          <a:xfrm>
            <a:off x="928662" y="1571612"/>
            <a:ext cx="7499659" cy="3857652"/>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000108"/>
            <a:ext cx="8229600" cy="1143000"/>
          </a:xfrm>
        </p:spPr>
        <p:txBody>
          <a:bodyPr>
            <a:noAutofit/>
          </a:bodyPr>
          <a:lstStyle/>
          <a:p>
            <a:r>
              <a:rPr lang="en-US" sz="5400" dirty="0" smtClean="0"/>
              <a:t>1 . </a:t>
            </a:r>
            <a:r>
              <a:rPr lang="en-US" sz="5400" b="1" dirty="0"/>
              <a:t>Sigmoid</a:t>
            </a:r>
            <a:br>
              <a:rPr lang="en-US" sz="5400" b="1" dirty="0"/>
            </a:br>
            <a:endParaRPr lang="en-US" sz="5400" dirty="0"/>
          </a:p>
        </p:txBody>
      </p:sp>
      <p:sp>
        <p:nvSpPr>
          <p:cNvPr id="3" name="Content Placeholder 2"/>
          <p:cNvSpPr>
            <a:spLocks noGrp="1"/>
          </p:cNvSpPr>
          <p:nvPr>
            <p:ph idx="1"/>
          </p:nvPr>
        </p:nvSpPr>
        <p:spPr/>
        <p:txBody>
          <a:bodyPr/>
          <a:lstStyle/>
          <a:p>
            <a:r>
              <a:rPr lang="en-US" dirty="0"/>
              <a:t>It is one of the most widely used non-linear activation function. Sigmoid transforms the values between the range 0 and 1. Here is the mathematical expression for </a:t>
            </a:r>
            <a:r>
              <a:rPr lang="en-US" dirty="0" smtClean="0"/>
              <a:t>sigmoid-</a:t>
            </a:r>
          </a:p>
          <a:p>
            <a:r>
              <a:rPr lang="en-US" dirty="0" smtClean="0"/>
              <a:t>f(x) = 1/(1+e^-x)</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ownload (19).png"/>
          <p:cNvPicPr>
            <a:picLocks noGrp="1" noChangeAspect="1"/>
          </p:cNvPicPr>
          <p:nvPr>
            <p:ph idx="1"/>
          </p:nvPr>
        </p:nvPicPr>
        <p:blipFill>
          <a:blip r:embed="rId2"/>
          <a:stretch>
            <a:fillRect/>
          </a:stretch>
        </p:blipFill>
        <p:spPr>
          <a:xfrm>
            <a:off x="1450442" y="1785926"/>
            <a:ext cx="6193392" cy="4121421"/>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57298"/>
            <a:ext cx="8229600" cy="1143000"/>
          </a:xfrm>
        </p:spPr>
        <p:txBody>
          <a:bodyPr>
            <a:noAutofit/>
          </a:bodyPr>
          <a:lstStyle/>
          <a:p>
            <a:r>
              <a:rPr lang="en-US" sz="5400" dirty="0" smtClean="0"/>
              <a:t>2.</a:t>
            </a:r>
            <a:r>
              <a:rPr lang="en-US" sz="5400" b="1" dirty="0"/>
              <a:t> </a:t>
            </a:r>
            <a:r>
              <a:rPr lang="en-US" sz="5400" b="1" dirty="0" err="1"/>
              <a:t>Tanh</a:t>
            </a:r>
            <a:r>
              <a:rPr lang="en-US" sz="5400" b="1" dirty="0"/>
              <a:t/>
            </a:r>
            <a:br>
              <a:rPr lang="en-US" sz="5400" b="1" dirty="0"/>
            </a:br>
            <a:endParaRPr lang="en-US" sz="5400" dirty="0"/>
          </a:p>
        </p:txBody>
      </p:sp>
      <p:sp>
        <p:nvSpPr>
          <p:cNvPr id="3" name="Content Placeholder 2"/>
          <p:cNvSpPr>
            <a:spLocks noGrp="1"/>
          </p:cNvSpPr>
          <p:nvPr>
            <p:ph idx="1"/>
          </p:nvPr>
        </p:nvSpPr>
        <p:spPr>
          <a:xfrm>
            <a:off x="714348" y="2500306"/>
            <a:ext cx="7972452" cy="3625857"/>
          </a:xfrm>
        </p:spPr>
        <p:txBody>
          <a:bodyPr/>
          <a:lstStyle/>
          <a:p>
            <a:r>
              <a:rPr lang="en-US" dirty="0"/>
              <a:t>The </a:t>
            </a:r>
            <a:r>
              <a:rPr lang="en-US" dirty="0" err="1"/>
              <a:t>tanh</a:t>
            </a:r>
            <a:r>
              <a:rPr lang="en-US" dirty="0"/>
              <a:t> function is very similar to the sigmoid function. The only difference is that it is symmetric around the origin. The range of values in this case is from -1 to 1. Thus the inputs to the next layers will not always be of the same sign. The </a:t>
            </a:r>
            <a:r>
              <a:rPr lang="en-US" dirty="0" err="1"/>
              <a:t>tanh</a:t>
            </a:r>
            <a:r>
              <a:rPr lang="en-US" dirty="0"/>
              <a:t> function is defined </a:t>
            </a:r>
            <a:r>
              <a:rPr lang="en-US" dirty="0" smtClean="0"/>
              <a:t>as-  </a:t>
            </a:r>
            <a:r>
              <a:rPr lang="en-US" dirty="0" err="1" smtClean="0"/>
              <a:t>tanh</a:t>
            </a:r>
            <a:r>
              <a:rPr lang="en-US" dirty="0" smtClean="0"/>
              <a:t>(x)=2sigmoid(2x)-1</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tanh</a:t>
            </a:r>
            <a:r>
              <a:rPr lang="en-US" dirty="0" smtClean="0"/>
              <a:t>(x)=2sigmoid(2x)-1</a:t>
            </a:r>
            <a:endParaRPr lang="en-US" dirty="0"/>
          </a:p>
        </p:txBody>
      </p:sp>
      <p:pic>
        <p:nvPicPr>
          <p:cNvPr id="4" name="Content Placeholder 3" descr="download (20).png"/>
          <p:cNvPicPr>
            <a:picLocks noGrp="1" noChangeAspect="1"/>
          </p:cNvPicPr>
          <p:nvPr>
            <p:ph idx="1"/>
          </p:nvPr>
        </p:nvPicPr>
        <p:blipFill>
          <a:blip r:embed="rId2"/>
          <a:stretch>
            <a:fillRect/>
          </a:stretch>
        </p:blipFill>
        <p:spPr>
          <a:xfrm>
            <a:off x="1812979" y="1785926"/>
            <a:ext cx="5598175" cy="4214842"/>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a:t>
            </a:r>
            <a:r>
              <a:rPr lang="en-US" b="1" dirty="0"/>
              <a:t> </a:t>
            </a:r>
            <a:r>
              <a:rPr lang="en-US" b="1" dirty="0" err="1"/>
              <a:t>ReLU</a:t>
            </a:r>
            <a:r>
              <a:rPr lang="en-US" b="1" dirty="0"/>
              <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err="1"/>
              <a:t>ReLU</a:t>
            </a:r>
            <a:r>
              <a:rPr lang="en-US" dirty="0"/>
              <a:t> stands for Rectified Linear Unit. The main advantage of using the </a:t>
            </a:r>
            <a:r>
              <a:rPr lang="en-US" dirty="0" err="1"/>
              <a:t>ReLU</a:t>
            </a:r>
            <a:r>
              <a:rPr lang="en-US" dirty="0"/>
              <a:t> function over other activation functions is that it does not activate all the neurons at the same time.</a:t>
            </a:r>
          </a:p>
          <a:p>
            <a:r>
              <a:rPr lang="en-US" dirty="0"/>
              <a:t>This means that the neurons will only be deactivated if the output of the linear transformation is less than 0. The plot below will help you understand this </a:t>
            </a:r>
            <a:r>
              <a:rPr lang="en-US" dirty="0" smtClean="0"/>
              <a:t>better-f(x)=max(0,x)</a:t>
            </a: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ownload (21).png"/>
          <p:cNvPicPr>
            <a:picLocks noGrp="1" noChangeAspect="1"/>
          </p:cNvPicPr>
          <p:nvPr>
            <p:ph idx="1"/>
          </p:nvPr>
        </p:nvPicPr>
        <p:blipFill>
          <a:blip r:embed="rId2"/>
          <a:stretch>
            <a:fillRect/>
          </a:stretch>
        </p:blipFill>
        <p:spPr>
          <a:xfrm>
            <a:off x="928662" y="0"/>
            <a:ext cx="6143668" cy="4789159"/>
          </a:xfrm>
        </p:spPr>
      </p:pic>
      <p:sp>
        <p:nvSpPr>
          <p:cNvPr id="5" name="Rectangle 4"/>
          <p:cNvSpPr/>
          <p:nvPr/>
        </p:nvSpPr>
        <p:spPr>
          <a:xfrm>
            <a:off x="1214414" y="5214950"/>
            <a:ext cx="5857900" cy="1477328"/>
          </a:xfrm>
          <a:prstGeom prst="rect">
            <a:avLst/>
          </a:prstGeom>
        </p:spPr>
        <p:txBody>
          <a:bodyPr wrap="square">
            <a:spAutoFit/>
          </a:bodyPr>
          <a:lstStyle/>
          <a:p>
            <a:r>
              <a:rPr lang="en-US" dirty="0"/>
              <a:t>For the negative input values, the result is zero, that means the neuron does not get activated. Since only a certain number of neurons are activated, the </a:t>
            </a:r>
            <a:r>
              <a:rPr lang="en-US" dirty="0" err="1"/>
              <a:t>ReLU</a:t>
            </a:r>
            <a:r>
              <a:rPr lang="en-US" dirty="0"/>
              <a:t> function is far more computationally efficient when compared to the sigmoid and </a:t>
            </a:r>
            <a:r>
              <a:rPr lang="en-US" dirty="0" err="1"/>
              <a:t>tanh</a:t>
            </a:r>
            <a:r>
              <a:rPr lang="en-US" dirty="0"/>
              <a:t> function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a:t>
            </a:r>
            <a:r>
              <a:rPr lang="en-US" b="1" dirty="0"/>
              <a:t> Leaky </a:t>
            </a:r>
            <a:r>
              <a:rPr lang="en-US" b="1" dirty="0" err="1"/>
              <a:t>ReLU</a:t>
            </a:r>
            <a:r>
              <a:rPr lang="en-US" b="1" dirty="0"/>
              <a:t/>
            </a:r>
            <a:br>
              <a:rPr lang="en-US" b="1" dirty="0"/>
            </a:br>
            <a:endParaRPr lang="en-US" dirty="0"/>
          </a:p>
        </p:txBody>
      </p:sp>
      <p:sp>
        <p:nvSpPr>
          <p:cNvPr id="3" name="Content Placeholder 2"/>
          <p:cNvSpPr>
            <a:spLocks noGrp="1"/>
          </p:cNvSpPr>
          <p:nvPr>
            <p:ph idx="1"/>
          </p:nvPr>
        </p:nvSpPr>
        <p:spPr>
          <a:xfrm>
            <a:off x="428596" y="928670"/>
            <a:ext cx="8258204" cy="5197493"/>
          </a:xfrm>
        </p:spPr>
        <p:txBody>
          <a:bodyPr>
            <a:normAutofit fontScale="92500" lnSpcReduction="10000"/>
          </a:bodyPr>
          <a:lstStyle/>
          <a:p>
            <a:r>
              <a:rPr lang="en-US" dirty="0"/>
              <a:t>Leaky </a:t>
            </a:r>
            <a:r>
              <a:rPr lang="en-US" dirty="0" err="1"/>
              <a:t>ReLU</a:t>
            </a:r>
            <a:r>
              <a:rPr lang="en-US" dirty="0"/>
              <a:t> function is nothing but an improved version of the </a:t>
            </a:r>
            <a:r>
              <a:rPr lang="en-US" dirty="0" err="1"/>
              <a:t>ReLU</a:t>
            </a:r>
            <a:r>
              <a:rPr lang="en-US" dirty="0"/>
              <a:t> function. As we saw that for the </a:t>
            </a:r>
            <a:r>
              <a:rPr lang="en-US" dirty="0" err="1"/>
              <a:t>ReLU</a:t>
            </a:r>
            <a:r>
              <a:rPr lang="en-US" dirty="0"/>
              <a:t> function, the gradient is 0 for x&lt;0, which would deactivate the neurons in that region.</a:t>
            </a:r>
          </a:p>
          <a:p>
            <a:r>
              <a:rPr lang="en-US" dirty="0"/>
              <a:t>Leaky </a:t>
            </a:r>
            <a:r>
              <a:rPr lang="en-US" dirty="0" err="1"/>
              <a:t>ReLU</a:t>
            </a:r>
            <a:r>
              <a:rPr lang="en-US" dirty="0"/>
              <a:t> is defined to address this problem. Instead of defining the </a:t>
            </a:r>
            <a:r>
              <a:rPr lang="en-US" dirty="0" err="1"/>
              <a:t>Relu</a:t>
            </a:r>
            <a:r>
              <a:rPr lang="en-US" dirty="0"/>
              <a:t> function as 0 for negative values of x, we define it as an extremely small linear component of x. Here is the mathematical expression-</a:t>
            </a:r>
          </a:p>
          <a:p>
            <a:r>
              <a:rPr lang="en-US" dirty="0" smtClean="0"/>
              <a:t>f(x)= 0.01x, x&lt;0 </a:t>
            </a:r>
          </a:p>
          <a:p>
            <a:pPr>
              <a:buNone/>
            </a:pPr>
            <a:r>
              <a:rPr lang="en-US" dirty="0"/>
              <a:t> </a:t>
            </a:r>
            <a:r>
              <a:rPr lang="en-US" dirty="0" smtClean="0"/>
              <a:t>           = x, x&gt;=0</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ownload (22).png"/>
          <p:cNvPicPr>
            <a:picLocks noGrp="1" noChangeAspect="1"/>
          </p:cNvPicPr>
          <p:nvPr>
            <p:ph idx="1"/>
          </p:nvPr>
        </p:nvPicPr>
        <p:blipFill>
          <a:blip r:embed="rId2"/>
          <a:stretch>
            <a:fillRect/>
          </a:stretch>
        </p:blipFill>
        <p:spPr>
          <a:xfrm>
            <a:off x="500034" y="928670"/>
            <a:ext cx="8298652" cy="4286280"/>
          </a:xfrm>
        </p:spPr>
      </p:pic>
      <p:sp>
        <p:nvSpPr>
          <p:cNvPr id="5" name="Rectangle 4"/>
          <p:cNvSpPr/>
          <p:nvPr/>
        </p:nvSpPr>
        <p:spPr>
          <a:xfrm>
            <a:off x="642910" y="5500702"/>
            <a:ext cx="8143932" cy="923330"/>
          </a:xfrm>
          <a:prstGeom prst="rect">
            <a:avLst/>
          </a:prstGeom>
        </p:spPr>
        <p:txBody>
          <a:bodyPr wrap="square">
            <a:spAutoFit/>
          </a:bodyPr>
          <a:lstStyle/>
          <a:p>
            <a:r>
              <a:rPr lang="en-US" dirty="0"/>
              <a:t>By making this small modification, the gradient of the left side of the graph comes out to be a non zero value. Hence we would no longer encounter dead neurons in that region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530</Words>
  <Application>Microsoft Office PowerPoint</Application>
  <PresentationFormat>On-screen Show (4:3)</PresentationFormat>
  <Paragraphs>25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Activation  function</vt:lpstr>
      <vt:lpstr>1 . Sigmoid </vt:lpstr>
      <vt:lpstr>Slide 3</vt:lpstr>
      <vt:lpstr>2. Tanh </vt:lpstr>
      <vt:lpstr>tanh(x)=2sigmoid(2x)-1</vt:lpstr>
      <vt:lpstr>3. ReLU </vt:lpstr>
      <vt:lpstr>Slide 7</vt:lpstr>
      <vt:lpstr>4. Leaky ReLU </vt:lpstr>
      <vt:lpstr>Slide 9</vt:lpstr>
      <vt:lpstr>5.Softmax </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Activation  function</dc:title>
  <dc:creator>HP</dc:creator>
  <cp:lastModifiedBy>HP</cp:lastModifiedBy>
  <cp:revision>3</cp:revision>
  <dcterms:created xsi:type="dcterms:W3CDTF">2021-07-31T06:42:27Z</dcterms:created>
  <dcterms:modified xsi:type="dcterms:W3CDTF">2021-07-31T07:21:48Z</dcterms:modified>
</cp:coreProperties>
</file>