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8025" autoAdjust="0"/>
    <p:restoredTop sz="94660"/>
  </p:normalViewPr>
  <p:slideViewPr>
    <p:cSldViewPr>
      <p:cViewPr varScale="1">
        <p:scale>
          <a:sx n="83" d="100"/>
          <a:sy n="83" d="100"/>
        </p:scale>
        <p:origin x="-1282"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F0F0E0-7AAE-4B4A-A652-7B221F89D980}" type="datetimeFigureOut">
              <a:rPr lang="en-US" smtClean="0"/>
              <a:pPr/>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DE8E6-DA18-4D02-8EB5-33A14A737E2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F0F0E0-7AAE-4B4A-A652-7B221F89D980}" type="datetimeFigureOut">
              <a:rPr lang="en-US" smtClean="0"/>
              <a:pPr/>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DE8E6-DA18-4D02-8EB5-33A14A737E2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F0F0E0-7AAE-4B4A-A652-7B221F89D980}" type="datetimeFigureOut">
              <a:rPr lang="en-US" smtClean="0"/>
              <a:pPr/>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DE8E6-DA18-4D02-8EB5-33A14A737E2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F0F0E0-7AAE-4B4A-A652-7B221F89D980}" type="datetimeFigureOut">
              <a:rPr lang="en-US" smtClean="0"/>
              <a:pPr/>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DE8E6-DA18-4D02-8EB5-33A14A737E2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F0F0E0-7AAE-4B4A-A652-7B221F89D980}" type="datetimeFigureOut">
              <a:rPr lang="en-US" smtClean="0"/>
              <a:pPr/>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DE8E6-DA18-4D02-8EB5-33A14A737E2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F0F0E0-7AAE-4B4A-A652-7B221F89D980}" type="datetimeFigureOut">
              <a:rPr lang="en-US" smtClean="0"/>
              <a:pPr/>
              <a:t>11/13/2021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CDE8E6-DA18-4D02-8EB5-33A14A737E2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F0F0E0-7AAE-4B4A-A652-7B221F89D980}" type="datetimeFigureOut">
              <a:rPr lang="en-US" smtClean="0"/>
              <a:pPr/>
              <a:t>11/13/2021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CDE8E6-DA18-4D02-8EB5-33A14A737E2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F0F0E0-7AAE-4B4A-A652-7B221F89D980}" type="datetimeFigureOut">
              <a:rPr lang="en-US" smtClean="0"/>
              <a:pPr/>
              <a:t>11/13/2021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CDE8E6-DA18-4D02-8EB5-33A14A737E2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F0F0E0-7AAE-4B4A-A652-7B221F89D980}" type="datetimeFigureOut">
              <a:rPr lang="en-US" smtClean="0"/>
              <a:pPr/>
              <a:t>11/13/2021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CDE8E6-DA18-4D02-8EB5-33A14A737E2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F0F0E0-7AAE-4B4A-A652-7B221F89D980}" type="datetimeFigureOut">
              <a:rPr lang="en-US" smtClean="0"/>
              <a:pPr/>
              <a:t>11/13/2021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CDE8E6-DA18-4D02-8EB5-33A14A737E2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F0F0E0-7AAE-4B4A-A652-7B221F89D980}" type="datetimeFigureOut">
              <a:rPr lang="en-US" smtClean="0"/>
              <a:pPr/>
              <a:t>11/13/2021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CDE8E6-DA18-4D02-8EB5-33A14A737E2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F0F0E0-7AAE-4B4A-A652-7B221F89D980}" type="datetimeFigureOut">
              <a:rPr lang="en-US" smtClean="0"/>
              <a:pPr/>
              <a:t>11/13/2021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CDE8E6-DA18-4D02-8EB5-33A14A737E2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857232"/>
            <a:ext cx="7772400" cy="1470025"/>
          </a:xfrm>
        </p:spPr>
        <p:txBody>
          <a:bodyPr/>
          <a:lstStyle/>
          <a:p>
            <a:r>
              <a:rPr lang="en-US" dirty="0" smtClean="0"/>
              <a:t>Loss Function</a:t>
            </a:r>
            <a:endParaRPr lang="en-US" dirty="0"/>
          </a:p>
        </p:txBody>
      </p:sp>
      <p:sp>
        <p:nvSpPr>
          <p:cNvPr id="3" name="Subtitle 2"/>
          <p:cNvSpPr>
            <a:spLocks noGrp="1"/>
          </p:cNvSpPr>
          <p:nvPr>
            <p:ph type="subTitle" idx="1"/>
          </p:nvPr>
        </p:nvSpPr>
        <p:spPr>
          <a:xfrm>
            <a:off x="714348" y="1857364"/>
            <a:ext cx="7058052" cy="3781436"/>
          </a:xfrm>
        </p:spPr>
        <p:txBody>
          <a:bodyPr>
            <a:normAutofit fontScale="92500" lnSpcReduction="20000"/>
          </a:bodyPr>
          <a:lstStyle/>
          <a:p>
            <a:r>
              <a:rPr lang="en-US" dirty="0"/>
              <a:t>The Loss Function is one of the important components of Neural Networks. Loss is nothing but a prediction error of Neural Net. And the method to calculate the loss is called Loss Function. In simple words, The </a:t>
            </a:r>
            <a:r>
              <a:rPr lang="en-US" b="1" dirty="0"/>
              <a:t>loss function</a:t>
            </a:r>
            <a:r>
              <a:rPr lang="en-US" dirty="0"/>
              <a:t> is the function that </a:t>
            </a:r>
            <a:r>
              <a:rPr lang="en-US" b="1" dirty="0"/>
              <a:t>computes the distance between the current output of the algorithm and the expected output</a:t>
            </a:r>
            <a:r>
              <a:rPr lang="en-US"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Regression Losses</a:t>
            </a:r>
            <a:br>
              <a:rPr lang="en-US" dirty="0"/>
            </a:br>
            <a:endParaRPr lang="en-US" dirty="0"/>
          </a:p>
        </p:txBody>
      </p:sp>
      <p:sp>
        <p:nvSpPr>
          <p:cNvPr id="3" name="Content Placeholder 2"/>
          <p:cNvSpPr>
            <a:spLocks noGrp="1"/>
          </p:cNvSpPr>
          <p:nvPr>
            <p:ph idx="1"/>
          </p:nvPr>
        </p:nvSpPr>
        <p:spPr/>
        <p:txBody>
          <a:bodyPr/>
          <a:lstStyle/>
          <a:p>
            <a:r>
              <a:rPr lang="en-US" b="1" dirty="0"/>
              <a:t>Mean Square </a:t>
            </a:r>
            <a:r>
              <a:rPr lang="en-US" b="1" dirty="0" smtClean="0"/>
              <a:t>Error</a:t>
            </a:r>
          </a:p>
          <a:p>
            <a:r>
              <a:rPr lang="en-US" b="1" i="1" dirty="0"/>
              <a:t>Mathematical formulation</a:t>
            </a:r>
            <a:r>
              <a:rPr lang="en-US" dirty="0"/>
              <a:t> :-</a:t>
            </a:r>
          </a:p>
        </p:txBody>
      </p:sp>
      <p:pic>
        <p:nvPicPr>
          <p:cNvPr id="4" name="Picture 3" descr="1_SGhoeJ_BgcfqU06CmX41rw.png"/>
          <p:cNvPicPr>
            <a:picLocks noChangeAspect="1"/>
          </p:cNvPicPr>
          <p:nvPr/>
        </p:nvPicPr>
        <p:blipFill>
          <a:blip r:embed="rId2"/>
          <a:stretch>
            <a:fillRect/>
          </a:stretch>
        </p:blipFill>
        <p:spPr>
          <a:xfrm>
            <a:off x="1428728" y="3143248"/>
            <a:ext cx="3909060" cy="891540"/>
          </a:xfrm>
          <a:prstGeom prst="rect">
            <a:avLst/>
          </a:prstGeom>
        </p:spPr>
      </p:pic>
      <p:sp>
        <p:nvSpPr>
          <p:cNvPr id="5" name="Rectangle 4"/>
          <p:cNvSpPr/>
          <p:nvPr/>
        </p:nvSpPr>
        <p:spPr>
          <a:xfrm>
            <a:off x="642910" y="4500570"/>
            <a:ext cx="7429552" cy="1200329"/>
          </a:xfrm>
          <a:prstGeom prst="rect">
            <a:avLst/>
          </a:prstGeom>
        </p:spPr>
        <p:txBody>
          <a:bodyPr wrap="square">
            <a:spAutoFit/>
          </a:bodyPr>
          <a:lstStyle/>
          <a:p>
            <a:r>
              <a:rPr lang="en-US" sz="2400" b="1" dirty="0"/>
              <a:t>As the name suggests, </a:t>
            </a:r>
            <a:r>
              <a:rPr lang="en-US" sz="2400" b="1" i="1" dirty="0"/>
              <a:t>Mean square error</a:t>
            </a:r>
            <a:r>
              <a:rPr lang="en-US" sz="2400" b="1" dirty="0"/>
              <a:t> is measured as the average of squared difference between predictions and actual observations.</a:t>
            </a:r>
            <a:r>
              <a:rPr lang="en-US"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Mean Absolute Error/L1 Loss</a:t>
            </a:r>
            <a:endParaRPr lang="en-US" dirty="0"/>
          </a:p>
        </p:txBody>
      </p:sp>
      <p:sp>
        <p:nvSpPr>
          <p:cNvPr id="3" name="Content Placeholder 2"/>
          <p:cNvSpPr>
            <a:spLocks noGrp="1"/>
          </p:cNvSpPr>
          <p:nvPr>
            <p:ph idx="1"/>
          </p:nvPr>
        </p:nvSpPr>
        <p:spPr/>
        <p:txBody>
          <a:bodyPr/>
          <a:lstStyle/>
          <a:p>
            <a:r>
              <a:rPr lang="en-US" b="1" i="1" dirty="0" smtClean="0"/>
              <a:t>Mathematical formulation</a:t>
            </a:r>
            <a:r>
              <a:rPr lang="en-US" dirty="0" smtClean="0"/>
              <a:t> :-</a:t>
            </a:r>
          </a:p>
          <a:p>
            <a:endParaRPr lang="en-US" dirty="0"/>
          </a:p>
        </p:txBody>
      </p:sp>
      <p:pic>
        <p:nvPicPr>
          <p:cNvPr id="4" name="Picture 3" descr="1_piCo0iDgPmESnQkHSwAK6A.png"/>
          <p:cNvPicPr>
            <a:picLocks noChangeAspect="1"/>
          </p:cNvPicPr>
          <p:nvPr/>
        </p:nvPicPr>
        <p:blipFill>
          <a:blip r:embed="rId2"/>
          <a:stretch>
            <a:fillRect/>
          </a:stretch>
        </p:blipFill>
        <p:spPr>
          <a:xfrm>
            <a:off x="2428860" y="2357430"/>
            <a:ext cx="3602366" cy="785818"/>
          </a:xfrm>
          <a:prstGeom prst="rect">
            <a:avLst/>
          </a:prstGeom>
        </p:spPr>
      </p:pic>
      <p:sp>
        <p:nvSpPr>
          <p:cNvPr id="5" name="Rectangle 4"/>
          <p:cNvSpPr/>
          <p:nvPr/>
        </p:nvSpPr>
        <p:spPr>
          <a:xfrm>
            <a:off x="500034" y="3357562"/>
            <a:ext cx="7929618" cy="2308324"/>
          </a:xfrm>
          <a:prstGeom prst="rect">
            <a:avLst/>
          </a:prstGeom>
        </p:spPr>
        <p:txBody>
          <a:bodyPr wrap="square">
            <a:spAutoFit/>
          </a:bodyPr>
          <a:lstStyle/>
          <a:p>
            <a:r>
              <a:rPr lang="en-US" sz="2400" b="1" i="1" dirty="0"/>
              <a:t>Mean absolute error</a:t>
            </a:r>
            <a:r>
              <a:rPr lang="en-US" sz="2400" b="1" dirty="0"/>
              <a:t>, on the other hand, is measured as the average of sum of absolute differences between predictions and actual observations. Like MSE, this as well measures the magnitude of error without considering their direction</a:t>
            </a:r>
            <a:r>
              <a:rPr lang="en-US" sz="2400" b="1" dirty="0" smtClean="0"/>
              <a:t>.</a:t>
            </a:r>
            <a:r>
              <a:rPr lang="en-US" sz="2400" b="1" dirty="0"/>
              <a:t> Plus MAE is more robust to outliers since it does not make use of square.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Mean Bias Error</a:t>
            </a:r>
            <a:endParaRPr lang="en-US" dirty="0"/>
          </a:p>
        </p:txBody>
      </p:sp>
      <p:sp>
        <p:nvSpPr>
          <p:cNvPr id="3" name="Content Placeholder 2"/>
          <p:cNvSpPr>
            <a:spLocks noGrp="1"/>
          </p:cNvSpPr>
          <p:nvPr>
            <p:ph idx="1"/>
          </p:nvPr>
        </p:nvSpPr>
        <p:spPr/>
        <p:txBody>
          <a:bodyPr/>
          <a:lstStyle/>
          <a:p>
            <a:r>
              <a:rPr lang="en-US" b="1" i="1" dirty="0"/>
              <a:t>Mathematical formulation</a:t>
            </a:r>
            <a:r>
              <a:rPr lang="en-US" dirty="0"/>
              <a:t> </a:t>
            </a:r>
            <a:r>
              <a:rPr lang="en-US" dirty="0" smtClean="0"/>
              <a:t>:-</a:t>
            </a:r>
          </a:p>
          <a:p>
            <a:endParaRPr lang="en-US" dirty="0"/>
          </a:p>
        </p:txBody>
      </p:sp>
      <p:pic>
        <p:nvPicPr>
          <p:cNvPr id="4" name="Picture 3" descr="1_BpYT_vpYizQpeY3bGuvTbw.png"/>
          <p:cNvPicPr>
            <a:picLocks noChangeAspect="1"/>
          </p:cNvPicPr>
          <p:nvPr/>
        </p:nvPicPr>
        <p:blipFill>
          <a:blip r:embed="rId2"/>
          <a:stretch>
            <a:fillRect/>
          </a:stretch>
        </p:blipFill>
        <p:spPr>
          <a:xfrm>
            <a:off x="2714612" y="2357430"/>
            <a:ext cx="3779520" cy="861060"/>
          </a:xfrm>
          <a:prstGeom prst="rect">
            <a:avLst/>
          </a:prstGeom>
        </p:spPr>
      </p:pic>
      <p:sp>
        <p:nvSpPr>
          <p:cNvPr id="5" name="Rectangle 4"/>
          <p:cNvSpPr/>
          <p:nvPr/>
        </p:nvSpPr>
        <p:spPr>
          <a:xfrm>
            <a:off x="571472" y="3571876"/>
            <a:ext cx="8001056" cy="2677656"/>
          </a:xfrm>
          <a:prstGeom prst="rect">
            <a:avLst/>
          </a:prstGeom>
        </p:spPr>
        <p:txBody>
          <a:bodyPr wrap="square">
            <a:spAutoFit/>
          </a:bodyPr>
          <a:lstStyle/>
          <a:p>
            <a:r>
              <a:rPr lang="en-US" sz="2400" b="1" dirty="0"/>
              <a:t>This is much less common in machine learning domain as compared to it’s counterpart. This is same as MSE with the only difference that we don’t take absolute values. Clearly there’s a need for caution as positive and negative errors could cancel each other out. Although less accurate in practice, it could determine if the model has positive bias or negative bias</a:t>
            </a:r>
            <a:r>
              <a:rPr lang="en-U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Loss functions for classification</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Classification problems involve predicting a discrete class output. It involves dividing the dataset into different and unique classes based on different parameters so that a new and unseen record can be put into one of the classes.</a:t>
            </a:r>
          </a:p>
          <a:p>
            <a:r>
              <a:rPr lang="en-US" dirty="0"/>
              <a:t>A mail can be classified as a spam or not a spam and a person’s dietary preferences can be put in one of three categories - vegetarian, non-vegetarian and vegan. Let’s take a look at loss functions that can be used for classification problems.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Cross Entropy Loss</a:t>
            </a:r>
          </a:p>
        </p:txBody>
      </p:sp>
      <p:sp>
        <p:nvSpPr>
          <p:cNvPr id="3" name="Content Placeholder 2"/>
          <p:cNvSpPr>
            <a:spLocks noGrp="1"/>
          </p:cNvSpPr>
          <p:nvPr>
            <p:ph idx="1"/>
          </p:nvPr>
        </p:nvSpPr>
        <p:spPr/>
        <p:txBody>
          <a:bodyPr>
            <a:normAutofit/>
          </a:bodyPr>
          <a:lstStyle/>
          <a:p>
            <a:r>
              <a:rPr lang="en-US" sz="2400" dirty="0"/>
              <a:t>This is the most common loss function used for classification problems that have two classes</a:t>
            </a:r>
            <a:r>
              <a:rPr lang="en-US" sz="2400" dirty="0" smtClean="0"/>
              <a:t>.</a:t>
            </a:r>
            <a:r>
              <a:rPr lang="en-US" sz="2400" dirty="0"/>
              <a:t>  is the measure of randomness in the information being processed, and cross entropy is a measure of the difference of the randomness between two random variables</a:t>
            </a:r>
            <a:r>
              <a:rPr lang="en-US" sz="2400" dirty="0" smtClean="0"/>
              <a:t>.</a:t>
            </a:r>
          </a:p>
          <a:p>
            <a:pPr>
              <a:buNone/>
            </a:pPr>
            <a:r>
              <a:rPr lang="en-US" sz="2400" dirty="0" smtClean="0"/>
              <a:t>.</a:t>
            </a:r>
            <a:r>
              <a:rPr lang="en-US" sz="2400"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Categorical Cross Entropy Loss</a:t>
            </a:r>
            <a:br>
              <a:rPr lang="en-US" dirty="0"/>
            </a:br>
            <a:endParaRPr lang="en-US" dirty="0"/>
          </a:p>
        </p:txBody>
      </p:sp>
      <p:sp>
        <p:nvSpPr>
          <p:cNvPr id="3" name="Content Placeholder 2"/>
          <p:cNvSpPr>
            <a:spLocks noGrp="1"/>
          </p:cNvSpPr>
          <p:nvPr>
            <p:ph idx="1"/>
          </p:nvPr>
        </p:nvSpPr>
        <p:spPr/>
        <p:txBody>
          <a:bodyPr/>
          <a:lstStyle/>
          <a:p>
            <a:r>
              <a:rPr lang="en-US" dirty="0"/>
              <a:t>Categorical Cross Entropy loss is essentially Binary Cross Entropy Loss expanded to multiple classes</a:t>
            </a:r>
            <a:r>
              <a:rPr lang="en-US" dirty="0" smtClean="0"/>
              <a:t>.</a:t>
            </a:r>
          </a:p>
          <a:p>
            <a:r>
              <a:rPr lang="en-US" dirty="0"/>
              <a:t>One requirement when categorical cross entropy loss function is used is that the labels should be </a:t>
            </a:r>
            <a:r>
              <a:rPr lang="en-US" dirty="0" smtClean="0"/>
              <a:t>one-hot-encoded.</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Hinge Loss</a:t>
            </a:r>
            <a:br>
              <a:rPr lang="en-US" dirty="0"/>
            </a:br>
            <a:endParaRPr lang="en-US" dirty="0"/>
          </a:p>
        </p:txBody>
      </p:sp>
      <p:sp>
        <p:nvSpPr>
          <p:cNvPr id="3" name="Content Placeholder 2"/>
          <p:cNvSpPr>
            <a:spLocks noGrp="1"/>
          </p:cNvSpPr>
          <p:nvPr>
            <p:ph idx="1"/>
          </p:nvPr>
        </p:nvSpPr>
        <p:spPr/>
        <p:txBody>
          <a:bodyPr>
            <a:normAutofit/>
          </a:bodyPr>
          <a:lstStyle/>
          <a:p>
            <a:r>
              <a:rPr lang="en-US" dirty="0"/>
              <a:t>Another commonly used loss function for classification is the hinge loss. Hinge loss is primarily developed for support </a:t>
            </a:r>
            <a:r>
              <a:rPr lang="en-US" dirty="0" smtClean="0"/>
              <a:t>vector machine</a:t>
            </a:r>
            <a:r>
              <a:rPr lang="en-US" dirty="0"/>
              <a:t> for calculating the maximum margin from the </a:t>
            </a:r>
            <a:r>
              <a:rPr lang="en-US" dirty="0" smtClean="0"/>
              <a:t>hyper plane </a:t>
            </a:r>
            <a:r>
              <a:rPr lang="en-US" dirty="0"/>
              <a:t>to the classes</a:t>
            </a:r>
            <a:r>
              <a:rPr lang="en-US" dirty="0" smtClean="0"/>
              <a:t>.</a:t>
            </a: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vm.png"/>
          <p:cNvPicPr>
            <a:picLocks noGrp="1" noChangeAspect="1"/>
          </p:cNvPicPr>
          <p:nvPr>
            <p:ph idx="1"/>
          </p:nvPr>
        </p:nvPicPr>
        <p:blipFill>
          <a:blip r:embed="rId2"/>
          <a:stretch>
            <a:fillRect/>
          </a:stretch>
        </p:blipFill>
        <p:spPr>
          <a:xfrm>
            <a:off x="1386840" y="1737201"/>
            <a:ext cx="6370320" cy="425196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355</Words>
  <Application>Microsoft Office PowerPoint</Application>
  <PresentationFormat>On-screen Show (4:3)</PresentationFormat>
  <Paragraphs>23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Loss Function</vt:lpstr>
      <vt:lpstr>Regression Losses </vt:lpstr>
      <vt:lpstr>Mean Absolute Error/L1 Loss</vt:lpstr>
      <vt:lpstr>Mean Bias Error</vt:lpstr>
      <vt:lpstr>Loss functions for classification </vt:lpstr>
      <vt:lpstr>Binary Cross Entropy Loss</vt:lpstr>
      <vt:lpstr>Categorical Cross Entropy Loss </vt:lpstr>
      <vt:lpstr>Hinge Loss </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Loss Function</dc:title>
  <dc:creator>HP</dc:creator>
  <cp:lastModifiedBy>TARUN VERMA</cp:lastModifiedBy>
  <cp:revision>7</cp:revision>
  <dcterms:created xsi:type="dcterms:W3CDTF">2021-07-31T07:48:56Z</dcterms:created>
  <dcterms:modified xsi:type="dcterms:W3CDTF">2021-11-13T13:58:48Z</dcterms:modified>
</cp:coreProperties>
</file>