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9" r:id="rId4"/>
    <p:sldId id="261" r:id="rId5"/>
    <p:sldId id="262" r:id="rId6"/>
    <p:sldId id="264" r:id="rId7"/>
    <p:sldId id="265" r:id="rId8"/>
    <p:sldId id="268" r:id="rId9"/>
    <p:sldId id="270"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F67FC2-FDDF-426D-99C0-421553B43784}"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18D1B-40AA-4598-BB62-1E56E2E6D6C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F67FC2-FDDF-426D-99C0-421553B43784}"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18D1B-40AA-4598-BB62-1E56E2E6D6C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F67FC2-FDDF-426D-99C0-421553B43784}"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18D1B-40AA-4598-BB62-1E56E2E6D6C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F67FC2-FDDF-426D-99C0-421553B43784}"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18D1B-40AA-4598-BB62-1E56E2E6D6C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F67FC2-FDDF-426D-99C0-421553B43784}"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18D1B-40AA-4598-BB62-1E56E2E6D6C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F67FC2-FDDF-426D-99C0-421553B43784}" type="datetimeFigureOut">
              <a:rPr lang="en-US" smtClean="0"/>
              <a:pPr/>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18D1B-40AA-4598-BB62-1E56E2E6D6C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F67FC2-FDDF-426D-99C0-421553B43784}" type="datetimeFigureOut">
              <a:rPr lang="en-US" smtClean="0"/>
              <a:pPr/>
              <a:t>11/15/2021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D18D1B-40AA-4598-BB62-1E56E2E6D6C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F67FC2-FDDF-426D-99C0-421553B43784}" type="datetimeFigureOut">
              <a:rPr lang="en-US" smtClean="0"/>
              <a:pPr/>
              <a:t>11/15/2021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D18D1B-40AA-4598-BB62-1E56E2E6D6C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F67FC2-FDDF-426D-99C0-421553B43784}" type="datetimeFigureOut">
              <a:rPr lang="en-US" smtClean="0"/>
              <a:pPr/>
              <a:t>11/15/2021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D18D1B-40AA-4598-BB62-1E56E2E6D6C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F67FC2-FDDF-426D-99C0-421553B43784}" type="datetimeFigureOut">
              <a:rPr lang="en-US" smtClean="0"/>
              <a:pPr/>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18D1B-40AA-4598-BB62-1E56E2E6D6C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F67FC2-FDDF-426D-99C0-421553B43784}" type="datetimeFigureOut">
              <a:rPr lang="en-US" smtClean="0"/>
              <a:pPr/>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18D1B-40AA-4598-BB62-1E56E2E6D6C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F67FC2-FDDF-426D-99C0-421553B43784}" type="datetimeFigureOut">
              <a:rPr lang="en-US" smtClean="0"/>
              <a:pPr/>
              <a:t>11/15/2021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18D1B-40AA-4598-BB62-1E56E2E6D6C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Optimizers</a:t>
            </a:r>
            <a:r>
              <a:rPr lang="en-US" dirty="0" smtClean="0"/>
              <a:t> </a:t>
            </a:r>
            <a:endParaRPr lang="en-US" dirty="0"/>
          </a:p>
        </p:txBody>
      </p:sp>
      <p:sp>
        <p:nvSpPr>
          <p:cNvPr id="3" name="Content Placeholder 2"/>
          <p:cNvSpPr>
            <a:spLocks noGrp="1"/>
          </p:cNvSpPr>
          <p:nvPr>
            <p:ph idx="1"/>
          </p:nvPr>
        </p:nvSpPr>
        <p:spPr/>
        <p:txBody>
          <a:bodyPr>
            <a:normAutofit/>
          </a:bodyPr>
          <a:lstStyle/>
          <a:p>
            <a:r>
              <a:rPr lang="en-US" b="1" dirty="0" smtClean="0"/>
              <a:t>Optimizers</a:t>
            </a:r>
            <a:r>
              <a:rPr lang="en-US" dirty="0" smtClean="0"/>
              <a:t> are algorithms or methods used to minimize an error function(loss function)or to maximize the efficiency of production</a:t>
            </a:r>
          </a:p>
          <a:p>
            <a:pPr>
              <a:buNone/>
            </a:pPr>
            <a:endParaRPr lang="en-US" dirty="0"/>
          </a:p>
          <a:p>
            <a:r>
              <a:rPr lang="en-US" dirty="0" smtClean="0"/>
              <a:t>Optimizers are algorithms or methods used to change the attributes of your neural network such as weights and learning rate in order to reduce the losses.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How you should change your weights or learning rates of your neural network to reduce the losses is defined by the optimizers you use. Optimization algorithms or strategies are responsible for reducing the losses and to provide the most accurate results possible.</a:t>
            </a:r>
          </a:p>
          <a:p>
            <a:r>
              <a:rPr lang="en-US" dirty="0"/>
              <a:t>We’ll learn about different types of optimizers and their advantages: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Gradient Descent</a:t>
            </a:r>
            <a:r>
              <a:rPr lang="en-US" dirty="0"/>
              <a:t/>
            </a:r>
            <a:br>
              <a:rPr lang="en-US" dirty="0"/>
            </a:br>
            <a:endParaRPr lang="en-US" dirty="0"/>
          </a:p>
        </p:txBody>
      </p:sp>
      <p:sp>
        <p:nvSpPr>
          <p:cNvPr id="3" name="Content Placeholder 2"/>
          <p:cNvSpPr>
            <a:spLocks noGrp="1"/>
          </p:cNvSpPr>
          <p:nvPr>
            <p:ph idx="1"/>
          </p:nvPr>
        </p:nvSpPr>
        <p:spPr>
          <a:xfrm>
            <a:off x="428596" y="1000108"/>
            <a:ext cx="8229600" cy="5286412"/>
          </a:xfrm>
        </p:spPr>
        <p:txBody>
          <a:bodyPr>
            <a:normAutofit lnSpcReduction="10000"/>
          </a:bodyPr>
          <a:lstStyle/>
          <a:p>
            <a:r>
              <a:rPr lang="en-US" dirty="0"/>
              <a:t>Gradient Descent is the most basic but most used optimization algorithm. It’s used heavily in linear regression and classification algorithms. </a:t>
            </a:r>
            <a:r>
              <a:rPr lang="en-US" dirty="0" smtClean="0"/>
              <a:t>Back propagation </a:t>
            </a:r>
            <a:r>
              <a:rPr lang="en-US" dirty="0"/>
              <a:t>in neural networks also uses a gradient descent algorithm.</a:t>
            </a:r>
          </a:p>
          <a:p>
            <a:r>
              <a:rPr lang="en-US" dirty="0"/>
              <a:t>Gradient descent is a first-order optimization algorithm which is dependent on the first order derivative of a loss function. It calculates that which way the weights should be altered so that the function can reach a minima.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274638"/>
            <a:ext cx="7829576" cy="82528"/>
          </a:xfrm>
        </p:spPr>
        <p:txBody>
          <a:bodyPr>
            <a:normAutofit fontScale="90000"/>
          </a:bodyPr>
          <a:lstStyle/>
          <a:p>
            <a:endParaRPr lang="en-US" dirty="0"/>
          </a:p>
        </p:txBody>
      </p:sp>
      <p:sp>
        <p:nvSpPr>
          <p:cNvPr id="3" name="Content Placeholder 2"/>
          <p:cNvSpPr>
            <a:spLocks noGrp="1"/>
          </p:cNvSpPr>
          <p:nvPr>
            <p:ph idx="1"/>
          </p:nvPr>
        </p:nvSpPr>
        <p:spPr>
          <a:xfrm>
            <a:off x="357158" y="714356"/>
            <a:ext cx="8229600" cy="5214974"/>
          </a:xfrm>
        </p:spPr>
        <p:txBody>
          <a:bodyPr>
            <a:normAutofit fontScale="92500" lnSpcReduction="20000"/>
          </a:bodyPr>
          <a:lstStyle/>
          <a:p>
            <a:pPr>
              <a:buNone/>
            </a:pPr>
            <a:r>
              <a:rPr lang="en-US" b="1" dirty="0"/>
              <a:t>Advantages</a:t>
            </a:r>
            <a:r>
              <a:rPr lang="en-US" dirty="0"/>
              <a:t>:</a:t>
            </a:r>
          </a:p>
          <a:p>
            <a:r>
              <a:rPr lang="en-US" dirty="0"/>
              <a:t>Easy computation.</a:t>
            </a:r>
          </a:p>
          <a:p>
            <a:r>
              <a:rPr lang="en-US" dirty="0"/>
              <a:t>Easy to implement.</a:t>
            </a:r>
          </a:p>
          <a:p>
            <a:r>
              <a:rPr lang="en-US" dirty="0"/>
              <a:t>Easy to understand.</a:t>
            </a:r>
          </a:p>
          <a:p>
            <a:pPr>
              <a:buNone/>
            </a:pPr>
            <a:endParaRPr lang="en-US" b="1" dirty="0" smtClean="0"/>
          </a:p>
          <a:p>
            <a:pPr>
              <a:buNone/>
            </a:pPr>
            <a:r>
              <a:rPr lang="en-US" b="1" dirty="0" smtClean="0"/>
              <a:t>Disadvantages</a:t>
            </a:r>
            <a:r>
              <a:rPr lang="en-US" dirty="0"/>
              <a:t>:</a:t>
            </a:r>
          </a:p>
          <a:p>
            <a:r>
              <a:rPr lang="en-US" dirty="0" smtClean="0"/>
              <a:t>Weights </a:t>
            </a:r>
            <a:r>
              <a:rPr lang="en-US" dirty="0"/>
              <a:t>are changed after calculating gradient on the whole dataset. So, if the dataset is too large than this may take years to converge to the minima.</a:t>
            </a:r>
          </a:p>
          <a:p>
            <a:r>
              <a:rPr lang="en-US" dirty="0"/>
              <a:t>Requires large memory to calculate gradient on the whole dataset.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Stochastic Gradient Descent</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a:t>It’s a variant of Gradient Descent. It tries to update the model’s parameters more frequently. In this, the model parameters are altered after computation of loss on each training example. So, if the dataset contains 1000 rows SGD will update the model parameters 1000 times in one cycle of dataset instead of one time as in Gradient Descent.</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Mini-Batch Gradient Descent</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a:t>It’s best among all the variations of gradient descent algorithms. It is an improvement on both SGD and standard gradient descent. It updates the model parameters after every batch. So, the dataset is divided into various batches and after every batch, the parameters are updated.</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00034" y="642918"/>
            <a:ext cx="8186766" cy="5483245"/>
          </a:xfrm>
        </p:spPr>
        <p:txBody>
          <a:bodyPr>
            <a:normAutofit fontScale="85000" lnSpcReduction="10000"/>
          </a:bodyPr>
          <a:lstStyle/>
          <a:p>
            <a:pPr>
              <a:buNone/>
            </a:pPr>
            <a:r>
              <a:rPr lang="en-US" b="1" dirty="0"/>
              <a:t>Advantages</a:t>
            </a:r>
            <a:r>
              <a:rPr lang="en-US" dirty="0"/>
              <a:t>:</a:t>
            </a:r>
          </a:p>
          <a:p>
            <a:r>
              <a:rPr lang="en-US" dirty="0"/>
              <a:t>Frequently updates the model parameters and also has less variance.</a:t>
            </a:r>
          </a:p>
          <a:p>
            <a:r>
              <a:rPr lang="en-US" dirty="0"/>
              <a:t>Requires medium amount of memory.</a:t>
            </a:r>
          </a:p>
          <a:p>
            <a:pPr>
              <a:buNone/>
            </a:pPr>
            <a:endParaRPr lang="en-US" b="1" dirty="0" smtClean="0"/>
          </a:p>
          <a:p>
            <a:pPr>
              <a:buNone/>
            </a:pPr>
            <a:r>
              <a:rPr lang="en-US" b="1" dirty="0" smtClean="0"/>
              <a:t>All </a:t>
            </a:r>
            <a:r>
              <a:rPr lang="en-US" b="1" dirty="0"/>
              <a:t>types of Gradient Descent have some challenges:</a:t>
            </a:r>
            <a:endParaRPr lang="en-US" dirty="0"/>
          </a:p>
          <a:p>
            <a:r>
              <a:rPr lang="en-US" dirty="0"/>
              <a:t>Choosing an optimum value of the learning rate. If the learning rate is too small than gradient descent may take ages to converge.</a:t>
            </a:r>
          </a:p>
          <a:p>
            <a:r>
              <a:rPr lang="en-US" dirty="0"/>
              <a:t>Have a constant learning rate for all the parameters. There may be some parameters which we may not want to change at the same rate.</a:t>
            </a:r>
          </a:p>
          <a:p>
            <a:r>
              <a:rPr lang="en-US" dirty="0"/>
              <a:t>May get trapped at local minima.</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Adam</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Adam(Adaptive </a:t>
            </a:r>
            <a:r>
              <a:rPr lang="en-US" dirty="0"/>
              <a:t>Moment Estimation) works with momentums of first and second order. The intuition behind the Adam is that we don’t want to roll so fast just because we can jump over the minimum, we want to decrease the velocity a little bit for a careful search. In addition to storing an exponentially decaying average of past squared </a:t>
            </a:r>
            <a:r>
              <a:rPr lang="en-US" dirty="0" smtClean="0"/>
              <a:t>gradients</a:t>
            </a:r>
            <a:endParaRPr lang="en-US" dirty="0"/>
          </a:p>
          <a:p>
            <a:r>
              <a:rPr lang="en-US" b="1" dirty="0"/>
              <a:t>M(t) and V(t)</a:t>
            </a:r>
            <a:r>
              <a:rPr lang="en-US" dirty="0"/>
              <a:t> are values of the first moment which is the </a:t>
            </a:r>
            <a:r>
              <a:rPr lang="en-US" b="1" i="1" dirty="0"/>
              <a:t>Mean</a:t>
            </a:r>
            <a:r>
              <a:rPr lang="en-US" dirty="0"/>
              <a:t> and the second moment which is the </a:t>
            </a:r>
            <a:r>
              <a:rPr lang="en-US" b="1" i="1" dirty="0" err="1"/>
              <a:t>uncentered</a:t>
            </a:r>
            <a:r>
              <a:rPr lang="en-US" b="1" i="1" dirty="0"/>
              <a:t> variance</a:t>
            </a:r>
            <a:r>
              <a:rPr lang="en-US" dirty="0"/>
              <a:t> of the gradients</a:t>
            </a:r>
            <a:r>
              <a:rPr lang="en-US" i="1" dirty="0"/>
              <a:t> </a:t>
            </a:r>
            <a:r>
              <a:rPr lang="en-US" dirty="0"/>
              <a:t>respectively.</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643182"/>
            <a:ext cx="8229600" cy="1143000"/>
          </a:xfrm>
        </p:spPr>
        <p:txBody>
          <a:bodyPr>
            <a:normAutofit fontScale="90000"/>
          </a:bodyPr>
          <a:lstStyle/>
          <a:p>
            <a:r>
              <a:rPr lang="en-US" b="1" dirty="0"/>
              <a:t>Conclusions</a:t>
            </a:r>
            <a:r>
              <a:rPr lang="en-US" dirty="0"/>
              <a:t/>
            </a:r>
            <a:br>
              <a:rPr lang="en-US" dirty="0"/>
            </a:br>
            <a:r>
              <a:rPr lang="en-US" dirty="0"/>
              <a:t>Adam is the best optimizers. If one wants to train the neural network in less time and more efficiently than Adam is the optimizer.</a:t>
            </a:r>
            <a:br>
              <a:rPr lang="en-US" dirty="0"/>
            </a:b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465</Words>
  <Application>Microsoft Office PowerPoint</Application>
  <PresentationFormat>On-screen Show (4:3)</PresentationFormat>
  <Paragraphs>33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Optimizers </vt:lpstr>
      <vt:lpstr>Slide 2</vt:lpstr>
      <vt:lpstr>Gradient Descent </vt:lpstr>
      <vt:lpstr>Slide 4</vt:lpstr>
      <vt:lpstr>Stochastic Gradient Descent </vt:lpstr>
      <vt:lpstr>Mini-Batch Gradient Descent </vt:lpstr>
      <vt:lpstr>Slide 7</vt:lpstr>
      <vt:lpstr>Adam </vt:lpstr>
      <vt:lpstr>Conclusions Adam is the best optimizers. If one wants to train the neural network in less time and more efficiently than Adam is the optimizer.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Optimizers</dc:title>
  <dc:creator>HP</dc:creator>
  <cp:lastModifiedBy>TARUN VERMA</cp:lastModifiedBy>
  <cp:revision>5</cp:revision>
  <dcterms:created xsi:type="dcterms:W3CDTF">2021-07-31T07:22:03Z</dcterms:created>
  <dcterms:modified xsi:type="dcterms:W3CDTF">2021-11-15T06:05:10Z</dcterms:modified>
</cp:coreProperties>
</file>