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Dosis Light"/>
      <p:regular r:id="rId7"/>
      <p:bold r:id="rId8"/>
    </p:embeddedFont>
    <p:embeddedFont>
      <p:font typeface="Dosis"/>
      <p:regular r:id="rId9"/>
      <p:bold r:id="rId10"/>
    </p:embeddedFont>
    <p:embeddedFont>
      <p:font typeface="Titillium Web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TitilliumWebLight-regular.fntdata"/><Relationship Id="rId10" Type="http://schemas.openxmlformats.org/officeDocument/2006/relationships/font" Target="fonts/Dosis-bold.fntdata"/><Relationship Id="rId13" Type="http://schemas.openxmlformats.org/officeDocument/2006/relationships/font" Target="fonts/TitilliumWebLight-italic.fntdata"/><Relationship Id="rId12" Type="http://schemas.openxmlformats.org/officeDocument/2006/relationships/font" Target="fonts/TitilliumWeb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Dosis-regular.fntdata"/><Relationship Id="rId14" Type="http://schemas.openxmlformats.org/officeDocument/2006/relationships/font" Target="fonts/TitilliumWeb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DosisLight-regular.fntdata"/><Relationship Id="rId8" Type="http://schemas.openxmlformats.org/officeDocument/2006/relationships/font" Target="fonts/Dosis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0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2" name="Google Shape;384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Google Shape;3505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solidFill>
          <a:schemeClr val="accent6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3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i="1" sz="3000">
                <a:solidFill>
                  <a:schemeClr val="lt1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i="1" sz="3000">
                <a:solidFill>
                  <a:schemeClr val="lt1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i="1" sz="3000">
                <a:solidFill>
                  <a:schemeClr val="lt1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i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5" name="Google Shape;1845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5" name="Google Shape;2125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02" name="Google Shape;2402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679" name="Google Shape;2679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/>
          <p:nvPr>
            <p:ph type="ctrTitle"/>
          </p:nvPr>
        </p:nvSpPr>
        <p:spPr>
          <a:xfrm>
            <a:off x="623825" y="71767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lt1"/>
                </a:solidFill>
              </a:rPr>
              <a:t>TAX CRIME PREDICTION USING ML</a:t>
            </a:r>
            <a:endParaRPr sz="4600">
              <a:solidFill>
                <a:schemeClr val="lt1"/>
              </a:solidFill>
            </a:endParaRPr>
          </a:p>
        </p:txBody>
      </p:sp>
      <p:sp>
        <p:nvSpPr>
          <p:cNvPr id="3837" name="Google Shape;3837;p13"/>
          <p:cNvSpPr txBox="1"/>
          <p:nvPr/>
        </p:nvSpPr>
        <p:spPr>
          <a:xfrm>
            <a:off x="6293400" y="3691425"/>
            <a:ext cx="2850600" cy="104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By:</a:t>
            </a:r>
            <a:endParaRPr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Group 10</a:t>
            </a:r>
            <a:endParaRPr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Soumya Dasgupta (1911164)</a:t>
            </a:r>
            <a:endParaRPr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Akankshya Nayak (1911018)</a:t>
            </a:r>
            <a:endParaRPr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3838" name="Google Shape;3838;p13"/>
          <p:cNvPicPr preferRelativeResize="0"/>
          <p:nvPr/>
        </p:nvPicPr>
        <p:blipFill rotWithShape="1">
          <a:blip r:embed="rId3">
            <a:alphaModFix/>
          </a:blip>
          <a:srcRect b="8316" l="8532" r="7729" t="9742"/>
          <a:stretch/>
        </p:blipFill>
        <p:spPr>
          <a:xfrm>
            <a:off x="623825" y="2648229"/>
            <a:ext cx="5534876" cy="1874496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39" name="Google Shape;3839;p13"/>
          <p:cNvSpPr txBox="1"/>
          <p:nvPr/>
        </p:nvSpPr>
        <p:spPr>
          <a:xfrm>
            <a:off x="554675" y="4458950"/>
            <a:ext cx="5535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Lozano, Augusto &amp; Ippolito, André. (2021). Tax Crime Prediction with Machine Learning: A Case Study in the Municipality of São Paulo. 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3" name="Shape 3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4" name="Google Shape;3844;p1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4"/>
                </a:solidFill>
              </a:rPr>
              <a:t>SPECIFIC OBJECTIVES:</a:t>
            </a:r>
            <a:endParaRPr sz="4000">
              <a:solidFill>
                <a:schemeClr val="accent4"/>
              </a:solidFill>
            </a:endParaRPr>
          </a:p>
        </p:txBody>
      </p:sp>
      <p:sp>
        <p:nvSpPr>
          <p:cNvPr id="3845" name="Google Shape;3845;p1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6" name="Google Shape;3846;p14"/>
          <p:cNvSpPr txBox="1"/>
          <p:nvPr/>
        </p:nvSpPr>
        <p:spPr>
          <a:xfrm>
            <a:off x="862925" y="1951125"/>
            <a:ext cx="61212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Titillium Web Light"/>
              <a:buChar char="➢"/>
            </a:pPr>
            <a:r>
              <a:rPr lang="en" sz="1900">
                <a:solidFill>
                  <a:schemeClr val="accent6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Train a model according to the Indian Tax System</a:t>
            </a:r>
            <a:endParaRPr sz="1900">
              <a:solidFill>
                <a:schemeClr val="accent6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Titillium Web Light"/>
              <a:buChar char="➢"/>
            </a:pPr>
            <a:r>
              <a:rPr lang="en" sz="1900">
                <a:solidFill>
                  <a:schemeClr val="accent6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Predict Tax Fine Values</a:t>
            </a:r>
            <a:endParaRPr sz="1900">
              <a:solidFill>
                <a:schemeClr val="accent6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Titillium Web Light"/>
              <a:buChar char="➢"/>
            </a:pPr>
            <a:r>
              <a:rPr lang="en" sz="1900">
                <a:solidFill>
                  <a:schemeClr val="accent6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Applying Principal Component Analysis</a:t>
            </a:r>
            <a:endParaRPr sz="1900">
              <a:solidFill>
                <a:schemeClr val="accent6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Titillium Web Light"/>
              <a:buChar char="➢"/>
            </a:pPr>
            <a:r>
              <a:rPr lang="en" sz="1900">
                <a:solidFill>
                  <a:schemeClr val="accent6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Inclusion of Time Variable</a:t>
            </a:r>
            <a:endParaRPr sz="1900">
              <a:solidFill>
                <a:schemeClr val="accent6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38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38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38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38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