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64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56CE4F-10B2-4592-A521-8E91BF6240C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3229B8-EB63-46B5-928B-A1C6E754CE4A}">
      <dgm:prSet phldrT="[Text]"/>
      <dgm:spPr/>
      <dgm:t>
        <a:bodyPr/>
        <a:lstStyle/>
        <a:p>
          <a:r>
            <a:rPr lang="en-US" dirty="0" smtClean="0"/>
            <a:t>Total Sales </a:t>
          </a:r>
          <a:endParaRPr lang="en-US" dirty="0"/>
        </a:p>
      </dgm:t>
    </dgm:pt>
    <dgm:pt modelId="{EB1EC693-6861-4435-B498-C989E42E571D}" type="parTrans" cxnId="{28520F68-86EF-408D-9DF8-D9399A4B650A}">
      <dgm:prSet/>
      <dgm:spPr/>
      <dgm:t>
        <a:bodyPr/>
        <a:lstStyle/>
        <a:p>
          <a:endParaRPr lang="en-US"/>
        </a:p>
      </dgm:t>
    </dgm:pt>
    <dgm:pt modelId="{65236C68-DE7D-42F7-A7A9-DD51CDFD853A}" type="sibTrans" cxnId="{28520F68-86EF-408D-9DF8-D9399A4B650A}">
      <dgm:prSet/>
      <dgm:spPr/>
      <dgm:t>
        <a:bodyPr/>
        <a:lstStyle/>
        <a:p>
          <a:endParaRPr lang="en-US"/>
        </a:p>
      </dgm:t>
    </dgm:pt>
    <dgm:pt modelId="{DB279F83-9272-4707-9A13-175D51F7A518}">
      <dgm:prSet phldrT="[Text]"/>
      <dgm:spPr/>
      <dgm:t>
        <a:bodyPr/>
        <a:lstStyle/>
        <a:p>
          <a:r>
            <a:rPr lang="en-US" dirty="0" smtClean="0"/>
            <a:t>Total Orders</a:t>
          </a:r>
          <a:endParaRPr lang="en-US" dirty="0"/>
        </a:p>
      </dgm:t>
    </dgm:pt>
    <dgm:pt modelId="{565EC9CA-3513-43C9-9CBC-B93D2E91B2C6}" type="parTrans" cxnId="{76E82F50-68C3-497D-9DD1-A1618E9A7AAA}">
      <dgm:prSet/>
      <dgm:spPr/>
      <dgm:t>
        <a:bodyPr/>
        <a:lstStyle/>
        <a:p>
          <a:endParaRPr lang="en-US"/>
        </a:p>
      </dgm:t>
    </dgm:pt>
    <dgm:pt modelId="{646F468D-683B-4676-8670-9C3B248DD733}" type="sibTrans" cxnId="{76E82F50-68C3-497D-9DD1-A1618E9A7AAA}">
      <dgm:prSet/>
      <dgm:spPr/>
      <dgm:t>
        <a:bodyPr/>
        <a:lstStyle/>
        <a:p>
          <a:endParaRPr lang="en-US"/>
        </a:p>
      </dgm:t>
    </dgm:pt>
    <dgm:pt modelId="{07540033-C0D8-4AA0-8627-FF441D8228F3}">
      <dgm:prSet phldrT="[Text]"/>
      <dgm:spPr/>
      <dgm:t>
        <a:bodyPr/>
        <a:lstStyle/>
        <a:p>
          <a:r>
            <a:rPr lang="en-US" dirty="0" smtClean="0"/>
            <a:t>Total Qty Sold</a:t>
          </a:r>
          <a:endParaRPr lang="en-US" dirty="0"/>
        </a:p>
      </dgm:t>
    </dgm:pt>
    <dgm:pt modelId="{ED951E41-B5DE-4C82-BC72-D741EEB04D6D}" type="parTrans" cxnId="{9E66E2F4-BDAF-49D5-9874-600F601067E4}">
      <dgm:prSet/>
      <dgm:spPr/>
      <dgm:t>
        <a:bodyPr/>
        <a:lstStyle/>
        <a:p>
          <a:endParaRPr lang="en-US"/>
        </a:p>
      </dgm:t>
    </dgm:pt>
    <dgm:pt modelId="{2D807BDF-D479-487A-A64B-78A9A8A34781}" type="sibTrans" cxnId="{9E66E2F4-BDAF-49D5-9874-600F601067E4}">
      <dgm:prSet/>
      <dgm:spPr/>
      <dgm:t>
        <a:bodyPr/>
        <a:lstStyle/>
        <a:p>
          <a:endParaRPr lang="en-US"/>
        </a:p>
      </dgm:t>
    </dgm:pt>
    <dgm:pt modelId="{C5A29592-265C-4822-AF39-2756366A9360}" type="pres">
      <dgm:prSet presAssocID="{1356CE4F-10B2-4592-A521-8E91BF6240C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733BE3-9CD7-4605-8950-F3D26086CC74}" type="pres">
      <dgm:prSet presAssocID="{E13229B8-EB63-46B5-928B-A1C6E754CE4A}" presName="parentLin" presStyleCnt="0"/>
      <dgm:spPr/>
    </dgm:pt>
    <dgm:pt modelId="{D952867E-6034-4363-8597-621820A1EA98}" type="pres">
      <dgm:prSet presAssocID="{E13229B8-EB63-46B5-928B-A1C6E754CE4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A2895B3-3B8C-4AFB-A77C-D85D6AA85C03}" type="pres">
      <dgm:prSet presAssocID="{E13229B8-EB63-46B5-928B-A1C6E754CE4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CE4945-EC1B-41AF-A882-206A61C42E92}" type="pres">
      <dgm:prSet presAssocID="{E13229B8-EB63-46B5-928B-A1C6E754CE4A}" presName="negativeSpace" presStyleCnt="0"/>
      <dgm:spPr/>
    </dgm:pt>
    <dgm:pt modelId="{58F714DF-BADA-4D7B-8412-7D4390C01463}" type="pres">
      <dgm:prSet presAssocID="{E13229B8-EB63-46B5-928B-A1C6E754CE4A}" presName="childText" presStyleLbl="conFgAcc1" presStyleIdx="0" presStyleCnt="3">
        <dgm:presLayoutVars>
          <dgm:bulletEnabled val="1"/>
        </dgm:presLayoutVars>
      </dgm:prSet>
      <dgm:spPr/>
    </dgm:pt>
    <dgm:pt modelId="{63742E07-07E6-480F-AEC0-6D98C2ACD2C7}" type="pres">
      <dgm:prSet presAssocID="{65236C68-DE7D-42F7-A7A9-DD51CDFD853A}" presName="spaceBetweenRectangles" presStyleCnt="0"/>
      <dgm:spPr/>
    </dgm:pt>
    <dgm:pt modelId="{2A0A3D7D-D3C9-4918-A0A7-8AA3C600ADE6}" type="pres">
      <dgm:prSet presAssocID="{DB279F83-9272-4707-9A13-175D51F7A518}" presName="parentLin" presStyleCnt="0"/>
      <dgm:spPr/>
    </dgm:pt>
    <dgm:pt modelId="{8A0BA794-3BFA-4FED-B811-7D194447ACBF}" type="pres">
      <dgm:prSet presAssocID="{DB279F83-9272-4707-9A13-175D51F7A51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09DADD3-05E0-4832-B1D0-0DA2C71C53BF}" type="pres">
      <dgm:prSet presAssocID="{DB279F83-9272-4707-9A13-175D51F7A51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47FBF5-292B-4F9C-92E6-CC432CBFA348}" type="pres">
      <dgm:prSet presAssocID="{DB279F83-9272-4707-9A13-175D51F7A518}" presName="negativeSpace" presStyleCnt="0"/>
      <dgm:spPr/>
    </dgm:pt>
    <dgm:pt modelId="{1E9CA85A-CEE8-4185-9A38-113C67B9C1F1}" type="pres">
      <dgm:prSet presAssocID="{DB279F83-9272-4707-9A13-175D51F7A518}" presName="childText" presStyleLbl="conFgAcc1" presStyleIdx="1" presStyleCnt="3">
        <dgm:presLayoutVars>
          <dgm:bulletEnabled val="1"/>
        </dgm:presLayoutVars>
      </dgm:prSet>
      <dgm:spPr/>
    </dgm:pt>
    <dgm:pt modelId="{3CCD6EE7-7577-4E36-824D-837BEBDF65B1}" type="pres">
      <dgm:prSet presAssocID="{646F468D-683B-4676-8670-9C3B248DD733}" presName="spaceBetweenRectangles" presStyleCnt="0"/>
      <dgm:spPr/>
    </dgm:pt>
    <dgm:pt modelId="{E36A1914-7AA3-430B-BBD9-6F4701F82EA3}" type="pres">
      <dgm:prSet presAssocID="{07540033-C0D8-4AA0-8627-FF441D8228F3}" presName="parentLin" presStyleCnt="0"/>
      <dgm:spPr/>
    </dgm:pt>
    <dgm:pt modelId="{172854A3-D64E-4893-BE47-7A7935BEA01E}" type="pres">
      <dgm:prSet presAssocID="{07540033-C0D8-4AA0-8627-FF441D8228F3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2ED4F50-B1D2-4B4B-875C-C0DE4FCDA24F}" type="pres">
      <dgm:prSet presAssocID="{07540033-C0D8-4AA0-8627-FF441D8228F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7B2D83-B3EE-4FBC-89C9-6C472D85ACD5}" type="pres">
      <dgm:prSet presAssocID="{07540033-C0D8-4AA0-8627-FF441D8228F3}" presName="negativeSpace" presStyleCnt="0"/>
      <dgm:spPr/>
    </dgm:pt>
    <dgm:pt modelId="{F2D7BEE8-978D-43FB-AAAF-32E3BE18E0F5}" type="pres">
      <dgm:prSet presAssocID="{07540033-C0D8-4AA0-8627-FF441D8228F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5A9D04E-928C-4379-AB90-2787B913675D}" type="presOf" srcId="{1356CE4F-10B2-4592-A521-8E91BF6240C5}" destId="{C5A29592-265C-4822-AF39-2756366A9360}" srcOrd="0" destOrd="0" presId="urn:microsoft.com/office/officeart/2005/8/layout/list1"/>
    <dgm:cxn modelId="{AB3ECF1C-3588-4951-B481-B4284C174570}" type="presOf" srcId="{DB279F83-9272-4707-9A13-175D51F7A518}" destId="{709DADD3-05E0-4832-B1D0-0DA2C71C53BF}" srcOrd="1" destOrd="0" presId="urn:microsoft.com/office/officeart/2005/8/layout/list1"/>
    <dgm:cxn modelId="{FA2E9BC7-66A9-45BF-B2D2-0C34AEE1D001}" type="presOf" srcId="{DB279F83-9272-4707-9A13-175D51F7A518}" destId="{8A0BA794-3BFA-4FED-B811-7D194447ACBF}" srcOrd="0" destOrd="0" presId="urn:microsoft.com/office/officeart/2005/8/layout/list1"/>
    <dgm:cxn modelId="{FE00B245-A4AF-4F3B-8A80-F6C9961BD38D}" type="presOf" srcId="{07540033-C0D8-4AA0-8627-FF441D8228F3}" destId="{172854A3-D64E-4893-BE47-7A7935BEA01E}" srcOrd="0" destOrd="0" presId="urn:microsoft.com/office/officeart/2005/8/layout/list1"/>
    <dgm:cxn modelId="{9E66E2F4-BDAF-49D5-9874-600F601067E4}" srcId="{1356CE4F-10B2-4592-A521-8E91BF6240C5}" destId="{07540033-C0D8-4AA0-8627-FF441D8228F3}" srcOrd="2" destOrd="0" parTransId="{ED951E41-B5DE-4C82-BC72-D741EEB04D6D}" sibTransId="{2D807BDF-D479-487A-A64B-78A9A8A34781}"/>
    <dgm:cxn modelId="{28520F68-86EF-408D-9DF8-D9399A4B650A}" srcId="{1356CE4F-10B2-4592-A521-8E91BF6240C5}" destId="{E13229B8-EB63-46B5-928B-A1C6E754CE4A}" srcOrd="0" destOrd="0" parTransId="{EB1EC693-6861-4435-B498-C989E42E571D}" sibTransId="{65236C68-DE7D-42F7-A7A9-DD51CDFD853A}"/>
    <dgm:cxn modelId="{BF76319E-E3A7-4D89-8BFF-02C0AA0082D4}" type="presOf" srcId="{07540033-C0D8-4AA0-8627-FF441D8228F3}" destId="{72ED4F50-B1D2-4B4B-875C-C0DE4FCDA24F}" srcOrd="1" destOrd="0" presId="urn:microsoft.com/office/officeart/2005/8/layout/list1"/>
    <dgm:cxn modelId="{76E82F50-68C3-497D-9DD1-A1618E9A7AAA}" srcId="{1356CE4F-10B2-4592-A521-8E91BF6240C5}" destId="{DB279F83-9272-4707-9A13-175D51F7A518}" srcOrd="1" destOrd="0" parTransId="{565EC9CA-3513-43C9-9CBC-B93D2E91B2C6}" sibTransId="{646F468D-683B-4676-8670-9C3B248DD733}"/>
    <dgm:cxn modelId="{92DF5829-96F8-4918-B788-EB72C2AC8BF5}" type="presOf" srcId="{E13229B8-EB63-46B5-928B-A1C6E754CE4A}" destId="{AA2895B3-3B8C-4AFB-A77C-D85D6AA85C03}" srcOrd="1" destOrd="0" presId="urn:microsoft.com/office/officeart/2005/8/layout/list1"/>
    <dgm:cxn modelId="{7A884A59-EE74-41EA-97DF-D59F687D4EFF}" type="presOf" srcId="{E13229B8-EB63-46B5-928B-A1C6E754CE4A}" destId="{D952867E-6034-4363-8597-621820A1EA98}" srcOrd="0" destOrd="0" presId="urn:microsoft.com/office/officeart/2005/8/layout/list1"/>
    <dgm:cxn modelId="{D44C0BD8-EEB8-4D8B-94E2-D9639E8A7C6F}" type="presParOf" srcId="{C5A29592-265C-4822-AF39-2756366A9360}" destId="{74733BE3-9CD7-4605-8950-F3D26086CC74}" srcOrd="0" destOrd="0" presId="urn:microsoft.com/office/officeart/2005/8/layout/list1"/>
    <dgm:cxn modelId="{A5415A4E-9185-4C0A-B523-189F4FEAE0E3}" type="presParOf" srcId="{74733BE3-9CD7-4605-8950-F3D26086CC74}" destId="{D952867E-6034-4363-8597-621820A1EA98}" srcOrd="0" destOrd="0" presId="urn:microsoft.com/office/officeart/2005/8/layout/list1"/>
    <dgm:cxn modelId="{BBF50AB2-1594-4777-A366-B9068423DD47}" type="presParOf" srcId="{74733BE3-9CD7-4605-8950-F3D26086CC74}" destId="{AA2895B3-3B8C-4AFB-A77C-D85D6AA85C03}" srcOrd="1" destOrd="0" presId="urn:microsoft.com/office/officeart/2005/8/layout/list1"/>
    <dgm:cxn modelId="{17B5F43C-ED52-4D0F-801D-A163D6A0E3C4}" type="presParOf" srcId="{C5A29592-265C-4822-AF39-2756366A9360}" destId="{48CE4945-EC1B-41AF-A882-206A61C42E92}" srcOrd="1" destOrd="0" presId="urn:microsoft.com/office/officeart/2005/8/layout/list1"/>
    <dgm:cxn modelId="{3C65AC65-0E8A-4F3D-88AB-072FE753C325}" type="presParOf" srcId="{C5A29592-265C-4822-AF39-2756366A9360}" destId="{58F714DF-BADA-4D7B-8412-7D4390C01463}" srcOrd="2" destOrd="0" presId="urn:microsoft.com/office/officeart/2005/8/layout/list1"/>
    <dgm:cxn modelId="{E84E39BF-646D-4C61-A8EA-159A3235F688}" type="presParOf" srcId="{C5A29592-265C-4822-AF39-2756366A9360}" destId="{63742E07-07E6-480F-AEC0-6D98C2ACD2C7}" srcOrd="3" destOrd="0" presId="urn:microsoft.com/office/officeart/2005/8/layout/list1"/>
    <dgm:cxn modelId="{266F18FA-6393-4894-9C1E-4BE6AB190F17}" type="presParOf" srcId="{C5A29592-265C-4822-AF39-2756366A9360}" destId="{2A0A3D7D-D3C9-4918-A0A7-8AA3C600ADE6}" srcOrd="4" destOrd="0" presId="urn:microsoft.com/office/officeart/2005/8/layout/list1"/>
    <dgm:cxn modelId="{6D2B31E0-CDBC-40BB-BF36-9788041459E5}" type="presParOf" srcId="{2A0A3D7D-D3C9-4918-A0A7-8AA3C600ADE6}" destId="{8A0BA794-3BFA-4FED-B811-7D194447ACBF}" srcOrd="0" destOrd="0" presId="urn:microsoft.com/office/officeart/2005/8/layout/list1"/>
    <dgm:cxn modelId="{308AE930-5A96-4002-A92B-297081BC0052}" type="presParOf" srcId="{2A0A3D7D-D3C9-4918-A0A7-8AA3C600ADE6}" destId="{709DADD3-05E0-4832-B1D0-0DA2C71C53BF}" srcOrd="1" destOrd="0" presId="urn:microsoft.com/office/officeart/2005/8/layout/list1"/>
    <dgm:cxn modelId="{0FD6D548-E1E6-40F2-B32C-3B9995CC4B53}" type="presParOf" srcId="{C5A29592-265C-4822-AF39-2756366A9360}" destId="{9547FBF5-292B-4F9C-92E6-CC432CBFA348}" srcOrd="5" destOrd="0" presId="urn:microsoft.com/office/officeart/2005/8/layout/list1"/>
    <dgm:cxn modelId="{90876AE6-2379-446D-A850-7EC661F7777C}" type="presParOf" srcId="{C5A29592-265C-4822-AF39-2756366A9360}" destId="{1E9CA85A-CEE8-4185-9A38-113C67B9C1F1}" srcOrd="6" destOrd="0" presId="urn:microsoft.com/office/officeart/2005/8/layout/list1"/>
    <dgm:cxn modelId="{7415E635-CA36-405F-8006-026488E518B1}" type="presParOf" srcId="{C5A29592-265C-4822-AF39-2756366A9360}" destId="{3CCD6EE7-7577-4E36-824D-837BEBDF65B1}" srcOrd="7" destOrd="0" presId="urn:microsoft.com/office/officeart/2005/8/layout/list1"/>
    <dgm:cxn modelId="{02D11786-8E62-4A24-B75C-68A63AAA829F}" type="presParOf" srcId="{C5A29592-265C-4822-AF39-2756366A9360}" destId="{E36A1914-7AA3-430B-BBD9-6F4701F82EA3}" srcOrd="8" destOrd="0" presId="urn:microsoft.com/office/officeart/2005/8/layout/list1"/>
    <dgm:cxn modelId="{DA8FE84B-4EC3-48A5-A87D-58A6826EB942}" type="presParOf" srcId="{E36A1914-7AA3-430B-BBD9-6F4701F82EA3}" destId="{172854A3-D64E-4893-BE47-7A7935BEA01E}" srcOrd="0" destOrd="0" presId="urn:microsoft.com/office/officeart/2005/8/layout/list1"/>
    <dgm:cxn modelId="{16F2B84B-82C1-4A92-BEB7-71C8B4644F91}" type="presParOf" srcId="{E36A1914-7AA3-430B-BBD9-6F4701F82EA3}" destId="{72ED4F50-B1D2-4B4B-875C-C0DE4FCDA24F}" srcOrd="1" destOrd="0" presId="urn:microsoft.com/office/officeart/2005/8/layout/list1"/>
    <dgm:cxn modelId="{C6EB888B-59FF-4E87-B986-97DA6D8BCD20}" type="presParOf" srcId="{C5A29592-265C-4822-AF39-2756366A9360}" destId="{ED7B2D83-B3EE-4FBC-89C9-6C472D85ACD5}" srcOrd="9" destOrd="0" presId="urn:microsoft.com/office/officeart/2005/8/layout/list1"/>
    <dgm:cxn modelId="{7799E7CF-9EE0-4C0E-8253-C4D1E89CCB4A}" type="presParOf" srcId="{C5A29592-265C-4822-AF39-2756366A9360}" destId="{F2D7BEE8-978D-43FB-AAAF-32E3BE18E0F5}" srcOrd="10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53D24B2-4E56-4BB7-B339-617617F5E5F3}" type="datetimeFigureOut">
              <a:rPr lang="en-US" smtClean="0"/>
              <a:pPr/>
              <a:t>26-Mar-25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C72E2CE-AA70-40B7-BE55-81E91AC98A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3D24B2-4E56-4BB7-B339-617617F5E5F3}" type="datetimeFigureOut">
              <a:rPr lang="en-US" smtClean="0"/>
              <a:pPr/>
              <a:t>26-Mar-25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72E2CE-AA70-40B7-BE55-81E91AC98A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3D24B2-4E56-4BB7-B339-617617F5E5F3}" type="datetimeFigureOut">
              <a:rPr lang="en-US" smtClean="0"/>
              <a:pPr/>
              <a:t>26-Mar-25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72E2CE-AA70-40B7-BE55-81E91AC98A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3D24B2-4E56-4BB7-B339-617617F5E5F3}" type="datetimeFigureOut">
              <a:rPr lang="en-US" smtClean="0"/>
              <a:pPr/>
              <a:t>26-Mar-25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72E2CE-AA70-40B7-BE55-81E91AC98A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53D24B2-4E56-4BB7-B339-617617F5E5F3}" type="datetimeFigureOut">
              <a:rPr lang="en-US" smtClean="0"/>
              <a:pPr/>
              <a:t>26-Mar-25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C72E2CE-AA70-40B7-BE55-81E91AC98A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3D24B2-4E56-4BB7-B339-617617F5E5F3}" type="datetimeFigureOut">
              <a:rPr lang="en-US" smtClean="0"/>
              <a:pPr/>
              <a:t>26-Mar-25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C72E2CE-AA70-40B7-BE55-81E91AC98A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3D24B2-4E56-4BB7-B339-617617F5E5F3}" type="datetimeFigureOut">
              <a:rPr lang="en-US" smtClean="0"/>
              <a:pPr/>
              <a:t>26-Mar-25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C72E2CE-AA70-40B7-BE55-81E91AC98A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3D24B2-4E56-4BB7-B339-617617F5E5F3}" type="datetimeFigureOut">
              <a:rPr lang="en-US" smtClean="0"/>
              <a:pPr/>
              <a:t>26-Mar-25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72E2CE-AA70-40B7-BE55-81E91AC98A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3D24B2-4E56-4BB7-B339-617617F5E5F3}" type="datetimeFigureOut">
              <a:rPr lang="en-US" smtClean="0"/>
              <a:pPr/>
              <a:t>26-Mar-25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72E2CE-AA70-40B7-BE55-81E91AC98A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53D24B2-4E56-4BB7-B339-617617F5E5F3}" type="datetimeFigureOut">
              <a:rPr lang="en-US" smtClean="0"/>
              <a:pPr/>
              <a:t>26-Mar-25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C72E2CE-AA70-40B7-BE55-81E91AC98A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53D24B2-4E56-4BB7-B339-617617F5E5F3}" type="datetimeFigureOut">
              <a:rPr lang="en-US" smtClean="0"/>
              <a:pPr/>
              <a:t>26-Mar-25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C72E2CE-AA70-40B7-BE55-81E91AC98A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C53D24B2-4E56-4BB7-B339-617617F5E5F3}" type="datetimeFigureOut">
              <a:rPr lang="en-US" smtClean="0"/>
              <a:pPr/>
              <a:t>26-Mar-25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C72E2CE-AA70-40B7-BE55-81E91AC98A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848600" cy="2133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Coffee Shop Sales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810000"/>
            <a:ext cx="6400800" cy="17526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400" i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Through</a:t>
            </a:r>
            <a:endParaRPr lang="en-US" i="1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Power BI Report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 desired KPI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Desired Charts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2"/>
          </p:nvPr>
        </p:nvGraphicFramePr>
        <p:xfrm>
          <a:off x="457200" y="2362200"/>
          <a:ext cx="4040188" cy="394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4017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Calendar Heat Map</a:t>
            </a:r>
          </a:p>
          <a:p>
            <a:r>
              <a:rPr lang="en-US" sz="2400" dirty="0" smtClean="0"/>
              <a:t>Sales  by Weekend and weekdays</a:t>
            </a:r>
          </a:p>
          <a:p>
            <a:r>
              <a:rPr lang="en-US" sz="2400" dirty="0" smtClean="0"/>
              <a:t>Sales by Store Location</a:t>
            </a:r>
          </a:p>
          <a:p>
            <a:r>
              <a:rPr lang="en-US" sz="2400" dirty="0" smtClean="0"/>
              <a:t>Daily Sales with average Lines </a:t>
            </a:r>
          </a:p>
          <a:p>
            <a:r>
              <a:rPr lang="en-US" sz="2400" dirty="0" smtClean="0"/>
              <a:t>Sales by Product Category</a:t>
            </a:r>
          </a:p>
          <a:p>
            <a:r>
              <a:rPr lang="en-US" sz="2400" dirty="0" smtClean="0"/>
              <a:t>Top 10 Product by Sales </a:t>
            </a:r>
          </a:p>
          <a:p>
            <a:r>
              <a:rPr lang="en-US" sz="2400" dirty="0" smtClean="0"/>
              <a:t>Sales analysis by  Days and Hours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8915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KPI’s Problem </a:t>
            </a:r>
            <a:r>
              <a:rPr lang="en-US" sz="4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Statements</a:t>
            </a:r>
            <a:endParaRPr lang="en-US" sz="4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07625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Total Sales Analysis </a:t>
            </a:r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:</a:t>
            </a:r>
            <a:endParaRPr lang="en-US" sz="2000" b="1" dirty="0" smtClean="0">
              <a:solidFill>
                <a:schemeClr val="bg1"/>
              </a:solidFill>
              <a:latin typeface="+mj-lt"/>
            </a:endParaRP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Calculate </a:t>
            </a:r>
            <a:r>
              <a:rPr lang="en-US" dirty="0" smtClean="0"/>
              <a:t>the total sales for each respective months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Determine </a:t>
            </a:r>
            <a:r>
              <a:rPr lang="en-US" dirty="0" smtClean="0"/>
              <a:t>month-on-month increase or decrease in sales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Calculate </a:t>
            </a:r>
            <a:r>
              <a:rPr lang="en-US" dirty="0" smtClean="0"/>
              <a:t>the difference in sales between selected and previous month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Total Orders </a:t>
            </a:r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Analysis :</a:t>
            </a:r>
            <a:endParaRPr lang="en-US" sz="2000" b="1" dirty="0" smtClean="0">
              <a:solidFill>
                <a:schemeClr val="bg1"/>
              </a:solidFill>
              <a:latin typeface="+mj-lt"/>
            </a:endParaRP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Calculate </a:t>
            </a:r>
            <a:r>
              <a:rPr lang="en-US" dirty="0" smtClean="0"/>
              <a:t>the total number of orders for each respective month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Determine </a:t>
            </a:r>
            <a:r>
              <a:rPr lang="en-US" dirty="0" smtClean="0"/>
              <a:t>the month-on-month increase or decrease in order numbers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Calculate </a:t>
            </a:r>
            <a:r>
              <a:rPr lang="en-US" dirty="0" smtClean="0"/>
              <a:t>the difference in orders between selected and previous month</a:t>
            </a:r>
          </a:p>
          <a:p>
            <a:endParaRPr lang="en-US" dirty="0" smtClean="0"/>
          </a:p>
          <a:p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Total Quantity Sold </a:t>
            </a:r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Analysis :</a:t>
            </a:r>
            <a:endParaRPr lang="en-US" sz="2000" b="1" dirty="0" smtClean="0">
              <a:solidFill>
                <a:schemeClr val="bg1"/>
              </a:solidFill>
              <a:latin typeface="+mj-lt"/>
            </a:endParaRP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Calculate </a:t>
            </a:r>
            <a:r>
              <a:rPr lang="en-US" dirty="0" smtClean="0"/>
              <a:t>the total quantity sold for each respective month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Determine </a:t>
            </a:r>
            <a:r>
              <a:rPr lang="en-US" dirty="0" smtClean="0"/>
              <a:t>month-on-month increase or decrease in total quantity sold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Calculate </a:t>
            </a:r>
            <a:r>
              <a:rPr lang="en-US" dirty="0" smtClean="0"/>
              <a:t>the difference in qty sold between selected and previous month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8534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Chart’s Problem Statements</a:t>
            </a:r>
            <a:endParaRPr lang="en-US" sz="4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447800"/>
            <a:ext cx="86868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Calendar Heat </a:t>
            </a:r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Map :</a:t>
            </a:r>
            <a:endParaRPr lang="en-US" sz="2000" b="1" dirty="0" smtClean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Implement </a:t>
            </a:r>
            <a:r>
              <a:rPr lang="en-US" dirty="0" smtClean="0"/>
              <a:t>a calendar Heat Map that dynamically adjusts based on selected month from a slicer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Each </a:t>
            </a:r>
            <a:r>
              <a:rPr lang="en-US" dirty="0" smtClean="0"/>
              <a:t>day on calendar will be color-coded to represent sale volume, with darker shades indicating higher sales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Implement </a:t>
            </a:r>
            <a:r>
              <a:rPr lang="en-US" dirty="0" smtClean="0"/>
              <a:t>tooltips to display detailed metrics( Sales, Orders, Qty) when hovering over a specific day    </a:t>
            </a:r>
            <a:endParaRPr lang="en-US" dirty="0" smtClean="0"/>
          </a:p>
          <a:p>
            <a:endParaRPr lang="en-US" dirty="0" smtClean="0"/>
          </a:p>
          <a:p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Sales Analysis by Weekdays and Weekends 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Segment sales data into weekdays and weekends to analyze performance variations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Provide insight into whether sales patterns differ significantly between weekends and weekdays.</a:t>
            </a:r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8534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Chart’s Problem Statements</a:t>
            </a:r>
            <a:endParaRPr lang="en-US" sz="4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447800"/>
            <a:ext cx="86868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Sales Analysis by Store Location :</a:t>
            </a:r>
          </a:p>
          <a:p>
            <a:endParaRPr lang="en-US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Visualize sales data by different store location.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Include month-over-month (</a:t>
            </a:r>
            <a:r>
              <a:rPr lang="en-US" dirty="0" err="1" smtClean="0"/>
              <a:t>MoM</a:t>
            </a:r>
            <a:r>
              <a:rPr lang="en-US" dirty="0" smtClean="0"/>
              <a:t>) difference metrics based on selected month over slicer.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Highlights </a:t>
            </a:r>
            <a:r>
              <a:rPr lang="en-US" dirty="0" err="1" smtClean="0"/>
              <a:t>MoM</a:t>
            </a:r>
            <a:r>
              <a:rPr lang="en-US" dirty="0" smtClean="0"/>
              <a:t> sales increase or decrease for each store location to indentify trends.</a:t>
            </a:r>
          </a:p>
          <a:p>
            <a:endParaRPr lang="en-US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Daily Sales analysis with average lines : </a:t>
            </a:r>
          </a:p>
          <a:p>
            <a:endParaRPr lang="en-US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Display daily sales for the selected month with a line chart.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Incorporate a average line on the chart to represent the average daily sales.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Highlights bars exceeding or falling below the average sales to identify exceptional sales days.</a:t>
            </a:r>
          </a:p>
          <a:p>
            <a:endParaRPr lang="en-US" sz="16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sz="1600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8915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Chart’s Problem Statements</a:t>
            </a:r>
            <a:endParaRPr lang="en-US" sz="4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599" y="1524000"/>
            <a:ext cx="891540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Sales Analysis by product Category 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dirty="0" smtClean="0"/>
              <a:t>Analyze sales performance across different product categories.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Provide insights into which product categories contribute the most to overall sales.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b="1" dirty="0" smtClean="0">
                <a:solidFill>
                  <a:schemeClr val="bg1"/>
                </a:solidFill>
              </a:rPr>
              <a:t>Top 10 Product by Sales 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dirty="0" smtClean="0"/>
              <a:t>Identify and display the top 10 products based on sales volume.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Allow users to quickly visualize the best-performing products in terms of sales.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b="1" dirty="0" smtClean="0">
                <a:solidFill>
                  <a:schemeClr val="bg1"/>
                </a:solidFill>
              </a:rPr>
              <a:t>Sales analysis by Days and Hours 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dirty="0" smtClean="0"/>
              <a:t>Utilize a heat map to visualize sales patterns  by days and hours.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Implement tooltips to display details metrics (Sales , Orders , Quantity) when hovering over a specific day-hour.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122</TotalTime>
  <Words>460</Words>
  <Application>Microsoft Office PowerPoint</Application>
  <PresentationFormat>On-screen Show (4:3)</PresentationFormat>
  <Paragraphs>81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Foundry</vt:lpstr>
      <vt:lpstr>Coffee Shop Sales Analysis</vt:lpstr>
      <vt:lpstr>Business Requirements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Shop Sales Analysis</dc:title>
  <dc:creator>biswajit</dc:creator>
  <cp:lastModifiedBy>biswajit</cp:lastModifiedBy>
  <cp:revision>2</cp:revision>
  <dcterms:created xsi:type="dcterms:W3CDTF">2025-03-26T11:59:14Z</dcterms:created>
  <dcterms:modified xsi:type="dcterms:W3CDTF">2025-03-26T15:30:55Z</dcterms:modified>
</cp:coreProperties>
</file>