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90AAD3A6-45E3-4C44-9DDC-DB45C2D7EFAF}" type="datetimeFigureOut">
              <a:rPr lang="en-US" smtClean="0"/>
              <a:t>03-Apr-25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5A246342-A636-4437-A8CA-5D1B2546F5B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0AAD3A6-45E3-4C44-9DDC-DB45C2D7EFAF}" type="datetimeFigureOut">
              <a:rPr lang="en-US" smtClean="0"/>
              <a:t>03-Apr-25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A246342-A636-4437-A8CA-5D1B2546F5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0AAD3A6-45E3-4C44-9DDC-DB45C2D7EFAF}" type="datetimeFigureOut">
              <a:rPr lang="en-US" smtClean="0"/>
              <a:t>03-Apr-25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A246342-A636-4437-A8CA-5D1B2546F5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0AAD3A6-45E3-4C44-9DDC-DB45C2D7EFAF}" type="datetimeFigureOut">
              <a:rPr lang="en-US" smtClean="0"/>
              <a:t>03-Apr-25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A246342-A636-4437-A8CA-5D1B2546F5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90AAD3A6-45E3-4C44-9DDC-DB45C2D7EFAF}" type="datetimeFigureOut">
              <a:rPr lang="en-US" smtClean="0"/>
              <a:t>03-Apr-25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5A246342-A636-4437-A8CA-5D1B2546F5B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0AAD3A6-45E3-4C44-9DDC-DB45C2D7EFAF}" type="datetimeFigureOut">
              <a:rPr lang="en-US" smtClean="0"/>
              <a:t>03-Apr-25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5A246342-A636-4437-A8CA-5D1B2546F5B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0AAD3A6-45E3-4C44-9DDC-DB45C2D7EFAF}" type="datetimeFigureOut">
              <a:rPr lang="en-US" smtClean="0"/>
              <a:t>03-Apr-25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5A246342-A636-4437-A8CA-5D1B2546F5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0AAD3A6-45E3-4C44-9DDC-DB45C2D7EFAF}" type="datetimeFigureOut">
              <a:rPr lang="en-US" smtClean="0"/>
              <a:t>03-Apr-25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A246342-A636-4437-A8CA-5D1B2546F5B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0AAD3A6-45E3-4C44-9DDC-DB45C2D7EFAF}" type="datetimeFigureOut">
              <a:rPr lang="en-US" smtClean="0"/>
              <a:t>03-Apr-25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A246342-A636-4437-A8CA-5D1B2546F5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90AAD3A6-45E3-4C44-9DDC-DB45C2D7EFAF}" type="datetimeFigureOut">
              <a:rPr lang="en-US" smtClean="0"/>
              <a:t>03-Apr-25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5A246342-A636-4437-A8CA-5D1B2546F5B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90AAD3A6-45E3-4C44-9DDC-DB45C2D7EFAF}" type="datetimeFigureOut">
              <a:rPr lang="en-US" smtClean="0"/>
              <a:t>03-Apr-25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5A246342-A636-4437-A8CA-5D1B2546F5B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90AAD3A6-45E3-4C44-9DDC-DB45C2D7EFAF}" type="datetimeFigureOut">
              <a:rPr lang="en-US" smtClean="0"/>
              <a:t>03-Apr-25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5A246342-A636-4437-A8CA-5D1B2546F5B3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2286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		UBER RIDE ANALYSIS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			By 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2800" y="3733800"/>
            <a:ext cx="5029200" cy="990600"/>
          </a:xfrm>
        </p:spPr>
        <p:txBody>
          <a:bodyPr/>
          <a:lstStyle/>
          <a:p>
            <a:r>
              <a:rPr lang="en-US" dirty="0" smtClean="0"/>
              <a:t>Power BI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228600"/>
            <a:ext cx="845820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FF00"/>
                </a:solidFill>
              </a:rPr>
              <a:t>DASHBOARD </a:t>
            </a:r>
            <a:r>
              <a:rPr lang="en-US" b="1" dirty="0">
                <a:solidFill>
                  <a:srgbClr val="FFFF00"/>
                </a:solidFill>
              </a:rPr>
              <a:t>1: </a:t>
            </a:r>
            <a:r>
              <a:rPr lang="en-US" b="1" dirty="0" smtClean="0">
                <a:solidFill>
                  <a:srgbClr val="FFFF00"/>
                </a:solidFill>
              </a:rPr>
              <a:t>Overview Analysis </a:t>
            </a:r>
            <a:endParaRPr lang="en-US" b="0" dirty="0" smtClean="0">
              <a:solidFill>
                <a:srgbClr val="FFFF00"/>
              </a:solidFill>
            </a:endParaRPr>
          </a:p>
          <a:p>
            <a:r>
              <a:rPr lang="en-US" dirty="0" smtClean="0"/>
              <a:t>Analyze UBER ride data </a:t>
            </a:r>
            <a:r>
              <a:rPr lang="en-US" dirty="0"/>
              <a:t>using Power BI to gain insights into booking trends, revenue, and trip efficiency, helping stakeholders make data-driven decisions</a:t>
            </a:r>
            <a:r>
              <a:rPr lang="en-US" dirty="0" smtClean="0"/>
              <a:t>.</a:t>
            </a:r>
            <a:endParaRPr lang="en-US" b="0" dirty="0" smtClean="0"/>
          </a:p>
          <a:p>
            <a:endParaRPr lang="en-US" dirty="0"/>
          </a:p>
          <a:p>
            <a:r>
              <a:rPr lang="en-US" dirty="0" smtClean="0"/>
              <a:t> </a:t>
            </a:r>
            <a:r>
              <a:rPr lang="en-US" sz="2400" dirty="0" smtClean="0">
                <a:solidFill>
                  <a:srgbClr val="FFFF00"/>
                </a:solidFill>
              </a:rPr>
              <a:t>REQUIRED KPI’s</a:t>
            </a:r>
            <a:endParaRPr lang="en-US" dirty="0" smtClean="0">
              <a:solidFill>
                <a:srgbClr val="FFFF00"/>
              </a:solidFill>
            </a:endParaRPr>
          </a:p>
          <a:p>
            <a:endParaRPr lang="en-US" dirty="0"/>
          </a:p>
          <a:p>
            <a:pPr fontAlgn="base">
              <a:buFont typeface="Arial" pitchFamily="34" charset="0"/>
              <a:buChar char="•"/>
            </a:pPr>
            <a:r>
              <a:rPr lang="en-US" b="1" dirty="0" smtClean="0"/>
              <a:t>  Total </a:t>
            </a:r>
            <a:r>
              <a:rPr lang="en-US" b="1" dirty="0"/>
              <a:t>Bookings</a:t>
            </a:r>
            <a:r>
              <a:rPr lang="en-US" dirty="0"/>
              <a:t> – How many trips were booked over a given period?</a:t>
            </a:r>
          </a:p>
          <a:p>
            <a:pPr fontAlgn="base">
              <a:buFont typeface="Arial" pitchFamily="34" charset="0"/>
              <a:buChar char="•"/>
            </a:pPr>
            <a:r>
              <a:rPr lang="en-US" b="1" dirty="0" smtClean="0"/>
              <a:t>  Total </a:t>
            </a:r>
            <a:r>
              <a:rPr lang="en-US" b="1" dirty="0"/>
              <a:t>Booking Value</a:t>
            </a:r>
            <a:r>
              <a:rPr lang="en-US" dirty="0"/>
              <a:t> – What is the total revenue generated from all bookings?</a:t>
            </a:r>
          </a:p>
          <a:p>
            <a:pPr fontAlgn="base">
              <a:buFont typeface="Arial" pitchFamily="34" charset="0"/>
              <a:buChar char="•"/>
            </a:pPr>
            <a:r>
              <a:rPr lang="en-US" b="1" dirty="0" smtClean="0"/>
              <a:t>  Average </a:t>
            </a:r>
            <a:r>
              <a:rPr lang="en-US" b="1" dirty="0"/>
              <a:t>Booking Value</a:t>
            </a:r>
            <a:r>
              <a:rPr lang="en-US" dirty="0"/>
              <a:t> – What is the average revenue per booking?</a:t>
            </a:r>
          </a:p>
          <a:p>
            <a:pPr fontAlgn="base">
              <a:buFont typeface="Arial" pitchFamily="34" charset="0"/>
              <a:buChar char="•"/>
            </a:pPr>
            <a:r>
              <a:rPr lang="en-US" b="1" dirty="0" smtClean="0"/>
              <a:t>  Total </a:t>
            </a:r>
            <a:r>
              <a:rPr lang="en-US" b="1" dirty="0"/>
              <a:t>Trip Distance</a:t>
            </a:r>
            <a:r>
              <a:rPr lang="en-US" dirty="0"/>
              <a:t> – What is the total distance covered by all trips?</a:t>
            </a:r>
          </a:p>
          <a:p>
            <a:pPr fontAlgn="base">
              <a:buFont typeface="Arial" pitchFamily="34" charset="0"/>
              <a:buChar char="•"/>
            </a:pPr>
            <a:r>
              <a:rPr lang="en-US" b="1" dirty="0" smtClean="0"/>
              <a:t>  Average </a:t>
            </a:r>
            <a:r>
              <a:rPr lang="en-US" b="1" dirty="0"/>
              <a:t>Trip Distance</a:t>
            </a:r>
            <a:r>
              <a:rPr lang="en-US" dirty="0"/>
              <a:t> – How far are customers traveling on average per trip?</a:t>
            </a:r>
          </a:p>
          <a:p>
            <a:pPr fontAlgn="base">
              <a:buFont typeface="Arial" pitchFamily="34" charset="0"/>
              <a:buChar char="•"/>
            </a:pPr>
            <a:r>
              <a:rPr lang="en-US" b="1" dirty="0" smtClean="0"/>
              <a:t>  Average </a:t>
            </a:r>
            <a:r>
              <a:rPr lang="en-US" b="1" dirty="0"/>
              <a:t>Trip Time</a:t>
            </a:r>
            <a:r>
              <a:rPr lang="en-US" dirty="0"/>
              <a:t> – What is the average duration of trips</a:t>
            </a:r>
            <a:r>
              <a:rPr lang="en-US" dirty="0" smtClean="0"/>
              <a:t>?</a:t>
            </a:r>
          </a:p>
          <a:p>
            <a:pPr fontAlgn="base"/>
            <a:endParaRPr lang="en-US" dirty="0" smtClean="0"/>
          </a:p>
          <a:p>
            <a:pPr fontAlgn="base"/>
            <a:r>
              <a:rPr lang="en-US" dirty="0" smtClean="0">
                <a:solidFill>
                  <a:srgbClr val="00B050"/>
                </a:solidFill>
              </a:rPr>
              <a:t>Expected Outcomes </a:t>
            </a:r>
          </a:p>
          <a:p>
            <a:pPr fontAlgn="base"/>
            <a:endParaRPr lang="en-US" dirty="0" smtClean="0"/>
          </a:p>
          <a:p>
            <a:pPr fontAlgn="base"/>
            <a:r>
              <a:rPr lang="en-US" sz="1600" dirty="0"/>
              <a:t>✔ Identify trends in ride bookings and revenue generation.</a:t>
            </a:r>
            <a:br>
              <a:rPr lang="en-US" sz="1600" dirty="0"/>
            </a:br>
            <a:r>
              <a:rPr lang="en-US" sz="1600" dirty="0"/>
              <a:t>✔ </a:t>
            </a:r>
            <a:r>
              <a:rPr lang="en-US" sz="1600" dirty="0" smtClean="0"/>
              <a:t>Analyze </a:t>
            </a:r>
            <a:r>
              <a:rPr lang="en-US" sz="1600" dirty="0"/>
              <a:t>trip efficiency in terms of distance and duration.</a:t>
            </a:r>
            <a:br>
              <a:rPr lang="en-US" sz="1600" dirty="0"/>
            </a:br>
            <a:r>
              <a:rPr lang="en-US" sz="1600" dirty="0"/>
              <a:t>✔ Compare booking values and trip patterns across different time periods.</a:t>
            </a:r>
            <a:br>
              <a:rPr lang="en-US" sz="1600" dirty="0"/>
            </a:br>
            <a:r>
              <a:rPr lang="en-US" sz="1600" dirty="0"/>
              <a:t>✔ Provide insights to optimize pricing models and improve customer satisfaction</a:t>
            </a:r>
            <a:r>
              <a:rPr lang="en-US" dirty="0"/>
              <a:t>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228600"/>
            <a:ext cx="8839200" cy="6477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FF00"/>
                </a:solidFill>
              </a:rPr>
              <a:t>REQUIRED CHART’s</a:t>
            </a:r>
          </a:p>
          <a:p>
            <a:endParaRPr lang="en-US" dirty="0"/>
          </a:p>
          <a:p>
            <a:r>
              <a:rPr lang="en-US" dirty="0" smtClean="0"/>
              <a:t>Create </a:t>
            </a:r>
            <a:r>
              <a:rPr lang="en-US" dirty="0"/>
              <a:t>a Measure Selector using a Disconnected Table with the following values:</a:t>
            </a:r>
            <a:endParaRPr lang="en-US" b="0" dirty="0" smtClean="0"/>
          </a:p>
          <a:p>
            <a:pPr fontAlgn="base">
              <a:buFont typeface="Wingdings" pitchFamily="2" charset="2"/>
              <a:buChar char="§"/>
            </a:pPr>
            <a:r>
              <a:rPr lang="en-US" sz="1600" dirty="0" smtClean="0"/>
              <a:t> Total </a:t>
            </a:r>
            <a:r>
              <a:rPr lang="en-US" sz="1600" dirty="0"/>
              <a:t>Bookings</a:t>
            </a:r>
          </a:p>
          <a:p>
            <a:pPr fontAlgn="base">
              <a:buFont typeface="Wingdings" pitchFamily="2" charset="2"/>
              <a:buChar char="§"/>
            </a:pPr>
            <a:r>
              <a:rPr lang="en-US" sz="1600" dirty="0" smtClean="0"/>
              <a:t>  Total Booking Value</a:t>
            </a:r>
            <a:endParaRPr lang="en-US" sz="1600" dirty="0"/>
          </a:p>
          <a:p>
            <a:pPr fontAlgn="base">
              <a:buFont typeface="Wingdings" pitchFamily="2" charset="2"/>
              <a:buChar char="§"/>
            </a:pPr>
            <a:r>
              <a:rPr lang="en-US" sz="1600" dirty="0" smtClean="0"/>
              <a:t>  Total </a:t>
            </a:r>
            <a:r>
              <a:rPr lang="en-US" sz="1600" dirty="0"/>
              <a:t>Trip Distance</a:t>
            </a:r>
          </a:p>
          <a:p>
            <a:endParaRPr lang="en-US" dirty="0" smtClean="0"/>
          </a:p>
          <a:p>
            <a:r>
              <a:rPr lang="en-US" dirty="0" smtClean="0"/>
              <a:t>Then</a:t>
            </a:r>
            <a:r>
              <a:rPr lang="en-US" dirty="0"/>
              <a:t>, use a measure to dynamically update the visualizations based on user selection.</a:t>
            </a:r>
            <a:endParaRPr lang="en-US" b="0" dirty="0" smtClean="0"/>
          </a:p>
          <a:p>
            <a:pPr>
              <a:buFont typeface="Courier New" pitchFamily="49" charset="0"/>
              <a:buChar char="o"/>
            </a:pPr>
            <a:r>
              <a:rPr lang="en-US" b="1" dirty="0" smtClean="0"/>
              <a:t> By </a:t>
            </a:r>
            <a:r>
              <a:rPr lang="en-US" b="1" dirty="0"/>
              <a:t>Payment Type (Card, Cash, Wallet, etc.)</a:t>
            </a:r>
            <a:endParaRPr lang="en-US" b="0" dirty="0" smtClean="0"/>
          </a:p>
          <a:p>
            <a:pPr>
              <a:buFont typeface="Courier New" pitchFamily="49" charset="0"/>
              <a:buChar char="o"/>
            </a:pPr>
            <a:r>
              <a:rPr lang="en-US" b="1" dirty="0" smtClean="0"/>
              <a:t> By </a:t>
            </a:r>
            <a:r>
              <a:rPr lang="en-US" b="1" dirty="0"/>
              <a:t>Trip Type (Day/Night</a:t>
            </a:r>
            <a:r>
              <a:rPr lang="en-US" b="1" dirty="0" smtClean="0"/>
              <a:t>)</a:t>
            </a:r>
            <a:endParaRPr lang="en-US" b="0" dirty="0" smtClean="0"/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Additionally apply use case of following : </a:t>
            </a:r>
          </a:p>
          <a:p>
            <a:endParaRPr lang="en-US" dirty="0"/>
          </a:p>
          <a:p>
            <a:pPr fontAlgn="base"/>
            <a:r>
              <a:rPr lang="en-US" b="1" dirty="0"/>
              <a:t>Dynamic Title</a:t>
            </a:r>
            <a:r>
              <a:rPr lang="en-US" dirty="0"/>
              <a:t> – Update the chart title based on the selected measure.</a:t>
            </a:r>
          </a:p>
          <a:p>
            <a:pPr fontAlgn="base"/>
            <a:r>
              <a:rPr lang="en-US" b="1" dirty="0"/>
              <a:t>Slicers </a:t>
            </a:r>
            <a:r>
              <a:rPr lang="en-US" dirty="0"/>
              <a:t>– Add filters for Date, City, and other interactive filters for deeper analysis.</a:t>
            </a:r>
          </a:p>
          <a:p>
            <a:r>
              <a:rPr lang="en-US" b="1" dirty="0"/>
              <a:t>Tooltips</a:t>
            </a:r>
            <a:r>
              <a:rPr lang="en-US" dirty="0"/>
              <a:t> – Show additional details like Average Booking Value or Trip Distance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dirty="0" smtClean="0">
                <a:solidFill>
                  <a:srgbClr val="002060"/>
                </a:solidFill>
              </a:rPr>
              <a:t>Vehicle Type analysis </a:t>
            </a:r>
          </a:p>
          <a:p>
            <a:endParaRPr lang="en-US" dirty="0"/>
          </a:p>
          <a:p>
            <a:r>
              <a:rPr lang="en-US" dirty="0"/>
              <a:t>Create a grid table (matrix or table visual) to </a:t>
            </a:r>
            <a:r>
              <a:rPr lang="en-US" dirty="0" err="1"/>
              <a:t>analyse</a:t>
            </a:r>
            <a:r>
              <a:rPr lang="en-US" dirty="0"/>
              <a:t> key performance indicators like Total Bookings, Total Booking Value, </a:t>
            </a:r>
            <a:r>
              <a:rPr lang="en-US" dirty="0" err="1"/>
              <a:t>Avg</a:t>
            </a:r>
            <a:r>
              <a:rPr lang="en-US" dirty="0"/>
              <a:t> Booking Value, Total Trip Distance across different Vehicle Types in </a:t>
            </a:r>
            <a:r>
              <a:rPr lang="en-US" dirty="0" smtClean="0"/>
              <a:t>UBER Rides.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457200"/>
            <a:ext cx="8534400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b="1" dirty="0" smtClean="0"/>
              <a:t>Further ,</a:t>
            </a:r>
          </a:p>
          <a:p>
            <a:pPr fontAlgn="base"/>
            <a:endParaRPr lang="en-US" b="1" dirty="0" smtClean="0"/>
          </a:p>
          <a:p>
            <a:pPr fontAlgn="base"/>
            <a:r>
              <a:rPr lang="en-US" b="1" dirty="0" smtClean="0"/>
              <a:t>Use </a:t>
            </a:r>
            <a:r>
              <a:rPr lang="en-US" b="1" dirty="0"/>
              <a:t>a Table or Matrix Visual</a:t>
            </a:r>
            <a:r>
              <a:rPr lang="en-US" dirty="0"/>
              <a:t> to display Vehicle Type with the KPIs.</a:t>
            </a:r>
          </a:p>
          <a:p>
            <a:pPr fontAlgn="base"/>
            <a:r>
              <a:rPr lang="en-US" b="1" dirty="0"/>
              <a:t>Apply Conditional Formatting</a:t>
            </a:r>
            <a:r>
              <a:rPr lang="en-US" dirty="0"/>
              <a:t> to highlight high and low values.</a:t>
            </a:r>
          </a:p>
          <a:p>
            <a:r>
              <a:rPr lang="en-US" b="1" dirty="0"/>
              <a:t>Enable Sorting &amp; Filtering</a:t>
            </a:r>
            <a:r>
              <a:rPr lang="en-US" dirty="0"/>
              <a:t> for user </a:t>
            </a:r>
            <a:r>
              <a:rPr lang="en-US" dirty="0" smtClean="0"/>
              <a:t>interaction</a:t>
            </a:r>
          </a:p>
          <a:p>
            <a:endParaRPr lang="en-US" dirty="0"/>
          </a:p>
          <a:p>
            <a:r>
              <a:rPr lang="en-US" b="1" dirty="0"/>
              <a:t>Total Bookings by </a:t>
            </a:r>
            <a:r>
              <a:rPr lang="en-US" b="1" dirty="0" smtClean="0"/>
              <a:t>Day</a:t>
            </a:r>
          </a:p>
          <a:p>
            <a:endParaRPr lang="en-US" b="1" dirty="0"/>
          </a:p>
          <a:p>
            <a:endParaRPr lang="en-US" b="0" dirty="0" smtClean="0"/>
          </a:p>
          <a:p>
            <a:pPr fontAlgn="base">
              <a:buFont typeface="Arial" pitchFamily="34" charset="0"/>
              <a:buChar char="•"/>
            </a:pPr>
            <a:r>
              <a:rPr lang="en-US" dirty="0" smtClean="0"/>
              <a:t> Detecting </a:t>
            </a:r>
            <a:r>
              <a:rPr lang="en-US" dirty="0"/>
              <a:t>trends and fluctuations in daily trip volumes.</a:t>
            </a:r>
          </a:p>
          <a:p>
            <a:pPr fontAlgn="base">
              <a:buFont typeface="Arial" pitchFamily="34" charset="0"/>
              <a:buChar char="•"/>
            </a:pPr>
            <a:r>
              <a:rPr lang="en-US" dirty="0" smtClean="0"/>
              <a:t> Identifying </a:t>
            </a:r>
            <a:r>
              <a:rPr lang="en-US" dirty="0"/>
              <a:t>peak and off-peak booking days</a:t>
            </a:r>
            <a:r>
              <a:rPr lang="en-US" dirty="0" smtClean="0"/>
              <a:t>.</a:t>
            </a:r>
            <a:endParaRPr lang="en-US" dirty="0" smtClean="0"/>
          </a:p>
          <a:p>
            <a:pPr fontAlgn="base">
              <a:buFont typeface="Arial" pitchFamily="34" charset="0"/>
              <a:buChar char="•"/>
            </a:pPr>
            <a:endParaRPr lang="en-US" dirty="0"/>
          </a:p>
          <a:p>
            <a:pPr fontAlgn="base"/>
            <a:r>
              <a:rPr lang="en-US" sz="2000" b="1" dirty="0" smtClean="0">
                <a:solidFill>
                  <a:srgbClr val="002060"/>
                </a:solidFill>
              </a:rPr>
              <a:t>Location Analysis</a:t>
            </a:r>
          </a:p>
          <a:p>
            <a:endParaRPr lang="en-US" sz="2000" dirty="0" smtClean="0"/>
          </a:p>
          <a:p>
            <a:r>
              <a:rPr lang="en-US" sz="2000" dirty="0" smtClean="0"/>
              <a:t>Understanding </a:t>
            </a:r>
            <a:r>
              <a:rPr lang="en-US" sz="2000" dirty="0"/>
              <a:t>trip locations is crucial for optimizing ride distribution, demand forecasting, and operational efficiency. This analysis focuses </a:t>
            </a:r>
            <a:r>
              <a:rPr lang="en-US" sz="2000" dirty="0" smtClean="0"/>
              <a:t>on following :</a:t>
            </a:r>
            <a:endParaRPr lang="en-US" sz="2000" b="0" dirty="0" smtClean="0"/>
          </a:p>
          <a:p>
            <a:pPr fontAlgn="base"/>
            <a:endParaRPr lang="en-US" sz="2000" b="1" dirty="0" smtClean="0"/>
          </a:p>
          <a:p>
            <a:pPr fontAlgn="base"/>
            <a:endParaRPr lang="en-US" sz="2000" b="1" dirty="0"/>
          </a:p>
          <a:p>
            <a:pPr fontAlgn="base"/>
            <a:endParaRPr lang="en-US" sz="20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228600"/>
            <a:ext cx="8686800" cy="6771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b="1" dirty="0" smtClean="0"/>
              <a:t>Most </a:t>
            </a:r>
            <a:r>
              <a:rPr lang="en-US" b="1" dirty="0"/>
              <a:t>Frequent Pickup </a:t>
            </a:r>
            <a:r>
              <a:rPr lang="en-US" b="1" dirty="0" smtClean="0"/>
              <a:t>Point :</a:t>
            </a:r>
          </a:p>
          <a:p>
            <a:pPr fontAlgn="base"/>
            <a:endParaRPr lang="en-US" dirty="0" smtClean="0"/>
          </a:p>
          <a:p>
            <a:pPr fontAlgn="base"/>
            <a:r>
              <a:rPr lang="en-US" sz="1600" dirty="0" smtClean="0"/>
              <a:t>Identify </a:t>
            </a:r>
            <a:r>
              <a:rPr lang="en-US" sz="1600" dirty="0"/>
              <a:t>the most common starting locations for trips.</a:t>
            </a:r>
          </a:p>
          <a:p>
            <a:pPr fontAlgn="base"/>
            <a:r>
              <a:rPr lang="en-US" sz="1600" dirty="0"/>
              <a:t>Helps in optimizing driver availability and dynamic pricing strategies</a:t>
            </a:r>
            <a:r>
              <a:rPr lang="en-US" sz="1600" dirty="0" smtClean="0"/>
              <a:t>.</a:t>
            </a:r>
          </a:p>
          <a:p>
            <a:pPr fontAlgn="base"/>
            <a:endParaRPr lang="en-US" sz="1600" dirty="0"/>
          </a:p>
          <a:p>
            <a:pPr fontAlgn="base"/>
            <a:r>
              <a:rPr lang="en-US" b="1" dirty="0"/>
              <a:t>Most Frequent Drop-off </a:t>
            </a:r>
            <a:r>
              <a:rPr lang="en-US" b="1" dirty="0" smtClean="0"/>
              <a:t>Point : </a:t>
            </a:r>
          </a:p>
          <a:p>
            <a:pPr fontAlgn="base"/>
            <a:endParaRPr lang="en-US" dirty="0"/>
          </a:p>
          <a:p>
            <a:pPr fontAlgn="base"/>
            <a:r>
              <a:rPr lang="en-US" sz="1600" dirty="0"/>
              <a:t>Find the most common drop-off locations.</a:t>
            </a:r>
          </a:p>
          <a:p>
            <a:pPr fontAlgn="base"/>
            <a:r>
              <a:rPr lang="en-US" sz="1600" dirty="0"/>
              <a:t>Requires activating an </a:t>
            </a:r>
            <a:r>
              <a:rPr lang="en-US" sz="1600" b="1" dirty="0"/>
              <a:t>inactive relationship</a:t>
            </a:r>
            <a:r>
              <a:rPr lang="en-US" sz="1600" dirty="0"/>
              <a:t> in Power BI between </a:t>
            </a:r>
            <a:r>
              <a:rPr lang="en-US" sz="1600" b="1" dirty="0"/>
              <a:t>Pickup Location and Drop-off Location</a:t>
            </a:r>
            <a:r>
              <a:rPr lang="en-US" sz="1600" dirty="0"/>
              <a:t> in the data model</a:t>
            </a:r>
            <a:r>
              <a:rPr lang="en-US" sz="1600" dirty="0" smtClean="0"/>
              <a:t>.</a:t>
            </a:r>
          </a:p>
          <a:p>
            <a:pPr fontAlgn="base"/>
            <a:endParaRPr lang="en-US" sz="1600" dirty="0"/>
          </a:p>
          <a:p>
            <a:pPr fontAlgn="base"/>
            <a:r>
              <a:rPr lang="en-US" b="1" dirty="0"/>
              <a:t>Farthest </a:t>
            </a:r>
            <a:r>
              <a:rPr lang="en-US" b="1" dirty="0" smtClean="0"/>
              <a:t>Trip :</a:t>
            </a:r>
          </a:p>
          <a:p>
            <a:pPr fontAlgn="base"/>
            <a:endParaRPr lang="en-US" dirty="0"/>
          </a:p>
          <a:p>
            <a:pPr fontAlgn="base"/>
            <a:r>
              <a:rPr lang="en-US" sz="1600" dirty="0"/>
              <a:t>Determine the longest trip based on distance travelled.</a:t>
            </a:r>
          </a:p>
          <a:p>
            <a:pPr fontAlgn="base"/>
            <a:r>
              <a:rPr lang="en-US" sz="1600" dirty="0"/>
              <a:t>Useful for </a:t>
            </a:r>
            <a:r>
              <a:rPr lang="en-US" sz="1600" dirty="0" smtClean="0"/>
              <a:t>analyzing </a:t>
            </a:r>
            <a:r>
              <a:rPr lang="en-US" sz="1600" dirty="0"/>
              <a:t>outlier trips, long-distance demand, and fare optimization</a:t>
            </a:r>
            <a:r>
              <a:rPr lang="en-US" sz="1600" dirty="0" smtClean="0"/>
              <a:t>.</a:t>
            </a:r>
          </a:p>
          <a:p>
            <a:pPr fontAlgn="base"/>
            <a:endParaRPr lang="en-US" sz="1600" dirty="0"/>
          </a:p>
          <a:p>
            <a:r>
              <a:rPr lang="en-US" b="1" dirty="0"/>
              <a:t>Total Bookings by Location (Top 5</a:t>
            </a:r>
            <a:r>
              <a:rPr lang="en-US" b="1" dirty="0" smtClean="0"/>
              <a:t>):</a:t>
            </a:r>
          </a:p>
          <a:p>
            <a:endParaRPr lang="en-US" b="0" dirty="0" smtClean="0"/>
          </a:p>
          <a:p>
            <a:pPr fontAlgn="base"/>
            <a:r>
              <a:rPr lang="en-US" sz="1600" dirty="0"/>
              <a:t>Identify the </a:t>
            </a:r>
            <a:r>
              <a:rPr lang="en-US" sz="1600" b="1" dirty="0"/>
              <a:t>top 5 locations</a:t>
            </a:r>
            <a:r>
              <a:rPr lang="en-US" sz="1600" dirty="0"/>
              <a:t> with the highest trip bookings.</a:t>
            </a:r>
          </a:p>
          <a:p>
            <a:pPr fontAlgn="base"/>
            <a:r>
              <a:rPr lang="en-US" sz="1600" dirty="0"/>
              <a:t>Helps in demand forecasting and optimizing driver availability in high-traffic areas</a:t>
            </a:r>
            <a:r>
              <a:rPr lang="en-US" sz="1600" dirty="0" smtClean="0"/>
              <a:t>.</a:t>
            </a:r>
          </a:p>
          <a:p>
            <a:pPr fontAlgn="base"/>
            <a:endParaRPr lang="en-US" sz="1600" dirty="0"/>
          </a:p>
          <a:p>
            <a:r>
              <a:rPr lang="en-US" b="1" dirty="0"/>
              <a:t>Most Preferred Vehicle for Location </a:t>
            </a:r>
            <a:r>
              <a:rPr lang="en-US" b="1" dirty="0" smtClean="0"/>
              <a:t>Pickup :</a:t>
            </a:r>
          </a:p>
          <a:p>
            <a:endParaRPr lang="en-US" b="0" dirty="0" smtClean="0"/>
          </a:p>
          <a:p>
            <a:pPr fontAlgn="base"/>
            <a:r>
              <a:rPr lang="en-US" sz="1400" dirty="0"/>
              <a:t>Determine the most frequently booked </a:t>
            </a:r>
            <a:r>
              <a:rPr lang="en-US" sz="1400" b="1" dirty="0"/>
              <a:t>vehicle type</a:t>
            </a:r>
            <a:r>
              <a:rPr lang="en-US" sz="1400" dirty="0"/>
              <a:t> at each pickup location.</a:t>
            </a:r>
          </a:p>
          <a:p>
            <a:pPr fontAlgn="base"/>
            <a:r>
              <a:rPr lang="en-US" sz="1400" dirty="0"/>
              <a:t>Supports strategic vehicle distribution based on customer preferences and location demand.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133826"/>
            <a:ext cx="8915400" cy="6924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FFFF00"/>
                </a:solidFill>
              </a:rPr>
              <a:t>DASHBOARD 2 : Time Analysis </a:t>
            </a:r>
          </a:p>
          <a:p>
            <a:endParaRPr lang="en-US" sz="1400" dirty="0"/>
          </a:p>
          <a:p>
            <a:r>
              <a:rPr lang="en-US" sz="1400" dirty="0" smtClean="0"/>
              <a:t>To </a:t>
            </a:r>
            <a:r>
              <a:rPr lang="en-US" sz="1400" dirty="0"/>
              <a:t>understand </a:t>
            </a:r>
            <a:r>
              <a:rPr lang="en-US" sz="1400" dirty="0" smtClean="0"/>
              <a:t>ride patterns </a:t>
            </a:r>
            <a:r>
              <a:rPr lang="en-US" sz="1400" dirty="0"/>
              <a:t>based on time, </a:t>
            </a:r>
            <a:r>
              <a:rPr lang="en-US" sz="1400" dirty="0" smtClean="0"/>
              <a:t>we needs </a:t>
            </a:r>
            <a:r>
              <a:rPr lang="en-US" sz="1400" dirty="0"/>
              <a:t>to </a:t>
            </a:r>
            <a:r>
              <a:rPr lang="en-US" sz="1400" dirty="0" smtClean="0"/>
              <a:t>analyze </a:t>
            </a:r>
            <a:r>
              <a:rPr lang="en-US" sz="1400" dirty="0"/>
              <a:t>ride demand and trends across different time intervals. This dashboard will help in optimizing operations, pricing, and driver availability.</a:t>
            </a:r>
            <a:endParaRPr lang="en-US" sz="1400" b="0" dirty="0" smtClean="0"/>
          </a:p>
          <a:p>
            <a:endParaRPr lang="en-US" b="1" dirty="0" smtClean="0"/>
          </a:p>
          <a:p>
            <a:r>
              <a:rPr lang="en-US" b="1" dirty="0" smtClean="0"/>
              <a:t>Global </a:t>
            </a:r>
            <a:r>
              <a:rPr lang="en-US" b="1" dirty="0"/>
              <a:t>Dynamic Measure (Filters All Charts)</a:t>
            </a:r>
            <a:endParaRPr lang="en-US" b="0" dirty="0" smtClean="0"/>
          </a:p>
          <a:p>
            <a:r>
              <a:rPr lang="en-US" dirty="0"/>
              <a:t>A </a:t>
            </a:r>
            <a:r>
              <a:rPr lang="en-US" b="1" dirty="0"/>
              <a:t>measure selector</a:t>
            </a:r>
            <a:r>
              <a:rPr lang="en-US" dirty="0"/>
              <a:t> will be created for:</a:t>
            </a:r>
            <a:br>
              <a:rPr lang="en-US" dirty="0"/>
            </a:br>
            <a:r>
              <a:rPr lang="en-US" dirty="0"/>
              <a:t>✔ </a:t>
            </a:r>
            <a:r>
              <a:rPr lang="en-US" sz="1600" b="1" dirty="0"/>
              <a:t>Total Bookings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✔ </a:t>
            </a:r>
            <a:r>
              <a:rPr lang="en-US" sz="1600" b="1" dirty="0"/>
              <a:t>Total Booking Value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✔ </a:t>
            </a:r>
            <a:r>
              <a:rPr lang="en-US" sz="1600" b="1" dirty="0"/>
              <a:t>Total Trip Distance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2060"/>
                </a:solidFill>
              </a:rPr>
              <a:t>This dynamic measure will update all visuals based on user selection.</a:t>
            </a:r>
            <a:endParaRPr lang="en-US" b="0" dirty="0" smtClean="0">
              <a:solidFill>
                <a:srgbClr val="002060"/>
              </a:solidFill>
            </a:endParaRPr>
          </a:p>
          <a:p>
            <a:pPr algn="ctr"/>
            <a:r>
              <a:rPr lang="en-US" b="1" dirty="0" smtClean="0">
                <a:solidFill>
                  <a:srgbClr val="FFFF00"/>
                </a:solidFill>
              </a:rPr>
              <a:t>Visualizations</a:t>
            </a:r>
          </a:p>
          <a:p>
            <a:endParaRPr lang="en-US" b="0" dirty="0" smtClean="0"/>
          </a:p>
          <a:p>
            <a:r>
              <a:rPr lang="en-US" b="1" dirty="0"/>
              <a:t>By Pickup Time (10-Minute Intervals) - Area Chart</a:t>
            </a:r>
            <a:endParaRPr lang="en-US" b="0" dirty="0" smtClean="0"/>
          </a:p>
          <a:p>
            <a:pPr fontAlgn="base"/>
            <a:r>
              <a:rPr lang="en-US" sz="1400" dirty="0"/>
              <a:t>Groups trip bookings into </a:t>
            </a:r>
            <a:r>
              <a:rPr lang="en-US" sz="1400" b="1" dirty="0"/>
              <a:t>10-minute intervals</a:t>
            </a:r>
            <a:r>
              <a:rPr lang="en-US" sz="1400" dirty="0"/>
              <a:t> throughout the day.</a:t>
            </a:r>
          </a:p>
          <a:p>
            <a:pPr fontAlgn="base"/>
            <a:r>
              <a:rPr lang="en-US" sz="1400" dirty="0"/>
              <a:t>Helps in identifying peak and off-peak demand periods</a:t>
            </a:r>
            <a:r>
              <a:rPr lang="en-US" sz="1400" dirty="0" smtClean="0"/>
              <a:t>.</a:t>
            </a:r>
          </a:p>
          <a:p>
            <a:pPr fontAlgn="base"/>
            <a:endParaRPr lang="en-US" sz="1400" dirty="0"/>
          </a:p>
          <a:p>
            <a:r>
              <a:rPr lang="en-US" b="1" dirty="0"/>
              <a:t>By Day Name - Line Chart</a:t>
            </a:r>
            <a:endParaRPr lang="en-US" b="0" dirty="0" smtClean="0"/>
          </a:p>
          <a:p>
            <a:pPr fontAlgn="base"/>
            <a:r>
              <a:rPr lang="en-US" sz="1400" dirty="0"/>
              <a:t>Shows booking trends across </a:t>
            </a:r>
            <a:r>
              <a:rPr lang="en-US" sz="1400" b="1" dirty="0"/>
              <a:t>Monday to </a:t>
            </a:r>
            <a:r>
              <a:rPr lang="en-US" sz="1400" b="1" dirty="0" smtClean="0"/>
              <a:t> Sunday</a:t>
            </a:r>
            <a:r>
              <a:rPr lang="en-US" sz="1400" dirty="0"/>
              <a:t>.</a:t>
            </a:r>
          </a:p>
          <a:p>
            <a:pPr fontAlgn="base"/>
            <a:r>
              <a:rPr lang="en-US" sz="1400" dirty="0"/>
              <a:t>Useful for </a:t>
            </a:r>
            <a:r>
              <a:rPr lang="en-US" sz="1400" dirty="0" smtClean="0"/>
              <a:t>analyzing </a:t>
            </a:r>
            <a:r>
              <a:rPr lang="en-US" sz="1400" dirty="0"/>
              <a:t>weekday vs. weekend demand</a:t>
            </a:r>
            <a:r>
              <a:rPr lang="en-US" sz="1400" dirty="0" smtClean="0"/>
              <a:t>.</a:t>
            </a:r>
          </a:p>
          <a:p>
            <a:pPr fontAlgn="base"/>
            <a:endParaRPr lang="en-US" sz="1400" dirty="0"/>
          </a:p>
          <a:p>
            <a:r>
              <a:rPr lang="en-US" b="1" dirty="0"/>
              <a:t>By Hour and Time - </a:t>
            </a:r>
            <a:r>
              <a:rPr lang="en-US" b="1" dirty="0" err="1"/>
              <a:t>Heatmap</a:t>
            </a:r>
            <a:r>
              <a:rPr lang="en-US" b="1" dirty="0"/>
              <a:t> (Matrix Grid)</a:t>
            </a:r>
            <a:endParaRPr lang="en-US" b="0" dirty="0" smtClean="0"/>
          </a:p>
          <a:p>
            <a:pPr fontAlgn="base"/>
            <a:r>
              <a:rPr lang="en-US" b="1" dirty="0"/>
              <a:t>Rows:</a:t>
            </a:r>
            <a:r>
              <a:rPr lang="en-US" dirty="0"/>
              <a:t> Hours of the Day (0–23)</a:t>
            </a:r>
          </a:p>
          <a:p>
            <a:pPr fontAlgn="base"/>
            <a:r>
              <a:rPr lang="en-US" b="1" dirty="0"/>
              <a:t>Columns:</a:t>
            </a:r>
            <a:r>
              <a:rPr lang="en-US" dirty="0"/>
              <a:t> Days of the Week (Mon-Sun)</a:t>
            </a:r>
          </a:p>
          <a:p>
            <a:pPr fontAlgn="base"/>
            <a:r>
              <a:rPr lang="en-US" b="1" dirty="0"/>
              <a:t>Values:</a:t>
            </a:r>
            <a:r>
              <a:rPr lang="en-US" dirty="0"/>
              <a:t> Selected Dynamic Measure (e.g., Total Bookings)</a:t>
            </a:r>
          </a:p>
          <a:p>
            <a:pPr fontAlgn="base"/>
            <a:r>
              <a:rPr lang="en-US" dirty="0"/>
              <a:t>Highlights peak booking hours across different days.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81000"/>
            <a:ext cx="8458199" cy="621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FF00"/>
                </a:solidFill>
              </a:rPr>
              <a:t>DASHBOARD 3 : Details Tab</a:t>
            </a:r>
            <a:r>
              <a:rPr lang="en-US" sz="2000" b="1" dirty="0" smtClean="0"/>
              <a:t> </a:t>
            </a:r>
          </a:p>
          <a:p>
            <a:endParaRPr lang="en-US" dirty="0"/>
          </a:p>
          <a:p>
            <a:r>
              <a:rPr lang="en-US" dirty="0" smtClean="0"/>
              <a:t>To </a:t>
            </a:r>
            <a:r>
              <a:rPr lang="en-US" dirty="0"/>
              <a:t>provide in-depth insights and allow users to explore granular data, a </a:t>
            </a:r>
            <a:r>
              <a:rPr lang="en-US" b="1" dirty="0"/>
              <a:t>Grid Tab</a:t>
            </a:r>
            <a:r>
              <a:rPr lang="en-US" dirty="0"/>
              <a:t> will be created. This tab will enable drill-through functionality, allowing users to access detailed records based on selections made in other dashboards</a:t>
            </a:r>
            <a:r>
              <a:rPr lang="en-US" dirty="0" smtClean="0"/>
              <a:t>.</a:t>
            </a:r>
          </a:p>
          <a:p>
            <a:endParaRPr lang="en-US" b="0" dirty="0" smtClean="0"/>
          </a:p>
          <a:p>
            <a:r>
              <a:rPr lang="en-US" b="1" dirty="0"/>
              <a:t>Features of the Grid Tab</a:t>
            </a:r>
            <a:r>
              <a:rPr lang="en-US" b="1" dirty="0" smtClean="0"/>
              <a:t>:</a:t>
            </a:r>
          </a:p>
          <a:p>
            <a:endParaRPr lang="en-US" b="0" dirty="0" smtClean="0"/>
          </a:p>
          <a:p>
            <a:pPr fontAlgn="base"/>
            <a:r>
              <a:rPr lang="en-US" b="1" dirty="0"/>
              <a:t>Grid Table with Key Fields:</a:t>
            </a:r>
          </a:p>
          <a:p>
            <a:pPr fontAlgn="base"/>
            <a:r>
              <a:rPr lang="en-US" dirty="0"/>
              <a:t>Displays essential trip details</a:t>
            </a:r>
          </a:p>
          <a:p>
            <a:pPr fontAlgn="base"/>
            <a:endParaRPr lang="en-US" b="1" dirty="0" smtClean="0"/>
          </a:p>
          <a:p>
            <a:pPr fontAlgn="base"/>
            <a:r>
              <a:rPr lang="en-US" b="1" dirty="0" smtClean="0"/>
              <a:t>Drill-Through </a:t>
            </a:r>
            <a:r>
              <a:rPr lang="en-US" b="1" dirty="0"/>
              <a:t>Functionality:</a:t>
            </a:r>
          </a:p>
          <a:p>
            <a:pPr fontAlgn="base"/>
            <a:r>
              <a:rPr lang="en-US" dirty="0"/>
              <a:t>Users can right-click on a data point from other visuals (e.g., charts, </a:t>
            </a:r>
            <a:r>
              <a:rPr lang="en-US" dirty="0" err="1" smtClean="0"/>
              <a:t>heatmap</a:t>
            </a:r>
            <a:r>
              <a:rPr lang="en-US" dirty="0" smtClean="0"/>
              <a:t>) </a:t>
            </a:r>
            <a:r>
              <a:rPr lang="en-US" dirty="0"/>
              <a:t>and </a:t>
            </a:r>
            <a:r>
              <a:rPr lang="en-US" b="1" dirty="0"/>
              <a:t>drill through to this Grid Tab</a:t>
            </a:r>
            <a:r>
              <a:rPr lang="en-US" dirty="0"/>
              <a:t>.</a:t>
            </a:r>
          </a:p>
          <a:p>
            <a:pPr fontAlgn="base"/>
            <a:r>
              <a:rPr lang="en-US" dirty="0"/>
              <a:t>Displays detailed records related to the selected data point.</a:t>
            </a:r>
          </a:p>
          <a:p>
            <a:pPr fontAlgn="base"/>
            <a:endParaRPr lang="en-US" b="1" dirty="0" smtClean="0"/>
          </a:p>
          <a:p>
            <a:pPr fontAlgn="base"/>
            <a:r>
              <a:rPr lang="en-US" b="1" dirty="0" smtClean="0"/>
              <a:t>Bookmark </a:t>
            </a:r>
            <a:r>
              <a:rPr lang="en-US" b="1" dirty="0"/>
              <a:t>for Full Data View:</a:t>
            </a:r>
          </a:p>
          <a:p>
            <a:pPr fontAlgn="base"/>
            <a:r>
              <a:rPr lang="en-US" dirty="0"/>
              <a:t>A </a:t>
            </a:r>
            <a:r>
              <a:rPr lang="en-US" b="1" dirty="0"/>
              <a:t>"View Full Data"</a:t>
            </a:r>
            <a:r>
              <a:rPr lang="en-US" dirty="0"/>
              <a:t> bookmark to toggle between filtered drill-through data and the complete dataset.</a:t>
            </a:r>
          </a:p>
          <a:p>
            <a:pPr fontAlgn="base"/>
            <a:r>
              <a:rPr lang="en-US" dirty="0"/>
              <a:t>Allows users to reset filters and see all records easily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50</TotalTime>
  <Words>605</Words>
  <Application>Microsoft Office PowerPoint</Application>
  <PresentationFormat>On-screen Show (4:3)</PresentationFormat>
  <Paragraphs>114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Foundry</vt:lpstr>
      <vt:lpstr>  UBER RIDE ANALYSIS      By  </vt:lpstr>
      <vt:lpstr>Slide 2</vt:lpstr>
      <vt:lpstr>Slide 3</vt:lpstr>
      <vt:lpstr>Slide 4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UBER RIDE ANALYSIS      By  </dc:title>
  <dc:creator>biswajit</dc:creator>
  <cp:lastModifiedBy>biswajit</cp:lastModifiedBy>
  <cp:revision>1</cp:revision>
  <dcterms:created xsi:type="dcterms:W3CDTF">2025-04-03T08:18:41Z</dcterms:created>
  <dcterms:modified xsi:type="dcterms:W3CDTF">2025-04-03T09:08:50Z</dcterms:modified>
</cp:coreProperties>
</file>