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3E2"/>
    <a:srgbClr val="FF3300"/>
    <a:srgbClr val="E4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9"/>
            <a:ext cx="12191980" cy="687782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93696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rgbClr val="FFFF00"/>
                </a:solidFill>
              </a:rPr>
              <a:t>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368588"/>
            <a:ext cx="10993546" cy="82602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7CEBFF"/>
                </a:solidFill>
                <a:latin typeface="Bahnschrift Light" panose="020B0502040204020203" pitchFamily="34" charset="0"/>
              </a:rPr>
              <a:t>ABHIJIT SINGH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8980-8292-38F1-6BA0-EA93BC89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208C4-81AD-AD25-F2C1-43C968CA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15" y="2048719"/>
            <a:ext cx="6528120" cy="43636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CSS means </a:t>
            </a:r>
            <a:r>
              <a:rPr lang="en-IN" dirty="0">
                <a:solidFill>
                  <a:srgbClr val="FF0000"/>
                </a:solidFill>
              </a:rPr>
              <a:t>C</a:t>
            </a:r>
            <a:r>
              <a:rPr lang="en-IN" dirty="0"/>
              <a:t>ascading </a:t>
            </a:r>
            <a:r>
              <a:rPr lang="en-IN" dirty="0">
                <a:solidFill>
                  <a:srgbClr val="FF0000"/>
                </a:solidFill>
              </a:rPr>
              <a:t>S</a:t>
            </a:r>
            <a:r>
              <a:rPr lang="en-IN" dirty="0"/>
              <a:t>tyle </a:t>
            </a:r>
            <a:r>
              <a:rPr lang="en-IN" dirty="0">
                <a:solidFill>
                  <a:srgbClr val="FF0000"/>
                </a:solidFill>
              </a:rPr>
              <a:t>S</a:t>
            </a:r>
            <a:r>
              <a:rPr lang="en-IN" dirty="0"/>
              <a:t>heet which is use for the deigning or styling in the HTML.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CSS allows us to specify how to present (render) the document info stored in the HTML.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Thanks to CSS we can control all the aspects of the visualization and some other features: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0000"/>
                </a:solidFill>
              </a:rPr>
              <a:t>Colors: </a:t>
            </a:r>
            <a:r>
              <a:rPr lang="en-IN" dirty="0"/>
              <a:t>content, background, borders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0000"/>
                </a:solidFill>
              </a:rPr>
              <a:t>Margins: </a:t>
            </a:r>
            <a:r>
              <a:rPr lang="en-IN" dirty="0"/>
              <a:t>interior margin, exterior margin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0000"/>
                </a:solidFill>
              </a:rPr>
              <a:t>Position: </a:t>
            </a:r>
            <a:r>
              <a:rPr lang="en-IN" dirty="0"/>
              <a:t>where to put it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0000"/>
                </a:solidFill>
              </a:rPr>
              <a:t>Sizes: </a:t>
            </a:r>
            <a:r>
              <a:rPr lang="en-IN" dirty="0"/>
              <a:t>width, height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0000"/>
                </a:solidFill>
              </a:rPr>
              <a:t>Behaviour: </a:t>
            </a:r>
            <a:r>
              <a:rPr lang="en-IN" dirty="0"/>
              <a:t>changes on mouse over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3E822-64B4-DEC3-BF08-A0B06FB4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354" y="2048719"/>
            <a:ext cx="4452454" cy="32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0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5B56-EEBD-D11C-60C3-8E1CFB6E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1DAB-39D8-118F-BD51-3C0A080C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23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 *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>
                <a:solidFill>
                  <a:srgbClr val="FF0000"/>
                </a:solidFill>
              </a:rPr>
              <a:t>color:  </a:t>
            </a:r>
            <a:r>
              <a:rPr lang="en-IN" dirty="0">
                <a:solidFill>
                  <a:srgbClr val="00B0F0"/>
                </a:solidFill>
              </a:rPr>
              <a:t>blue</a:t>
            </a:r>
            <a:r>
              <a:rPr lang="en-IN" dirty="0"/>
              <a:t>;  </a:t>
            </a:r>
            <a:r>
              <a:rPr lang="en-IN" dirty="0">
                <a:solidFill>
                  <a:srgbClr val="00B050"/>
                </a:solidFill>
              </a:rPr>
              <a:t>/*a comment*/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>
                <a:solidFill>
                  <a:srgbClr val="FF0000"/>
                </a:solidFill>
              </a:rPr>
              <a:t>margin: </a:t>
            </a:r>
            <a:r>
              <a:rPr lang="en-IN" dirty="0">
                <a:solidFill>
                  <a:srgbClr val="FFC000"/>
                </a:solidFill>
              </a:rPr>
              <a:t>10px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>
                <a:solidFill>
                  <a:srgbClr val="FF0000"/>
                </a:solidFill>
              </a:rPr>
              <a:t>font: </a:t>
            </a:r>
            <a:r>
              <a:rPr lang="en-IN" dirty="0">
                <a:solidFill>
                  <a:srgbClr val="7030A0"/>
                </a:solidFill>
              </a:rPr>
              <a:t>14px</a:t>
            </a:r>
            <a:r>
              <a:rPr lang="en-IN" dirty="0"/>
              <a:t> </a:t>
            </a:r>
            <a:r>
              <a:rPr lang="en-IN" dirty="0">
                <a:solidFill>
                  <a:srgbClr val="F303E2"/>
                </a:solidFill>
              </a:rPr>
              <a:t>Tahoma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This will change all the tags in my web (‘</a:t>
            </a:r>
            <a:r>
              <a:rPr lang="en-IN" dirty="0">
                <a:solidFill>
                  <a:srgbClr val="00B050"/>
                </a:solidFill>
              </a:rPr>
              <a:t>*</a:t>
            </a:r>
            <a:r>
              <a:rPr lang="en-IN" dirty="0"/>
              <a:t>’ means all) to look </a:t>
            </a:r>
            <a:r>
              <a:rPr lang="en-IN" dirty="0">
                <a:solidFill>
                  <a:srgbClr val="00B0F0"/>
                </a:solidFill>
              </a:rPr>
              <a:t>blue</a:t>
            </a:r>
            <a:r>
              <a:rPr lang="en-IN" dirty="0"/>
              <a:t> with font Tahoma with </a:t>
            </a:r>
            <a:r>
              <a:rPr lang="en-IN" dirty="0">
                <a:solidFill>
                  <a:srgbClr val="F303E2"/>
                </a:solidFill>
              </a:rPr>
              <a:t>14px</a:t>
            </a:r>
            <a:r>
              <a:rPr lang="en-IN" dirty="0"/>
              <a:t>, and leaving a margin of </a:t>
            </a:r>
            <a:r>
              <a:rPr lang="en-IN" dirty="0">
                <a:solidFill>
                  <a:srgbClr val="FFC000"/>
                </a:solidFill>
              </a:rPr>
              <a:t>10px</a:t>
            </a:r>
            <a:r>
              <a:rPr lang="en-IN" dirty="0"/>
              <a:t> around.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31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481D-C4B7-38BB-3884-ADFA8581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fields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8130E-A845-9E11-75A2-47D34B9D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3" y="1977391"/>
            <a:ext cx="11153427" cy="45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4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E43B-493F-DCFE-EC65-9E6EA929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CSS: how to add it </a:t>
            </a:r>
            <a:r>
              <a:rPr lang="en-IN" dirty="0">
                <a:latin typeface="Aptos" panose="020B0004020202020204" pitchFamily="34" charset="0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0C3DF-3F03-8386-09CE-1D2B140E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009413"/>
            <a:ext cx="11158906" cy="451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3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15F1-CC05-7B62-18CC-1BB55384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4EABB-75B1-162F-990E-CD3BD718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" y="1885630"/>
            <a:ext cx="11299508" cy="463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7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CFE5-F886-610B-9684-7D4AC2F7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JavaScript: insert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F1887-F130-0FF9-DFE9-42FEB67F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955483"/>
            <a:ext cx="11252836" cy="45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6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ACBF-11A0-8096-3ECE-25E3BD6F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JavaScript: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7D2C2-BCFA-B897-37D9-73F73AD7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990725"/>
            <a:ext cx="11292840" cy="466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6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525E-D2CA-5075-8A1A-6590F7BF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0BFAD-5C1D-6904-422E-28D295761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965007"/>
            <a:ext cx="11316653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5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579B-9BC8-98A8-7F77-75732FA7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A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1C2DC-2CFC-6812-DAD6-AA176699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02" y="1947863"/>
            <a:ext cx="11353800" cy="47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5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35CF-5450-CEAB-CCDF-89EF4FF7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029F-C993-C157-4569-A2571A0E3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729688" cy="42609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When you decide to develop an application using any programming language, one of the first problem you face is that </a:t>
            </a:r>
            <a:r>
              <a:rPr lang="en-US" dirty="0">
                <a:solidFill>
                  <a:srgbClr val="E44C3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programming languages do not include a library to create User Interfaces.</a:t>
            </a:r>
          </a:p>
          <a:p>
            <a:pPr marL="0" indent="0">
              <a:buNone/>
            </a:pPr>
            <a:endParaRPr lang="en-US" dirty="0">
              <a:solidFill>
                <a:srgbClr val="E44C3C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 need to use some framework to access the OS layer. Every programming language has at least one, but you need to choose it first.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One of the nice things about developing for the web is that </a:t>
            </a:r>
            <a:r>
              <a:rPr lang="en-US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web provides a very rich and simple framework to create applications 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that include lots of features, not only interface but also access to peripherals (audio, input , gamepads, etc.),and this API is very easy to use.</a:t>
            </a:r>
          </a:p>
          <a:p>
            <a:pPr marL="0" indent="0">
              <a:buNone/>
            </a:pPr>
            <a:endParaRPr lang="en-IN" dirty="0">
              <a:solidFill>
                <a:srgbClr val="E44C3C"/>
              </a:solidFill>
            </a:endParaRP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551DD5FC-185A-075E-1C88-352AC41D8C9C}"/>
              </a:ext>
            </a:extLst>
          </p:cNvPr>
          <p:cNvSpPr/>
          <p:nvPr/>
        </p:nvSpPr>
        <p:spPr>
          <a:xfrm>
            <a:off x="9001759" y="2288200"/>
            <a:ext cx="2609047" cy="5769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F68E81-17D1-3231-5E75-4940D24A78C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10306283" y="2865120"/>
            <a:ext cx="4043" cy="12988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CC33F374-E846-2410-7C16-2B3BC16AE6D3}"/>
              </a:ext>
            </a:extLst>
          </p:cNvPr>
          <p:cNvSpPr/>
          <p:nvPr/>
        </p:nvSpPr>
        <p:spPr>
          <a:xfrm>
            <a:off x="9005803" y="2995000"/>
            <a:ext cx="2609046" cy="57692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Framework</a:t>
            </a:r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B8346B-C9BF-64AD-BE8B-89047B34F96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0310326" y="3571920"/>
            <a:ext cx="0" cy="309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D4231714-4CE9-EC2A-FD9D-D980554D688D}"/>
              </a:ext>
            </a:extLst>
          </p:cNvPr>
          <p:cNvSpPr/>
          <p:nvPr/>
        </p:nvSpPr>
        <p:spPr>
          <a:xfrm>
            <a:off x="9001759" y="3738880"/>
            <a:ext cx="2596915" cy="57692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Operative System</a:t>
            </a:r>
            <a:endParaRPr lang="en-IN" dirty="0"/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C00787A8-28A9-0FF6-86D4-1E71170D72CC}"/>
              </a:ext>
            </a:extLst>
          </p:cNvPr>
          <p:cNvSpPr/>
          <p:nvPr/>
        </p:nvSpPr>
        <p:spPr>
          <a:xfrm>
            <a:off x="8995692" y="4632960"/>
            <a:ext cx="2609047" cy="5769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847E3A-E1C0-77B1-B72E-10EBD24B01FD}"/>
              </a:ext>
            </a:extLst>
          </p:cNvPr>
          <p:cNvCxnSpPr>
            <a:stCxn id="33" idx="2"/>
          </p:cNvCxnSpPr>
          <p:nvPr/>
        </p:nvCxnSpPr>
        <p:spPr>
          <a:xfrm>
            <a:off x="10300217" y="4315800"/>
            <a:ext cx="8086" cy="3171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9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7575-585C-CFEA-695C-D3E2124A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web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4235-F8A5-697A-9B91-DA9009AD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Introduction to web technologies: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 create the document structure and content.   </a:t>
            </a:r>
            <a:r>
              <a:rPr lang="en-US" dirty="0"/>
              <a:t>                                                                               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CSS </a:t>
            </a:r>
            <a:r>
              <a:rPr lang="en-US" dirty="0">
                <a:solidFill>
                  <a:schemeClr val="tx1"/>
                </a:solidFill>
              </a:rPr>
              <a:t>to control is visual aspect.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 for interactivity.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8A87CF-0C7C-F09E-70B2-26C2A1E6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99" y="2180496"/>
            <a:ext cx="4702008" cy="30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0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D343-C4A9-1308-563C-33D53060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C98E-59D8-9116-A478-74D7B51A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516327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There are many markup languages that add special tags into the text that the renderer won’t show but use to know how to display the text.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HTML this tags use the next notation: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My name is </a:t>
            </a:r>
            <a:r>
              <a:rPr lang="en-IN" dirty="0">
                <a:solidFill>
                  <a:srgbClr val="FF0000"/>
                </a:solidFill>
              </a:rPr>
              <a:t>&lt;b&gt;</a:t>
            </a:r>
            <a:r>
              <a:rPr lang="en-IN" dirty="0">
                <a:solidFill>
                  <a:schemeClr val="tx1"/>
                </a:solidFill>
              </a:rPr>
              <a:t>Abhijit</a:t>
            </a:r>
            <a:r>
              <a:rPr lang="en-IN" dirty="0">
                <a:solidFill>
                  <a:srgbClr val="FF0000"/>
                </a:solidFill>
              </a:rPr>
              <a:t>&lt;/b&gt;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56472-5A18-987E-70F0-FD6EBD1F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279" y="2440473"/>
            <a:ext cx="3147528" cy="33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5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5E64-DCAB-CE51-D824-74F51FC5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222D-8BE3-AEA6-39AF-808F937BC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9" y="1919112"/>
            <a:ext cx="7873466" cy="4547950"/>
          </a:xfrm>
        </p:spPr>
        <p:txBody>
          <a:bodyPr>
            <a:normAutofit/>
          </a:bodyPr>
          <a:lstStyle/>
          <a:p>
            <a:pPr algn="just">
              <a:buClrTx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HTML means 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chemeClr val="tx1"/>
                </a:solidFill>
              </a:rPr>
              <a:t>yper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ext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anguage.</a:t>
            </a:r>
          </a:p>
          <a:p>
            <a:pPr algn="just">
              <a:buClrTx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HTML allow us to define the structure of a document or a website.                                 </a:t>
            </a:r>
          </a:p>
          <a:p>
            <a:pPr algn="just">
              <a:buClrTx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HTML is </a:t>
            </a:r>
            <a:r>
              <a:rPr lang="en-IN" dirty="0">
                <a:solidFill>
                  <a:srgbClr val="FF3300"/>
                </a:solidFill>
              </a:rPr>
              <a:t>NOT</a:t>
            </a:r>
            <a:r>
              <a:rPr lang="en-IN" dirty="0">
                <a:solidFill>
                  <a:schemeClr val="tx1"/>
                </a:solidFill>
              </a:rPr>
              <a:t> a programming language, it’s a markup language, which means its purpose is to give structure to the content of the website, not to define an       algorithm.</a:t>
            </a:r>
          </a:p>
          <a:p>
            <a:pPr algn="just">
              <a:buClrTx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It is a series of nested tags (it is a subset of </a:t>
            </a:r>
            <a:r>
              <a:rPr lang="en-IN" u="sng" dirty="0">
                <a:solidFill>
                  <a:srgbClr val="00B0F0"/>
                </a:solidFill>
              </a:rPr>
              <a:t>XML</a:t>
            </a:r>
            <a:r>
              <a:rPr lang="en-IN" dirty="0">
                <a:solidFill>
                  <a:schemeClr val="tx1"/>
                </a:solidFill>
              </a:rPr>
              <a:t>) that contain all the website information (like texts, images and videos). Here is an example of tags: </a:t>
            </a:r>
          </a:p>
          <a:p>
            <a:pPr marL="0" indent="0" algn="just">
              <a:buClrTx/>
              <a:buNone/>
            </a:pPr>
            <a:r>
              <a:rPr lang="en-IN" dirty="0">
                <a:solidFill>
                  <a:schemeClr val="tx1"/>
                </a:solidFill>
              </a:rPr>
              <a:t>        </a:t>
            </a:r>
            <a:r>
              <a:rPr lang="en-IN" dirty="0">
                <a:solidFill>
                  <a:srgbClr val="0070C0"/>
                </a:solidFill>
              </a:rPr>
              <a:t>&lt;title&gt;</a:t>
            </a:r>
            <a:r>
              <a:rPr lang="en-IN" dirty="0">
                <a:solidFill>
                  <a:schemeClr val="tx1"/>
                </a:solidFill>
              </a:rPr>
              <a:t>My First Webpage</a:t>
            </a:r>
            <a:r>
              <a:rPr lang="en-IN" dirty="0">
                <a:solidFill>
                  <a:srgbClr val="0070C0"/>
                </a:solidFill>
              </a:rPr>
              <a:t>&lt;/title&gt;</a:t>
            </a:r>
          </a:p>
          <a:p>
            <a:pPr algn="just">
              <a:buClrTx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The HTML defines the page structure. A website can have several HTMLs to different pages.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9ABAE-669F-B427-D623-70A3C68C7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666" y="2842477"/>
            <a:ext cx="3516775" cy="25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2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13B5-9340-D1EA-2BEF-CAFA8F41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basic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5EA1-D04C-345F-5829-2A39E1BA0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9422"/>
            <a:ext cx="11029615" cy="4526845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Some rules about HTML :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It uses </a:t>
            </a:r>
            <a:r>
              <a:rPr lang="en-US" dirty="0">
                <a:solidFill>
                  <a:srgbClr val="FF0000"/>
                </a:solidFill>
              </a:rPr>
              <a:t>XML</a:t>
            </a:r>
            <a:r>
              <a:rPr lang="en-US" dirty="0">
                <a:solidFill>
                  <a:schemeClr val="tx1"/>
                </a:solidFill>
              </a:rPr>
              <a:t> syntax (tags with attributes, can contain other tags).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                </a:t>
            </a:r>
            <a:r>
              <a:rPr lang="en-US" dirty="0">
                <a:solidFill>
                  <a:srgbClr val="00B0F0"/>
                </a:solidFill>
              </a:rPr>
              <a:t>&lt;tag_name </a:t>
            </a:r>
            <a:r>
              <a:rPr lang="en-US" dirty="0">
                <a:solidFill>
                  <a:srgbClr val="E44C3C"/>
                </a:solidFill>
              </a:rPr>
              <a:t>attribute=“value”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 content </a:t>
            </a:r>
            <a:r>
              <a:rPr lang="en-US" dirty="0">
                <a:solidFill>
                  <a:srgbClr val="00B0F0"/>
                </a:solidFill>
              </a:rPr>
              <a:t>&lt;/tag_name&gt;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It stores all the information that must be shown to the user.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There are different </a:t>
            </a:r>
            <a:r>
              <a:rPr lang="en-IN" dirty="0">
                <a:solidFill>
                  <a:srgbClr val="FF0000"/>
                </a:solidFill>
              </a:rPr>
              <a:t>HTML</a:t>
            </a:r>
            <a:r>
              <a:rPr lang="en-IN" dirty="0">
                <a:solidFill>
                  <a:schemeClr val="tx1"/>
                </a:solidFill>
              </a:rPr>
              <a:t> elements for different types of information and behaviour.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The information is stored in a tree-like structure (nodes that contain nodes inside) called </a:t>
            </a:r>
            <a:r>
              <a:rPr lang="en-IN" dirty="0">
                <a:solidFill>
                  <a:srgbClr val="FF0000"/>
                </a:solidFill>
              </a:rPr>
              <a:t>DOM (Document Object Model).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It gives the document some semantic structure (like. This is a title, this is a section, this is a form) which is helpful for computers to understand websites content.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It must not contain information related to how it should be displayed (that information belongs to the </a:t>
            </a:r>
            <a:r>
              <a:rPr lang="en-IN" dirty="0">
                <a:solidFill>
                  <a:srgbClr val="FF0000"/>
                </a:solidFill>
              </a:rPr>
              <a:t>CSS</a:t>
            </a:r>
            <a:r>
              <a:rPr lang="en-IN" dirty="0">
                <a:solidFill>
                  <a:schemeClr val="tx1"/>
                </a:solidFill>
              </a:rPr>
              <a:t>), so no colour information, font size, position, etc.</a:t>
            </a:r>
          </a:p>
        </p:txBody>
      </p:sp>
    </p:spTree>
    <p:extLst>
      <p:ext uri="{BB962C8B-B14F-4D97-AF65-F5344CB8AC3E}">
        <p14:creationId xmlns:p14="http://schemas.microsoft.com/office/powerpoint/2010/main" val="210904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931-BEA7-4EC8-6C44-487BAE17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Html: syntax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C7F66-7012-241C-4496-175468004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22" y="1921566"/>
            <a:ext cx="11330608" cy="4611756"/>
          </a:xfrm>
        </p:spPr>
      </p:pic>
    </p:spTree>
    <p:extLst>
      <p:ext uri="{BB962C8B-B14F-4D97-AF65-F5344CB8AC3E}">
        <p14:creationId xmlns:p14="http://schemas.microsoft.com/office/powerpoint/2010/main" val="408891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13C3-88E8-933A-FE3F-E4BA07CF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 is a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345D2-C7CF-CA89-EE94-E030D7E33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66" y="1881810"/>
            <a:ext cx="11410122" cy="4572000"/>
          </a:xfrm>
        </p:spPr>
      </p:pic>
    </p:spTree>
    <p:extLst>
      <p:ext uri="{BB962C8B-B14F-4D97-AF65-F5344CB8AC3E}">
        <p14:creationId xmlns:p14="http://schemas.microsoft.com/office/powerpoint/2010/main" val="44908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1CEA-CECC-BA76-FAF0-4C89D486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Html: main 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B7BA9-A699-8594-3D93-6933CD921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69" y="1921564"/>
            <a:ext cx="11648661" cy="4757531"/>
          </a:xfrm>
        </p:spPr>
      </p:pic>
    </p:spTree>
    <p:extLst>
      <p:ext uri="{BB962C8B-B14F-4D97-AF65-F5344CB8AC3E}">
        <p14:creationId xmlns:p14="http://schemas.microsoft.com/office/powerpoint/2010/main" val="2328574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411</TotalTime>
  <Words>660</Words>
  <Application>Microsoft Office PowerPoint</Application>
  <PresentationFormat>Widescreen</PresentationFormat>
  <Paragraphs>74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Bahnschrift Light</vt:lpstr>
      <vt:lpstr>Calibri</vt:lpstr>
      <vt:lpstr>Gill Sans MT</vt:lpstr>
      <vt:lpstr>Microsoft Sans Serif</vt:lpstr>
      <vt:lpstr>Wingdings</vt:lpstr>
      <vt:lpstr>Wingdings 2</vt:lpstr>
      <vt:lpstr>Custom</vt:lpstr>
      <vt:lpstr> WEB TECHNOLOGIES</vt:lpstr>
      <vt:lpstr>introduction</vt:lpstr>
      <vt:lpstr>Roles in web development</vt:lpstr>
      <vt:lpstr>Markup Language</vt:lpstr>
      <vt:lpstr>HTML</vt:lpstr>
      <vt:lpstr>Html: basic rules</vt:lpstr>
      <vt:lpstr>Html: syntax example</vt:lpstr>
      <vt:lpstr>DOM is a tree</vt:lpstr>
      <vt:lpstr>Html: main tags</vt:lpstr>
      <vt:lpstr>CSS</vt:lpstr>
      <vt:lpstr>CSS example</vt:lpstr>
      <vt:lpstr>CSS fields</vt:lpstr>
      <vt:lpstr>CSS: how to add it ?</vt:lpstr>
      <vt:lpstr>JavaScript</vt:lpstr>
      <vt:lpstr>JavaScript: insert code</vt:lpstr>
      <vt:lpstr>JavaScript: Syntax</vt:lpstr>
      <vt:lpstr>JAVASCRIPT example</vt:lpstr>
      <vt:lpstr>EXAMPLE OF A WEBSITE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Anita Singh</dc:creator>
  <cp:lastModifiedBy>Anita Singh</cp:lastModifiedBy>
  <cp:revision>35</cp:revision>
  <dcterms:created xsi:type="dcterms:W3CDTF">2024-01-10T06:02:35Z</dcterms:created>
  <dcterms:modified xsi:type="dcterms:W3CDTF">2024-01-16T05:13:33Z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