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A317-080F-BA50-1243-B9F55B993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OOP’S concept</a:t>
            </a:r>
            <a:endParaRPr lang="en-IN" sz="66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33855-A208-0A19-5E2C-FF93DC4AF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Abhijit Singh</a:t>
            </a:r>
            <a:endParaRPr lang="en-I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7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D725-01AD-553B-C29D-8C3C9FF6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616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Abstraction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5838-827A-B611-07BC-FF58F666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682"/>
            <a:ext cx="10844400" cy="51278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Abstraction is hiding internal implementation and just highlighting the setup services that we are offering.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Abstraction is detail hiding or implementation hiding.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Data abstraction deals with exposing the interface to the user and hiding the details of implementation.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It has 2 ways to achieve the abstraction. i.e; </a:t>
            </a:r>
            <a:r>
              <a:rPr lang="en-US" sz="2000" dirty="0">
                <a:latin typeface="Aptos Display" panose="020B0004020202020204" pitchFamily="34" charset="0"/>
              </a:rPr>
              <a:t>By using </a:t>
            </a:r>
            <a:r>
              <a:rPr lang="en-US" sz="1800" dirty="0">
                <a:solidFill>
                  <a:srgbClr val="FFFF00"/>
                </a:solidFill>
                <a:latin typeface="Aptos Display" panose="020B0004020202020204" pitchFamily="34" charset="0"/>
              </a:rPr>
              <a:t>Abstract class </a:t>
            </a:r>
            <a:r>
              <a:rPr lang="en-US" dirty="0">
                <a:latin typeface="Aptos Display" panose="020B0004020202020204" pitchFamily="34" charset="0"/>
              </a:rPr>
              <a:t>and </a:t>
            </a:r>
            <a:r>
              <a:rPr lang="en-US" sz="2000" dirty="0">
                <a:latin typeface="Aptos Display" panose="020B0004020202020204" pitchFamily="34" charset="0"/>
              </a:rPr>
              <a:t>By using </a:t>
            </a:r>
            <a:r>
              <a:rPr lang="en-US" sz="1800" dirty="0">
                <a:solidFill>
                  <a:srgbClr val="FFFF00"/>
                </a:solidFill>
                <a:latin typeface="Aptos Display" panose="020B0004020202020204" pitchFamily="34" charset="0"/>
              </a:rPr>
              <a:t>Interfaces.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Some examples are :- </a:t>
            </a: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  In the car case the relevant parts like stearing , gear, horn, breaks etc. are shown to driver but the driver need not know the internal function of the engine, gear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17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1CC8-EF6A-19CF-A77A-182DD8C9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098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Encapsulation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F691-DF11-5A19-4960-387FC196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9505"/>
            <a:ext cx="10772682" cy="491265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Encapsulation is a mechanism of wrapping the data (variables) and code acting on the data (methods) together as a single unit.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Encapsulation is data hiding or information hiding.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Encapsulation groups together data and methods that act upon the data.</a:t>
            </a: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There are 2 steps to achieve encapsulation. i.e;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(1) </a:t>
            </a:r>
            <a:r>
              <a:rPr lang="en-US" dirty="0">
                <a:latin typeface="Aptos Display" panose="020B0004020202020204" pitchFamily="34" charset="0"/>
              </a:rPr>
              <a:t>Declare the variable of a class as private.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(2) </a:t>
            </a:r>
            <a:r>
              <a:rPr lang="en-US" dirty="0">
                <a:latin typeface="Aptos Display" panose="020B0004020202020204" pitchFamily="34" charset="0"/>
              </a:rPr>
              <a:t>Provide public setter and getter methods to modify and view the variables values.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7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CC594-668F-EC89-C9DB-F73969D5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F78C-B421-3607-8C46-D3A5EBB3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684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WHAT IS OOP’s concept </a:t>
            </a:r>
            <a:r>
              <a:rPr lang="en-US" dirty="0">
                <a:solidFill>
                  <a:srgbClr val="7030A0"/>
                </a:solidFill>
                <a:latin typeface="Aptos Display" panose="020B0004020202020204" pitchFamily="34" charset="0"/>
              </a:rPr>
              <a:t>?</a:t>
            </a:r>
            <a:endParaRPr lang="en-IN" dirty="0">
              <a:solidFill>
                <a:srgbClr val="7030A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174D-2815-946D-EBD5-950FA289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365"/>
            <a:ext cx="10243764" cy="476025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Oop’s means </a:t>
            </a:r>
            <a:r>
              <a:rPr lang="en-US" dirty="0">
                <a:solidFill>
                  <a:srgbClr val="FF0000"/>
                </a:solidFill>
                <a:latin typeface="Aptos Display" panose="020B0004020202020204" pitchFamily="34" charset="0"/>
              </a:rPr>
              <a:t>O</a:t>
            </a:r>
            <a:r>
              <a:rPr lang="en-US" dirty="0">
                <a:latin typeface="Aptos Display" panose="020B0004020202020204" pitchFamily="34" charset="0"/>
              </a:rPr>
              <a:t>bject </a:t>
            </a:r>
            <a:r>
              <a:rPr lang="en-US" dirty="0">
                <a:solidFill>
                  <a:srgbClr val="FF0000"/>
                </a:solidFill>
                <a:latin typeface="Aptos Display" panose="020B0004020202020204" pitchFamily="34" charset="0"/>
              </a:rPr>
              <a:t>O</a:t>
            </a:r>
            <a:r>
              <a:rPr lang="en-US" dirty="0">
                <a:latin typeface="Aptos Display" panose="020B0004020202020204" pitchFamily="34" charset="0"/>
              </a:rPr>
              <a:t>riented </a:t>
            </a:r>
            <a:r>
              <a:rPr lang="en-US" dirty="0">
                <a:solidFill>
                  <a:srgbClr val="FF0000"/>
                </a:solidFill>
                <a:latin typeface="Aptos Display" panose="020B0004020202020204" pitchFamily="34" charset="0"/>
              </a:rPr>
              <a:t>P</a:t>
            </a:r>
            <a:r>
              <a:rPr lang="en-US" dirty="0">
                <a:latin typeface="Aptos Display" panose="020B0004020202020204" pitchFamily="34" charset="0"/>
              </a:rPr>
              <a:t>rogramming </a:t>
            </a:r>
            <a:r>
              <a:rPr lang="en-US" dirty="0">
                <a:solidFill>
                  <a:srgbClr val="FF0000"/>
                </a:solidFill>
                <a:latin typeface="Aptos Display" panose="020B0004020202020204" pitchFamily="34" charset="0"/>
              </a:rPr>
              <a:t>S</a:t>
            </a:r>
            <a:r>
              <a:rPr lang="en-US" dirty="0">
                <a:latin typeface="Aptos Display" panose="020B0004020202020204" pitchFamily="34" charset="0"/>
              </a:rPr>
              <a:t>ystem/</a:t>
            </a:r>
            <a:r>
              <a:rPr lang="en-US" dirty="0">
                <a:solidFill>
                  <a:srgbClr val="FF0000"/>
                </a:solidFill>
                <a:latin typeface="Aptos Display" panose="020B0004020202020204" pitchFamily="34" charset="0"/>
              </a:rPr>
              <a:t>S</a:t>
            </a:r>
            <a:r>
              <a:rPr lang="en-US" dirty="0">
                <a:latin typeface="Aptos Display" panose="020B0004020202020204" pitchFamily="34" charset="0"/>
              </a:rPr>
              <a:t>tructure.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Aptos Display" panose="020B0004020202020204" pitchFamily="34" charset="0"/>
              </a:rPr>
              <a:t>Oop is a programming </a:t>
            </a:r>
            <a:r>
              <a:rPr lang="en-IN" dirty="0">
                <a:solidFill>
                  <a:srgbClr val="002060"/>
                </a:solidFill>
                <a:latin typeface="Aptos Display" panose="020B0004020202020204" pitchFamily="34" charset="0"/>
              </a:rPr>
              <a:t>paradigm/methodology</a:t>
            </a:r>
            <a:r>
              <a:rPr lang="en-IN" dirty="0">
                <a:latin typeface="Aptos Display" panose="020B0004020202020204" pitchFamily="34" charset="0"/>
              </a:rPr>
              <a:t>. The </a:t>
            </a:r>
            <a:r>
              <a:rPr lang="en-IN" dirty="0">
                <a:solidFill>
                  <a:srgbClr val="002060"/>
                </a:solidFill>
                <a:latin typeface="Aptos Display" panose="020B0004020202020204" pitchFamily="34" charset="0"/>
              </a:rPr>
              <a:t>Smalltalk</a:t>
            </a:r>
            <a:r>
              <a:rPr lang="en-IN" dirty="0">
                <a:latin typeface="Aptos Display" panose="020B0004020202020204" pitchFamily="34" charset="0"/>
              </a:rPr>
              <a:t> language is the first Object Oriented Programming Language and some other languages are Java, C#, C++, Python etc… belongs to the Oop’s Concept.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Aptos Display" panose="020B0004020202020204" pitchFamily="34" charset="0"/>
              </a:rPr>
              <a:t>There are main six pilers of Oop’s are :-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dirty="0">
                <a:latin typeface="Aptos Display" panose="020B0004020202020204" pitchFamily="34" charset="0"/>
              </a:rPr>
              <a:t>       </a:t>
            </a:r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(i) </a:t>
            </a:r>
            <a:r>
              <a:rPr lang="en-IN" sz="2000" dirty="0">
                <a:latin typeface="Aptos Display" panose="020B0004020202020204" pitchFamily="34" charset="0"/>
              </a:rPr>
              <a:t>Class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sz="2000" dirty="0">
                <a:latin typeface="Aptos Display" panose="020B0004020202020204" pitchFamily="34" charset="0"/>
              </a:rPr>
              <a:t>       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(ii) </a:t>
            </a:r>
            <a:r>
              <a:rPr lang="en-IN" sz="2000" dirty="0">
                <a:latin typeface="Aptos Display" panose="020B0004020202020204" pitchFamily="34" charset="0"/>
              </a:rPr>
              <a:t>Object and Method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sz="2000" dirty="0">
                <a:latin typeface="Aptos Display" panose="020B0004020202020204" pitchFamily="34" charset="0"/>
              </a:rPr>
              <a:t>      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 (iii) </a:t>
            </a:r>
            <a:r>
              <a:rPr lang="en-IN" sz="2000" dirty="0">
                <a:latin typeface="Aptos Display" panose="020B0004020202020204" pitchFamily="34" charset="0"/>
              </a:rPr>
              <a:t>Inheritance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sz="2000" dirty="0">
                <a:latin typeface="Aptos Display" panose="020B0004020202020204" pitchFamily="34" charset="0"/>
              </a:rPr>
              <a:t>       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(iv) </a:t>
            </a:r>
            <a:r>
              <a:rPr lang="en-IN" sz="2000" dirty="0">
                <a:latin typeface="Aptos Display" panose="020B0004020202020204" pitchFamily="34" charset="0"/>
              </a:rPr>
              <a:t>Polymorphism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sz="2000" dirty="0">
                <a:latin typeface="Aptos Display" panose="020B0004020202020204" pitchFamily="34" charset="0"/>
              </a:rPr>
              <a:t>       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(v) </a:t>
            </a:r>
            <a:r>
              <a:rPr lang="en-IN" sz="2000" dirty="0">
                <a:latin typeface="Aptos Display" panose="020B0004020202020204" pitchFamily="34" charset="0"/>
              </a:rPr>
              <a:t>Abstraction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IN" sz="2000" dirty="0">
                <a:latin typeface="Aptos Display" panose="020B0004020202020204" pitchFamily="34" charset="0"/>
              </a:rPr>
              <a:t>       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(vi) </a:t>
            </a:r>
            <a:r>
              <a:rPr lang="en-IN" sz="2000" dirty="0">
                <a:latin typeface="Aptos Display" panose="020B0004020202020204" pitchFamily="34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54859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7275-6887-0BAB-1E13-2740FF52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412"/>
            <a:ext cx="9905998" cy="101301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10E1-6EA6-F904-CE2E-58C9CCBC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6424"/>
            <a:ext cx="10270659" cy="51009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Class is the collection of the objects.</a:t>
            </a: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Class is not a real world entity, it is just a template or blueprint or prototype.    Example:- </a:t>
            </a:r>
            <a:r>
              <a:rPr lang="en-US" dirty="0">
                <a:solidFill>
                  <a:srgbClr val="002060"/>
                </a:solidFill>
                <a:latin typeface="Aptos Display" panose="020B0004020202020204" pitchFamily="34" charset="0"/>
              </a:rPr>
              <a:t>Animal is a class but the real world entity is Dog , Lion , Cat  etc.. those are Objects of the  Animal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Class doesn’t occupy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</a:t>
            </a:r>
            <a:r>
              <a:rPr lang="en-US" dirty="0">
                <a:latin typeface="Aptos Display" panose="020B0004020202020204" pitchFamily="34" charset="0"/>
              </a:rPr>
              <a:t>Syntax:- </a:t>
            </a: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	 access-modifiers class ClassName</a:t>
            </a: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           {</a:t>
            </a:r>
          </a:p>
          <a:p>
            <a:pPr marL="0" indent="0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           }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939C-6E12-22B9-26B1-C4EC902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117437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Object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ED5D-F8D7-C2C6-0EF5-37A8612B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3671"/>
            <a:ext cx="10898188" cy="52353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Object is an instance  of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Object is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</a:rPr>
              <a:t>real world entity </a:t>
            </a:r>
            <a:r>
              <a:rPr lang="en-US" dirty="0">
                <a:latin typeface="Aptos Display" panose="020B0004020202020204" pitchFamily="34" charset="0"/>
              </a:rPr>
              <a:t>such as  Dog, Cat, Lion etc.. which is object of Animal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Object occupies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Objects consists of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1.</a:t>
            </a:r>
            <a:r>
              <a:rPr lang="en-US" dirty="0">
                <a:solidFill>
                  <a:srgbClr val="FFFF00"/>
                </a:solidFill>
                <a:latin typeface="Aptos Display" panose="020B0004020202020204" pitchFamily="34" charset="0"/>
              </a:rPr>
              <a:t> Identity </a:t>
            </a:r>
            <a:r>
              <a:rPr lang="en-US" dirty="0">
                <a:latin typeface="Aptos Display" panose="020B0004020202020204" pitchFamily="34" charset="0"/>
              </a:rPr>
              <a:t>like name of the Dog or Cat.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2. </a:t>
            </a:r>
            <a:r>
              <a:rPr lang="en-US" dirty="0">
                <a:solidFill>
                  <a:srgbClr val="FFFF00"/>
                </a:solidFill>
                <a:latin typeface="Aptos Display" panose="020B0004020202020204" pitchFamily="34" charset="0"/>
              </a:rPr>
              <a:t>State/Attribute </a:t>
            </a:r>
            <a:r>
              <a:rPr lang="en-US" dirty="0">
                <a:latin typeface="Aptos Display" panose="020B0004020202020204" pitchFamily="34" charset="0"/>
              </a:rPr>
              <a:t>like age or color or breed of the Dog or Cat.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3. </a:t>
            </a:r>
            <a:r>
              <a:rPr lang="en-US" dirty="0">
                <a:solidFill>
                  <a:srgbClr val="FFFF00"/>
                </a:solidFill>
                <a:latin typeface="Aptos Display" panose="020B0004020202020204" pitchFamily="34" charset="0"/>
              </a:rPr>
              <a:t>Behaviors </a:t>
            </a:r>
            <a:r>
              <a:rPr lang="en-US" dirty="0">
                <a:latin typeface="Aptos Display" panose="020B0004020202020204" pitchFamily="34" charset="0"/>
              </a:rPr>
              <a:t> like  eat, run, bark. </a:t>
            </a:r>
          </a:p>
          <a:p>
            <a:pPr marL="0" indent="0">
              <a:buNone/>
            </a:pP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C7A-01D4-4B8F-DA40-B8BDFF63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030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Method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0886-38B1-F3AC-F519-49D4933F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9505"/>
            <a:ext cx="11050588" cy="511884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Aptos Display" panose="020B0004020202020204" pitchFamily="34" charset="0"/>
              </a:rPr>
              <a:t>A set of codes which perform a particular task </a:t>
            </a:r>
            <a:r>
              <a:rPr lang="en-US" dirty="0">
                <a:latin typeface="Aptos Display" panose="020B0004020202020204" pitchFamily="34" charset="0"/>
              </a:rPr>
              <a:t>those are called methods.</a:t>
            </a: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Example:- </a:t>
            </a:r>
            <a:r>
              <a:rPr lang="en-US" dirty="0">
                <a:solidFill>
                  <a:srgbClr val="002060"/>
                </a:solidFill>
                <a:latin typeface="Aptos Display" panose="020B0004020202020204" pitchFamily="34" charset="0"/>
              </a:rPr>
              <a:t>If a class Animal having a object Dog then the methods of the object will be like   eat(), run(), color(), sleep()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Some advantages of methods are:-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(a) </a:t>
            </a:r>
            <a:r>
              <a:rPr lang="en-US" dirty="0">
                <a:latin typeface="Aptos Display" panose="020B0004020202020204" pitchFamily="34" charset="0"/>
              </a:rPr>
              <a:t>Code reusability.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(b) </a:t>
            </a:r>
            <a:r>
              <a:rPr lang="en-US" dirty="0">
                <a:latin typeface="Aptos Display" panose="020B0004020202020204" pitchFamily="34" charset="0"/>
              </a:rPr>
              <a:t>Code optimization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Syntax:-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latin typeface="Aptos Display" panose="020B0004020202020204" pitchFamily="34" charset="0"/>
              </a:rPr>
              <a:t>access-modifiers return-type methodValue (list of parameters)</a:t>
            </a: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          {</a:t>
            </a:r>
          </a:p>
          <a:p>
            <a:pPr marL="0" indent="0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 Display" panose="020B0004020202020204" pitchFamily="34" charset="0"/>
              </a:rPr>
              <a:t>    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6FE4-45F6-7092-B533-DE802FD4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24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to create an object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6797-5A31-DDF6-07E2-3DD18B40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65"/>
            <a:ext cx="10396164" cy="4831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By using new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keyword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By using new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Instance()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By using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clone()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By using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deserialization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By using 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factory methods</a:t>
            </a:r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D07-FFD8-1B57-744C-33E267C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6189"/>
            <a:ext cx="9905998" cy="116541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to create object by using of new Keyword </a:t>
            </a:r>
            <a:r>
              <a:rPr lang="en-US" dirty="0">
                <a:solidFill>
                  <a:srgbClr val="7030A0"/>
                </a:solidFill>
                <a:latin typeface="Aptos Display" panose="020B0004020202020204" pitchFamily="34" charset="0"/>
              </a:rPr>
              <a:t>?</a:t>
            </a:r>
            <a:endParaRPr lang="en-IN" dirty="0">
              <a:solidFill>
                <a:srgbClr val="7030A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CB34-F862-275D-815E-98EE5CB9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1" y="1371601"/>
            <a:ext cx="10856259" cy="52802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To create a object by using of ‘new’ keyword there are 3 steps , i.e;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(A)</a:t>
            </a:r>
            <a:r>
              <a:rPr lang="en-US" u="sng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u="sng" dirty="0">
                <a:solidFill>
                  <a:srgbClr val="7030A0"/>
                </a:solidFill>
                <a:latin typeface="Aptos Display" panose="020B0004020202020204" pitchFamily="34" charset="0"/>
              </a:rPr>
              <a:t>Declaration</a:t>
            </a:r>
            <a:r>
              <a:rPr lang="en-US" u="sng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    It is declaring a variable name with an object 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</a:t>
            </a:r>
            <a:r>
              <a:rPr lang="en-US" dirty="0">
                <a:latin typeface="Aptos Display" panose="020B0004020202020204" pitchFamily="34" charset="0"/>
              </a:rPr>
              <a:t>Example:- </a:t>
            </a:r>
            <a:r>
              <a:rPr lang="en-US" dirty="0">
                <a:solidFill>
                  <a:srgbClr val="FFFF00"/>
                </a:solidFill>
                <a:latin typeface="Aptos Display" panose="020B0004020202020204" pitchFamily="34" charset="0"/>
              </a:rPr>
              <a:t>If I create a object from Animal class then I write like </a:t>
            </a:r>
            <a:r>
              <a:rPr lang="en-US" sz="1800" dirty="0">
                <a:latin typeface="Aptos Display" panose="020B0004020202020204" pitchFamily="34" charset="0"/>
              </a:rPr>
              <a:t>String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(B) </a:t>
            </a:r>
            <a:r>
              <a:rPr lang="en-US" u="sng" dirty="0">
                <a:solidFill>
                  <a:srgbClr val="7030A0"/>
                </a:solidFill>
                <a:latin typeface="Aptos Display" panose="020B0004020202020204" pitchFamily="34" charset="0"/>
              </a:rPr>
              <a:t>Instantiation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     This is when memory is allocated for an object.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</a:t>
            </a:r>
            <a:r>
              <a:rPr lang="en-US" dirty="0">
                <a:latin typeface="Aptos Display" panose="020B0004020202020204" pitchFamily="34" charset="0"/>
              </a:rPr>
              <a:t>Example:- </a:t>
            </a:r>
            <a:r>
              <a:rPr lang="en-US" sz="2300" dirty="0">
                <a:solidFill>
                  <a:srgbClr val="FFFF00"/>
                </a:solidFill>
                <a:latin typeface="Aptos Display" panose="020B0004020202020204" pitchFamily="34" charset="0"/>
              </a:rPr>
              <a:t>In this we use the ‘new’ keyword to create the object like</a:t>
            </a:r>
            <a:r>
              <a:rPr lang="en-US" sz="2000" dirty="0">
                <a:solidFill>
                  <a:schemeClr val="bg2"/>
                </a:solidFill>
                <a:latin typeface="Aptos Display" panose="020B0004020202020204" pitchFamily="34" charset="0"/>
              </a:rPr>
              <a:t>  </a:t>
            </a:r>
            <a:r>
              <a:rPr lang="en-IN" sz="1800" dirty="0">
                <a:latin typeface="Aptos Display" panose="020B0004020202020204" pitchFamily="34" charset="0"/>
              </a:rPr>
              <a:t>Car ca=new Car();</a:t>
            </a:r>
            <a:endParaRPr lang="en-US" sz="1800" dirty="0">
              <a:latin typeface="Aptos Display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(C) </a:t>
            </a:r>
            <a:r>
              <a:rPr lang="en-US" u="sng" dirty="0">
                <a:solidFill>
                  <a:srgbClr val="7030A0"/>
                </a:solidFill>
                <a:latin typeface="Aptos Display" panose="020B0004020202020204" pitchFamily="34" charset="0"/>
              </a:rPr>
              <a:t>Initialization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      The values are put into the memory that was allocated.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</a:t>
            </a:r>
            <a:r>
              <a:rPr lang="en-US" dirty="0">
                <a:latin typeface="Aptos Display" panose="020B0004020202020204" pitchFamily="34" charset="0"/>
              </a:rPr>
              <a:t>Example:- </a:t>
            </a:r>
            <a:r>
              <a:rPr lang="en-US" dirty="0">
                <a:solidFill>
                  <a:srgbClr val="FFFF00"/>
                </a:solidFill>
                <a:latin typeface="Aptos Display" panose="020B0004020202020204" pitchFamily="34" charset="0"/>
              </a:rPr>
              <a:t>In this we use the methods of the object like</a:t>
            </a:r>
            <a:r>
              <a:rPr lang="en-US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n-US" sz="1800" dirty="0">
                <a:latin typeface="Aptos Display" panose="020B0004020202020204" pitchFamily="34" charset="0"/>
              </a:rPr>
              <a:t>String name =“Tommy”;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EDB-AA97-BB30-44D7-D6F52F6D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8235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B4C4-FB65-5158-11E2-973AC810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753"/>
            <a:ext cx="10351341" cy="4957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latin typeface="Aptos" panose="020B0004020202020204" pitchFamily="34" charset="0"/>
              </a:rPr>
              <a:t>Inheritance is the procedure by which one object acquires all the     properties and behaviors of a parent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IN" dirty="0">
                <a:latin typeface="Aptos" panose="020B0004020202020204" pitchFamily="34" charset="0"/>
              </a:rPr>
              <a:t>It is inheriting the properties of parent class into child class.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IN" dirty="0">
                <a:latin typeface="Aptos" panose="020B0004020202020204" pitchFamily="34" charset="0"/>
              </a:rPr>
              <a:t>Example:-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        </a:t>
            </a:r>
            <a:r>
              <a:rPr lang="en-IN" dirty="0">
                <a:solidFill>
                  <a:srgbClr val="FFFF00"/>
                </a:solidFill>
                <a:latin typeface="Aptos" panose="020B0004020202020204" pitchFamily="34" charset="0"/>
              </a:rPr>
              <a:t> Dog </a:t>
            </a:r>
            <a:r>
              <a:rPr lang="en-IN" dirty="0">
                <a:latin typeface="Aptos" panose="020B0004020202020204" pitchFamily="34" charset="0"/>
              </a:rPr>
              <a:t>is a </a:t>
            </a:r>
            <a:r>
              <a:rPr lang="en-IN" dirty="0">
                <a:solidFill>
                  <a:schemeClr val="tx2"/>
                </a:solidFill>
                <a:latin typeface="Aptos" panose="020B0004020202020204" pitchFamily="34" charset="0"/>
              </a:rPr>
              <a:t>Animal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  ( </a:t>
            </a:r>
            <a:r>
              <a:rPr lang="en-IN" dirty="0">
                <a:latin typeface="Aptos" panose="020B0004020202020204" pitchFamily="34" charset="0"/>
              </a:rPr>
              <a:t>Where, </a:t>
            </a:r>
            <a:r>
              <a:rPr lang="en-IN" dirty="0">
                <a:solidFill>
                  <a:srgbClr val="FFFF00"/>
                </a:solidFill>
                <a:latin typeface="Aptos" panose="020B0004020202020204" pitchFamily="34" charset="0"/>
              </a:rPr>
              <a:t>Dog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= </a:t>
            </a:r>
            <a:r>
              <a:rPr lang="en-IN" dirty="0">
                <a:latin typeface="Aptos" panose="020B0004020202020204" pitchFamily="34" charset="0"/>
              </a:rPr>
              <a:t>Object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&amp; </a:t>
            </a:r>
            <a:r>
              <a:rPr lang="en-IN" dirty="0">
                <a:solidFill>
                  <a:schemeClr val="tx2"/>
                </a:solidFill>
                <a:latin typeface="Aptos" panose="020B0004020202020204" pitchFamily="34" charset="0"/>
              </a:rPr>
              <a:t>Animal 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= </a:t>
            </a:r>
            <a:r>
              <a:rPr lang="en-IN" dirty="0">
                <a:latin typeface="Aptos" panose="020B0004020202020204" pitchFamily="34" charset="0"/>
              </a:rPr>
              <a:t>Class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Some advantages of inheritance are:-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      (a) </a:t>
            </a:r>
            <a:r>
              <a:rPr lang="en-IN" dirty="0">
                <a:latin typeface="Aptos" panose="020B0004020202020204" pitchFamily="34" charset="0"/>
              </a:rPr>
              <a:t>Code reusability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       (b) </a:t>
            </a:r>
            <a:r>
              <a:rPr lang="en-IN" dirty="0">
                <a:latin typeface="Aptos" panose="020B0004020202020204" pitchFamily="34" charset="0"/>
              </a:rPr>
              <a:t>We can achieve polymorphism using inheritance.</a:t>
            </a:r>
          </a:p>
        </p:txBody>
      </p:sp>
    </p:spTree>
    <p:extLst>
      <p:ext uri="{BB962C8B-B14F-4D97-AF65-F5344CB8AC3E}">
        <p14:creationId xmlns:p14="http://schemas.microsoft.com/office/powerpoint/2010/main" val="12513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D43C-0805-912F-5E90-1D3B8E5A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167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8330-DB80-43EE-C6C5-5B5BFCDC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0188"/>
            <a:ext cx="10817506" cy="49754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A things having many forms that is called polymorphism.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It is considered one of the important features of Object-Oriented Programming.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Polymorphism allows us to perform a single action in different ways.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  <a:r>
              <a:rPr lang="en-US" dirty="0">
                <a:latin typeface="Aptos Display" panose="020B0004020202020204" pitchFamily="34" charset="0"/>
              </a:rPr>
              <a:t>There are 2 types of polymorphism. i.e;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1. </a:t>
            </a:r>
            <a:r>
              <a:rPr lang="en-US" u="sng" dirty="0">
                <a:solidFill>
                  <a:srgbClr val="7030A0"/>
                </a:solidFill>
                <a:latin typeface="Aptos Display" panose="020B0004020202020204" pitchFamily="34" charset="0"/>
              </a:rPr>
              <a:t>Compile-time Polymorphism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    </a:t>
            </a:r>
            <a:r>
              <a:rPr lang="en-US" sz="1800" dirty="0">
                <a:latin typeface="Aptos Display" panose="020B0004020202020204" pitchFamily="34" charset="0"/>
              </a:rPr>
              <a:t>It is also known as </a:t>
            </a:r>
            <a:r>
              <a:rPr lang="en-US" sz="1800" dirty="0">
                <a:solidFill>
                  <a:srgbClr val="FFFF00"/>
                </a:solidFill>
                <a:latin typeface="Aptos Display" panose="020B0004020202020204" pitchFamily="34" charset="0"/>
              </a:rPr>
              <a:t>Static polymorphism</a:t>
            </a:r>
            <a:r>
              <a:rPr lang="en-US" sz="1800" dirty="0">
                <a:latin typeface="Aptos Display" panose="020B0004020202020204" pitchFamily="34" charset="0"/>
              </a:rPr>
              <a:t>. This type of polymorphism is achieved by Method overloading</a:t>
            </a:r>
            <a:r>
              <a:rPr lang="en-US" sz="1800" dirty="0">
                <a:solidFill>
                  <a:schemeClr val="bg2"/>
                </a:solidFill>
                <a:latin typeface="Aptos Display" panose="020B00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      2. </a:t>
            </a:r>
            <a:r>
              <a:rPr lang="en-US" u="sng" dirty="0">
                <a:solidFill>
                  <a:srgbClr val="7030A0"/>
                </a:solidFill>
                <a:latin typeface="Aptos Display" panose="020B0004020202020204" pitchFamily="34" charset="0"/>
              </a:rPr>
              <a:t>Runtime Polymorphism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ptos Display" panose="020B0004020202020204" pitchFamily="34" charset="0"/>
              </a:rPr>
              <a:t>              It is also known as </a:t>
            </a:r>
            <a:r>
              <a:rPr lang="en-US" sz="1800" dirty="0">
                <a:solidFill>
                  <a:srgbClr val="FFFF00"/>
                </a:solidFill>
                <a:latin typeface="Aptos Display" panose="020B0004020202020204" pitchFamily="34" charset="0"/>
              </a:rPr>
              <a:t>Dynamic polymorphism</a:t>
            </a:r>
            <a:r>
              <a:rPr lang="en-US" sz="1800" dirty="0">
                <a:latin typeface="Aptos Display" panose="020B0004020202020204" pitchFamily="34" charset="0"/>
              </a:rPr>
              <a:t>. This type of polymorphism is achieved by Method overriding.</a:t>
            </a:r>
            <a:endParaRPr lang="en-IN" sz="1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6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473</TotalTime>
  <Words>898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Tw Cen MT</vt:lpstr>
      <vt:lpstr>Wingdings</vt:lpstr>
      <vt:lpstr>Circuit</vt:lpstr>
      <vt:lpstr>OOP’S concept</vt:lpstr>
      <vt:lpstr>WHAT IS OOP’s concept ?</vt:lpstr>
      <vt:lpstr>class</vt:lpstr>
      <vt:lpstr>Object</vt:lpstr>
      <vt:lpstr>Method</vt:lpstr>
      <vt:lpstr>How to create an object ?</vt:lpstr>
      <vt:lpstr>How to create object by using of new Keyword ?</vt:lpstr>
      <vt:lpstr>Inheritance</vt:lpstr>
      <vt:lpstr>Polymorphism</vt:lpstr>
      <vt:lpstr>Abstraction</vt:lpstr>
      <vt:lpstr>Encapsulation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OOP’S concept</dc:title>
  <dc:creator>Anita Singh</dc:creator>
  <cp:lastModifiedBy>Anita Singh</cp:lastModifiedBy>
  <cp:revision>31</cp:revision>
  <dcterms:created xsi:type="dcterms:W3CDTF">2024-01-14T13:02:02Z</dcterms:created>
  <dcterms:modified xsi:type="dcterms:W3CDTF">2024-01-15T17:00:54Z</dcterms:modified>
</cp:coreProperties>
</file>