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5fec1017a_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5fec1017a_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5fec101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5fec101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5fec1017a_3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5fec1017a_3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5fec1017a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5fec1017a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5fec1017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85fec1017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5fec1017a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5fec1017a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5e6d275f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5e6d275f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5fec1017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5fec1017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5fec1017a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5fec1017a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5fec1017a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5fec1017a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5fec1017a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5fec1017a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5fec1017a_3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5fec1017a_3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5fec1017a_3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5fec1017a_3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5fec1017a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5fec1017a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87928" y="11236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CSE 5306 Distributed Systems</a:t>
            </a:r>
            <a:endParaRPr sz="26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Project 2</a:t>
            </a:r>
            <a:endParaRPr sz="26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20"/>
              <a:t>URL Shortener</a:t>
            </a:r>
            <a:endParaRPr sz="262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053875" y="2728925"/>
            <a:ext cx="6779400" cy="12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#: 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Srinivasa Sai Abhijit Challapalli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Namburi Chaitanya Krishna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(HTTP via gateway, k6)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 users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about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321 requests/second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it’s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enough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(95% done in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~199 ms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users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still about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316 requests/second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(so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extra throughput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 This means I’ve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hit a ceiling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adding more “people” doesn’t increase completed work. Also, 95% finish in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~385 ms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now—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 slow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vs the 200 ms goal.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users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throughput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~76 requests/second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response times explode to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 system is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backed up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—like checkout lines wrapping around the store.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Bottom line: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My microservices route works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 up to ~320 RPS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after that it’s saturated: the line grows, people wait longer, and the store actually checks out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fewer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people per second.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900"/>
              </a:spcAft>
              <a:buNone/>
            </a:pPr>
            <a:r>
              <a:rPr lang="en-GB" sz="1200">
                <a:solidFill>
                  <a:srgbClr val="000000"/>
                </a:solidFill>
              </a:rPr>
              <a:t> 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577075"/>
            <a:ext cx="7534275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 path (gRPC) — with ghz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ran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arrival rate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tests: “send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per second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seconds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,” while limiting maximum parallel requests (concurrency 25/50/100).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ghz checked that each response was </a:t>
            </a: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gRPC OK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judged results against the same SLOs (p95 &lt; 200 ms, p99 &lt; 500 ms, errors &lt; 1%).</a:t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537775"/>
            <a:ext cx="775335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layered so much faster than microservices here?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nonstop flight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request goes straight to the code that knows the answer—very few “stops,” very little overhead.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connecting flight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request hits the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gateway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hops to another service, then to Redis, then back—more “stops” and more chances for queues to build up.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Those extra stops are fine if they buy me benefits (like independent teams, fault isolation), but they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cost performance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unless I add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lanes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(more replicas) and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 the connections</a:t>
            </a: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2779100" y="17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highlight>
                  <a:srgbClr val="FFFFFF"/>
                </a:highlight>
              </a:rPr>
              <a:t>AI TOOLS USAGE</a:t>
            </a:r>
            <a:endParaRPr sz="4700"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581225" y="725075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Prompt A: Project Architecture &amp; Design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“I need to implement a distributed URL shortener with two architectures: microservices (HTTP/REST) and layered (gRPC). Explain the key concepts I should understand and provide a roadmap for implementing both. The system should have 5 functional requirements: URL shortening, redirection, rate limiting, analytics, and expiration. Each architecture must run on 5 containerized nodes.”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Prompt B: File Structure &amp; Organization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“What is the optimal file structure for a project with two different architectures (microservices and layered)? I want to share common libraries between both, have separate deployment configurations, and organize the code cleanly.”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</a:rPr>
              <a:t>Prompt C: grpcurl Tool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“Show me the right way to use grpcurl with my Dockerized system. I need: - How to run it without installing locally (containerized method) - How to run it inside my app container - Correct flags (-plaintext, -import-path, -proto, -d) for my layered architecture via NGINX - Windows shell differences (Git Bash vs PowerShell) - Typical errors and how to fix them (e.g., command not found, DNS, rate limit, port conflicts)”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062">
              <a:solidFill>
                <a:srgbClr val="383A4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062">
              <a:solidFill>
                <a:srgbClr val="383A4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125"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2779100" y="177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highlight>
                  <a:srgbClr val="FFFFFF"/>
                </a:highlight>
              </a:rPr>
              <a:t>Contributions</a:t>
            </a:r>
            <a:endParaRPr sz="4700"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581225" y="725075"/>
            <a:ext cx="7505700" cy="3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Abhijit: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Microservices: Wrote the experimental setup, results (k6 runs at 50/100/200 VUs), figures, and system trade-offs for the microservices/Gateway path - Docker Hub: Built and tagged images, pushed to Docker Hub, updated compose references - GitHub push: Organized commits/PRs for microservices code and report assets; maintained repo structure and version tags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Chaitanya: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Layered: Wrote the experimental setup, results (ghz runs at 100/200/400 RPS), figures, and system trade-offs for the layered (gRPC) path - GitHub push: Committed layered service code, ghz scripts/reports (ghz-100/200/400.html), and integrated plots into the repo</a:t>
            </a:r>
            <a:endParaRPr b="1" sz="1100">
              <a:solidFill>
                <a:srgbClr val="000000"/>
              </a:solidFill>
            </a:endParaRPr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674125" y="1695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00"/>
              <a:t>Q/A</a:t>
            </a:r>
            <a:endParaRPr sz="6700"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959975" y="2571750"/>
            <a:ext cx="6364800" cy="18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Project Idea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Functional and Non-Functional Requirements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Two different architectures and communication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Performance comparison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Q/A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694525" y="57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404825"/>
            <a:ext cx="75057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We Built:</a:t>
            </a: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distributed URL shortener with TWO architectures for comparison</a:t>
            </a:r>
            <a:endParaRPr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1"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r>
              <a:rPr lang="en-GB" sz="9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https://www.example.com/very/long/path?id=12345</a:t>
            </a:r>
            <a:endParaRPr sz="92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GB" sz="92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http://localhost:8080/abc123</a:t>
            </a:r>
            <a:endParaRPr sz="92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Goals:</a:t>
            </a:r>
            <a:endParaRPr b="1"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5 functional requirements</a:t>
            </a:r>
            <a:endParaRPr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 2 different architectures (5 nodes each)</a:t>
            </a:r>
            <a:endParaRPr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Compare performance and scalability</a:t>
            </a:r>
            <a:endParaRPr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trade-offs</a:t>
            </a:r>
            <a:endParaRPr sz="15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Non-Functional Requirements:</a:t>
            </a:r>
            <a:endParaRPr b="1"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Latency: p95 &lt; 200ms, p99 &lt; 500ms</a:t>
            </a:r>
            <a:endParaRPr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Availability: 0% error rate target</a:t>
            </a:r>
            <a:endParaRPr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178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3"/>
              <a:buFont typeface="Arial"/>
              <a:buChar char="●"/>
            </a:pPr>
            <a:r>
              <a:rPr lang="en-GB" sz="9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Scalability: Handle increasing load</a:t>
            </a:r>
            <a:endParaRPr sz="9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617"/>
          </a:p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442250" y="246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Five Functional Requirements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615225" y="906325"/>
            <a:ext cx="75057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FR1: URL Shortening</a:t>
            </a:r>
            <a:endParaRPr b="1"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unique 7-character codes (3.5 trillion combinations)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 URL mappings with optional expiration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FR2: URL Resolution &amp; Redirection</a:t>
            </a:r>
            <a:endParaRPr b="1"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 301 redirects with atomic click counting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 HEAD requests (check without counting)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FR3: Rate Limiting (</a:t>
            </a:r>
            <a:r>
              <a:rPr b="1"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IP-based</a:t>
            </a:r>
            <a:r>
              <a:rPr b="1"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clicks</a:t>
            </a: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 IP using a simpler counter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Prevents abuse and ensures fair resource allocation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FR4: Analytics &amp; Top Links</a:t>
            </a:r>
            <a:endParaRPr b="1"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click tracking with sorted leaderboard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top N most popular links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FR5: Link Expiration</a:t>
            </a:r>
            <a:endParaRPr b="1"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5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5"/>
              <a:buFont typeface="Arial"/>
              <a:buChar char="●"/>
            </a:pPr>
            <a:r>
              <a:rPr lang="en-GB" sz="9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Time-based: TTL in seconds (Redis EXPIRE)</a:t>
            </a:r>
            <a:endParaRPr sz="9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638300" y="199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Microservices (HTTP/REST)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705875" y="8238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GB" sz="925"/>
              <a:t>API Gateway (Node 1) → Entry point, routing</a:t>
            </a:r>
            <a:endParaRPr b="1"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25"/>
              <a:t>    ↓</a:t>
            </a:r>
            <a:endParaRPr b="1"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25"/>
              <a:t>├── Redirect Service (Node 2) → URL shortening &amp; resolution</a:t>
            </a:r>
            <a:endParaRPr b="1"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25"/>
              <a:t>├── Analytics Service (Node 3) → Click tracking &amp; top links</a:t>
            </a:r>
            <a:endParaRPr b="1"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25"/>
              <a:t>├── Rate Limit Service (Node 4) → Request throttling</a:t>
            </a:r>
            <a:endParaRPr b="1"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925"/>
              <a:t>└── Redis Database (Node 5) → Centralized storage</a:t>
            </a:r>
            <a:endParaRPr b="1" sz="9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Model:</a:t>
            </a:r>
            <a:endParaRPr b="1"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Char char="●"/>
            </a:pPr>
            <a:r>
              <a:rPr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HTTP/REST with JSON</a:t>
            </a:r>
            <a:endParaRPr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Char char="●"/>
            </a:pPr>
            <a:r>
              <a:rPr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 communicate via HTTP requests</a:t>
            </a:r>
            <a:endParaRPr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Char char="●"/>
            </a:pPr>
            <a:r>
              <a:rPr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 Redis for data persistence</a:t>
            </a:r>
            <a:endParaRPr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Characteristics:</a:t>
            </a:r>
            <a:endParaRPr b="1"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Char char="●"/>
            </a:pPr>
            <a:r>
              <a:rPr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Loose coupling between services</a:t>
            </a:r>
            <a:endParaRPr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Char char="●"/>
            </a:pPr>
            <a:r>
              <a:rPr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horizontal scaling per service</a:t>
            </a:r>
            <a:endParaRPr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Char char="●"/>
            </a:pPr>
            <a:r>
              <a:rPr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fault isolation</a:t>
            </a:r>
            <a:endParaRPr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5"/>
              <a:buFont typeface="Arial"/>
              <a:buChar char="●"/>
            </a:pPr>
            <a:r>
              <a:rPr lang="en-GB" sz="10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operational complexity</a:t>
            </a:r>
            <a:endParaRPr sz="10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25"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Layered (gRPC)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665400"/>
            <a:ext cx="38259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Model:                                                              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gRPC with Protocol Buffers (binary)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Layers communicate via in-process function calls  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network overhead between layers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Characteristics: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 coupling within application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Vertical scaling (scale entire app)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latency (in-process calls)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Simpler operational model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5109525" y="917675"/>
            <a:ext cx="2979600" cy="34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Nginx Proxy (Node 1) → HTTP/2 termination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   ↓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Layered Application (Node 2) → 3 layers in single process: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 ├── Layer 1: Presentation (gRPC handlers)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 ├── Layer 2: Business Logic (validation, rules)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 └── Layer 3: Repository (Redis operations)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    ↓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├── Redis Master (Node 3) → Primary storage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├── Redis Replica (Node 4) → Read scalability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/>
                <a:ea typeface="Calibri"/>
                <a:cs typeface="Calibri"/>
                <a:sym typeface="Calibri"/>
              </a:rPr>
              <a:t>└── Analytics Worker (Node 5) → Background processing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589550" y="188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Methodology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555125" y="657100"/>
            <a:ext cx="7769700" cy="4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Setup:</a:t>
            </a:r>
            <a:endParaRPr b="1"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Environment:</a:t>
            </a:r>
            <a:r>
              <a:rPr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 on Windows laptop (MINGW64)</a:t>
            </a:r>
            <a:endParaRPr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Containerized Nodes:</a:t>
            </a:r>
            <a:r>
              <a:rPr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 per architecture</a:t>
            </a:r>
            <a:endParaRPr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Duration:</a:t>
            </a:r>
            <a:r>
              <a:rPr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60 seconds per run</a:t>
            </a:r>
            <a:endParaRPr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Targets (SLOs):</a:t>
            </a:r>
            <a:endParaRPr b="1"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p95 latency &lt; 200 ms</a:t>
            </a:r>
            <a:endParaRPr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p99 latency &lt; 500 ms</a:t>
            </a:r>
            <a:endParaRPr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rate &lt; 1%</a:t>
            </a:r>
            <a:endParaRPr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Testing Tools:</a:t>
            </a:r>
            <a:endParaRPr b="1"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Microservices:</a:t>
            </a:r>
            <a:r>
              <a:rPr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Grafana k6 (open-loop, constant VUs)</a:t>
            </a:r>
            <a:endParaRPr sz="38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90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Layered:</a:t>
            </a:r>
            <a:r>
              <a:rPr lang="en-GB" sz="38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ghz (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closed-loop, constant RPS)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Workloads:</a:t>
            </a:r>
            <a:endParaRPr b="1"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39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Microservices: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50, 100, 200 Virtual Users (VUs)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39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Layered:</a:t>
            </a:r>
            <a:r>
              <a:rPr lang="en-GB" sz="420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100, 200, 400 Requests Per Second (RPS)</a:t>
            </a:r>
            <a:endParaRPr sz="42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used </a:t>
            </a:r>
            <a:r>
              <a:rPr b="1" lang="en-GB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open-loop</a:t>
            </a:r>
            <a:r>
              <a:rPr lang="en-GB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(constant users); arrivals keep coming even if the system slows—this exposes saturation and inflates tails.</a:t>
            </a:r>
            <a:endParaRPr sz="4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Layered used </a:t>
            </a:r>
            <a:r>
              <a:rPr b="1" lang="en-GB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closed-loop</a:t>
            </a:r>
            <a:r>
              <a:rPr lang="en-GB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(constant RPS); arrival rate is capped—this shows how well the system tracks a target pace.</a:t>
            </a:r>
            <a:endParaRPr sz="4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4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are interpreted with this difference in mind.</a:t>
            </a:r>
            <a:endParaRPr sz="4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2654500" y="687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713750" y="1404850"/>
            <a:ext cx="7554600" cy="31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43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●"/>
            </a:pPr>
            <a:r>
              <a:rPr b="1"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k6</a:t>
            </a:r>
            <a:r>
              <a:rPr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(from Grafana Labs): a tool that pretends to be a bunch of users hitting my website. I tell it “act like 50 / 100 / 200 people constantly using the app for 60 seconds,” and it measures how fast the system responds and how many requests it completes per second.</a:t>
            </a:r>
            <a:endParaRPr sz="15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●"/>
            </a:pPr>
            <a:r>
              <a:rPr b="1"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InfluxDB + Grafana</a:t>
            </a:r>
            <a:r>
              <a:rPr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 treat </a:t>
            </a:r>
            <a:r>
              <a:rPr b="1"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InfluxDB</a:t>
            </a:r>
            <a:r>
              <a:rPr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a time-series notebook where k6 writes all the numbers it measures every second. </a:t>
            </a:r>
            <a:r>
              <a:rPr b="1"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dashboard app I can use to graph those numbers (lines going up/down).</a:t>
            </a:r>
            <a:endParaRPr sz="15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3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8"/>
              <a:buFont typeface="Arial"/>
              <a:buChar char="●"/>
            </a:pPr>
            <a:r>
              <a:rPr b="1"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ghz</a:t>
            </a:r>
            <a:r>
              <a:rPr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load tester specifically for </a:t>
            </a:r>
            <a:r>
              <a:rPr b="1"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gRPC</a:t>
            </a:r>
            <a:r>
              <a:rPr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(the protocol my layered app uses). Instead of “X fake users,” with ghz I usually say “send </a:t>
            </a:r>
            <a:r>
              <a:rPr b="1"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requests per second</a:t>
            </a:r>
            <a:r>
              <a:rPr lang="en-GB" sz="15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60 seconds” and it tries to keep that pace.</a:t>
            </a:r>
            <a:endParaRPr sz="15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373875"/>
            <a:ext cx="7505700" cy="2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883675"/>
            <a:ext cx="7395900" cy="42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 path (HTTP via API gateway) — with k6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ran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constant VU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tests: “pretend I have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people all clicking continuously for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 seconds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.”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k6 checked each response: it should be an HTTP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301 redirect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include a </a:t>
            </a: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header (meaning the short link correctly redirects).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set goals (SLOs):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p95 latency &lt; 200 ms</a:t>
            </a:r>
            <a:r>
              <a:rPr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(95% of requests should finish faster than 200 ms)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p99 latency &lt; 500 ms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b="1" lang="en-GB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rate &lt; 1%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