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5"/>
  </p:notesMasterIdLst>
  <p:handoutMasterIdLst>
    <p:handoutMasterId r:id="rId26"/>
  </p:handoutMasterIdLst>
  <p:sldIdLst>
    <p:sldId id="446" r:id="rId5"/>
    <p:sldId id="449" r:id="rId6"/>
    <p:sldId id="453" r:id="rId7"/>
    <p:sldId id="454" r:id="rId8"/>
    <p:sldId id="478" r:id="rId9"/>
    <p:sldId id="455" r:id="rId10"/>
    <p:sldId id="457" r:id="rId11"/>
    <p:sldId id="459" r:id="rId12"/>
    <p:sldId id="460" r:id="rId13"/>
    <p:sldId id="462" r:id="rId14"/>
    <p:sldId id="463" r:id="rId15"/>
    <p:sldId id="468" r:id="rId16"/>
    <p:sldId id="469" r:id="rId17"/>
    <p:sldId id="470" r:id="rId18"/>
    <p:sldId id="471" r:id="rId19"/>
    <p:sldId id="476" r:id="rId20"/>
    <p:sldId id="479" r:id="rId21"/>
    <p:sldId id="474" r:id="rId22"/>
    <p:sldId id="475" r:id="rId23"/>
    <p:sldId id="4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ghamitra Dey" initials="SD" lastIdx="1" clrIdx="0">
    <p:extLst>
      <p:ext uri="{19B8F6BF-5375-455C-9EA6-DF929625EA0E}">
        <p15:presenceInfo xmlns:p15="http://schemas.microsoft.com/office/powerpoint/2012/main" userId="ec3b131a1cb08f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82D"/>
    <a:srgbClr val="8C5896"/>
    <a:srgbClr val="7C6560"/>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18" d="100"/>
          <a:sy n="118" d="100"/>
        </p:scale>
        <p:origin x="261" y="4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2/8/2022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22280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17</a:t>
            </a:fld>
            <a:endParaRPr lang="en-US" dirty="0"/>
          </a:p>
        </p:txBody>
      </p:sp>
    </p:spTree>
    <p:extLst>
      <p:ext uri="{BB962C8B-B14F-4D97-AF65-F5344CB8AC3E}">
        <p14:creationId xmlns:p14="http://schemas.microsoft.com/office/powerpoint/2010/main" val="362379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20</a:t>
            </a:fld>
            <a:endParaRPr lang="en-US" dirty="0"/>
          </a:p>
        </p:txBody>
      </p:sp>
    </p:spTree>
    <p:extLst>
      <p:ext uri="{BB962C8B-B14F-4D97-AF65-F5344CB8AC3E}">
        <p14:creationId xmlns:p14="http://schemas.microsoft.com/office/powerpoint/2010/main" val="342169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30">
          <a:fgClr>
            <a:schemeClr val="bg2">
              <a:lumMod val="20000"/>
              <a:lumOff val="80000"/>
            </a:schemeClr>
          </a:fgClr>
          <a:bgClr>
            <a:schemeClr val="bg1">
              <a:lumMod val="8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30">
          <a:fgClr>
            <a:schemeClr val="bg2">
              <a:lumMod val="20000"/>
              <a:lumOff val="80000"/>
            </a:schemeClr>
          </a:fgClr>
          <a:bgClr>
            <a:schemeClr val="bg1">
              <a:lumMod val="8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pct30">
          <a:fgClr>
            <a:schemeClr val="bg2">
              <a:lumMod val="20000"/>
              <a:lumOff val="80000"/>
            </a:schemeClr>
          </a:fgClr>
          <a:bgClr>
            <a:schemeClr val="bg1">
              <a:lumMod val="8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pct30">
          <a:fgClr>
            <a:schemeClr val="bg2">
              <a:lumMod val="20000"/>
              <a:lumOff val="80000"/>
            </a:schemeClr>
          </a:fgClr>
          <a:bgClr>
            <a:schemeClr val="bg1">
              <a:lumMod val="85000"/>
            </a:schemeClr>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2/8/2022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gcorliss/lending-club/blob/5663c9d71a1c3715fd8d28f76fb552b4eee3044e/.ipynb_checkpoints/#9" TargetMode="External"/><Relationship Id="rId2" Type="http://schemas.openxmlformats.org/officeDocument/2006/relationships/hyperlink" Target="https://github.com/jgcorliss/lending-club/blob/5663c9d71a1c3715fd8d28f76fb552b4eee3044e/.ipynb_checkpoints/#1"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795046" y="2743199"/>
            <a:ext cx="7470743" cy="1371600"/>
          </a:xfrm>
        </p:spPr>
        <p:txBody>
          <a:bodyPr anchor="t" anchorCtr="0">
            <a:normAutofit/>
          </a:bodyPr>
          <a:lstStyle/>
          <a:p>
            <a:r>
              <a:rPr lang="en-US" dirty="0">
                <a:latin typeface="Arial Black" panose="020B0A04020102020204" pitchFamily="34" charset="0"/>
              </a:rPr>
              <a:t>Lending club case study</a:t>
            </a:r>
            <a:br>
              <a:rPr lang="en-US" dirty="0">
                <a:latin typeface="Arial Black" panose="020B0A04020102020204" pitchFamily="34" charset="0"/>
              </a:rPr>
            </a:br>
            <a:r>
              <a:rPr lang="en-US" dirty="0">
                <a:latin typeface="Arial Black" panose="020B0A04020102020204" pitchFamily="34" charset="0"/>
              </a:rPr>
              <a:t>Batch: ml C36</a:t>
            </a:r>
          </a:p>
        </p:txBody>
      </p:sp>
      <p:sp>
        <p:nvSpPr>
          <p:cNvPr id="5" name="Title 3">
            <a:extLst>
              <a:ext uri="{FF2B5EF4-FFF2-40B4-BE49-F238E27FC236}">
                <a16:creationId xmlns:a16="http://schemas.microsoft.com/office/drawing/2014/main" id="{A1CB361E-AE8F-4CE9-9220-6A235EF1F95B}"/>
              </a:ext>
            </a:extLst>
          </p:cNvPr>
          <p:cNvSpPr txBox="1">
            <a:spLocks/>
          </p:cNvSpPr>
          <p:nvPr/>
        </p:nvSpPr>
        <p:spPr>
          <a:xfrm>
            <a:off x="8377287" y="4940810"/>
            <a:ext cx="6177699" cy="2072327"/>
          </a:xfrm>
          <a:prstGeom prst="rect">
            <a:avLst/>
          </a:prstGeom>
        </p:spPr>
        <p:txBody>
          <a:bodyPr vert="horz" lIns="91440" tIns="45720" rIns="91440" bIns="45720" rtlCol="0" anchor="t" anchorCtr="0">
            <a:norm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r>
              <a:rPr lang="en-US" sz="2000" dirty="0">
                <a:latin typeface="Arial Black" panose="020B0A04020102020204" pitchFamily="34" charset="0"/>
              </a:rPr>
              <a:t>Authors:</a:t>
            </a:r>
          </a:p>
          <a:p>
            <a:pPr marL="457200" indent="-457200">
              <a:buAutoNum type="arabicPeriod"/>
            </a:pPr>
            <a:r>
              <a:rPr lang="en-US" sz="2000" dirty="0" err="1">
                <a:latin typeface="Arial Black" panose="020B0A04020102020204" pitchFamily="34" charset="0"/>
              </a:rPr>
              <a:t>Sanghamitra</a:t>
            </a:r>
            <a:r>
              <a:rPr lang="en-US" sz="2000" dirty="0">
                <a:latin typeface="Arial Black" panose="020B0A04020102020204" pitchFamily="34" charset="0"/>
              </a:rPr>
              <a:t> </a:t>
            </a:r>
            <a:r>
              <a:rPr lang="en-US" sz="2000" dirty="0" err="1">
                <a:latin typeface="Arial Black" panose="020B0A04020102020204" pitchFamily="34" charset="0"/>
              </a:rPr>
              <a:t>dey</a:t>
            </a:r>
            <a:endParaRPr lang="en-US" sz="2000" dirty="0">
              <a:latin typeface="Arial Black" panose="020B0A04020102020204" pitchFamily="34" charset="0"/>
            </a:endParaRPr>
          </a:p>
          <a:p>
            <a:pPr marL="457200" indent="-457200">
              <a:buAutoNum type="arabicPeriod"/>
            </a:pPr>
            <a:r>
              <a:rPr lang="en-US" sz="2000" dirty="0">
                <a:latin typeface="Arial Black" panose="020B0A04020102020204" pitchFamily="34" charset="0"/>
              </a:rPr>
              <a:t>Abhijit </a:t>
            </a:r>
            <a:r>
              <a:rPr lang="en-US" sz="2000" dirty="0" err="1">
                <a:latin typeface="Arial Black" panose="020B0A04020102020204" pitchFamily="34" charset="0"/>
              </a:rPr>
              <a:t>giri</a:t>
            </a:r>
            <a:endParaRPr lang="en-US" sz="2000" dirty="0">
              <a:latin typeface="Arial Black" panose="020B0A04020102020204" pitchFamily="34" charset="0"/>
            </a:endParaRPr>
          </a:p>
          <a:p>
            <a:endParaRPr lang="en-US" dirty="0"/>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2023" y="-73520"/>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4" name="Table 4">
            <a:extLst>
              <a:ext uri="{FF2B5EF4-FFF2-40B4-BE49-F238E27FC236}">
                <a16:creationId xmlns:a16="http://schemas.microsoft.com/office/drawing/2014/main" id="{FD045C96-B1D4-4503-ADD3-B2828CBEB97F}"/>
              </a:ext>
            </a:extLst>
          </p:cNvPr>
          <p:cNvGraphicFramePr>
            <a:graphicFrameLocks noGrp="1"/>
          </p:cNvGraphicFramePr>
          <p:nvPr>
            <p:extLst>
              <p:ext uri="{D42A27DB-BD31-4B8C-83A1-F6EECF244321}">
                <p14:modId xmlns:p14="http://schemas.microsoft.com/office/powerpoint/2010/main" val="225465686"/>
              </p:ext>
            </p:extLst>
          </p:nvPr>
        </p:nvGraphicFramePr>
        <p:xfrm>
          <a:off x="1602223" y="73520"/>
          <a:ext cx="8248658" cy="1249680"/>
        </p:xfrm>
        <a:graphic>
          <a:graphicData uri="http://schemas.openxmlformats.org/drawingml/2006/table">
            <a:tbl>
              <a:tblPr firstRow="1" bandRow="1">
                <a:tableStyleId>{5C22544A-7EE6-4342-B048-85BDC9FD1C3A}</a:tableStyleId>
              </a:tblPr>
              <a:tblGrid>
                <a:gridCol w="8248658">
                  <a:extLst>
                    <a:ext uri="{9D8B030D-6E8A-4147-A177-3AD203B41FA5}">
                      <a16:colId xmlns:a16="http://schemas.microsoft.com/office/drawing/2014/main" val="2960179356"/>
                    </a:ext>
                  </a:extLst>
                </a:gridCol>
              </a:tblGrid>
              <a:tr h="806572">
                <a:tc>
                  <a:txBody>
                    <a:bodyPr/>
                    <a:lstStyle/>
                    <a:p>
                      <a:r>
                        <a:rPr lang="en-US" sz="1600" dirty="0">
                          <a:solidFill>
                            <a:srgbClr val="0070C0"/>
                          </a:solidFill>
                        </a:rPr>
                        <a:t>6.Home Ownership:</a:t>
                      </a:r>
                    </a:p>
                    <a:p>
                      <a:pPr rtl="0"/>
                      <a:r>
                        <a:rPr lang="en-US" sz="1200" b="1" i="0" kern="1200" dirty="0">
                          <a:solidFill>
                            <a:srgbClr val="0070C0"/>
                          </a:solidFill>
                          <a:effectLst/>
                          <a:latin typeface="+mn-lt"/>
                          <a:ea typeface="+mn-ea"/>
                          <a:cs typeface="+mn-cs"/>
                        </a:rPr>
                        <a:t>Conclusion drawn about Property ownership:</a:t>
                      </a:r>
                    </a:p>
                    <a:p>
                      <a:pPr rtl="0"/>
                      <a:r>
                        <a:rPr lang="en-US" sz="1200" b="1" i="0" kern="1200" dirty="0">
                          <a:solidFill>
                            <a:srgbClr val="0070C0"/>
                          </a:solidFill>
                          <a:effectLst/>
                          <a:latin typeface="+mn-lt"/>
                          <a:ea typeface="+mn-ea"/>
                          <a:cs typeface="+mn-cs"/>
                        </a:rPr>
                        <a:t>  </a:t>
                      </a:r>
                      <a:r>
                        <a:rPr lang="en-US" sz="1200" b="0" i="0" kern="1200" dirty="0">
                          <a:solidFill>
                            <a:srgbClr val="0070C0"/>
                          </a:solidFill>
                          <a:effectLst/>
                          <a:latin typeface="+mn-lt"/>
                          <a:ea typeface="+mn-ea"/>
                          <a:cs typeface="+mn-cs"/>
                        </a:rPr>
                        <a:t>1.Borrowers living in Rented or mortgage property have greater chance of defaulting compared to borrowers having their own property.</a:t>
                      </a:r>
                    </a:p>
                    <a:p>
                      <a:pPr rtl="0"/>
                      <a:r>
                        <a:rPr lang="en-US" sz="1200" b="0" i="0" kern="1200" dirty="0">
                          <a:solidFill>
                            <a:srgbClr val="0070C0"/>
                          </a:solidFill>
                          <a:effectLst/>
                          <a:latin typeface="+mn-lt"/>
                          <a:ea typeface="+mn-ea"/>
                          <a:cs typeface="+mn-cs"/>
                        </a:rPr>
                        <a:t>  2.Borrower belonging to low income category and staying in rented property have more chance of defaulting.</a:t>
                      </a:r>
                    </a:p>
                    <a:p>
                      <a:r>
                        <a:rPr lang="en-US" sz="1200" dirty="0">
                          <a:solidFill>
                            <a:srgbClr val="0070C0"/>
                          </a:solidFill>
                        </a:rPr>
                        <a:t>  </a:t>
                      </a:r>
                      <a:endParaRPr lang="en-IN" sz="1200" dirty="0">
                        <a:solidFill>
                          <a:srgbClr val="0070C0"/>
                        </a:solidFill>
                      </a:endParaRPr>
                    </a:p>
                  </a:txBody>
                  <a:tcPr>
                    <a:noFill/>
                  </a:tcPr>
                </a:tc>
                <a:extLst>
                  <a:ext uri="{0D108BD9-81ED-4DB2-BD59-A6C34878D82A}">
                    <a16:rowId xmlns:a16="http://schemas.microsoft.com/office/drawing/2014/main" val="4048662943"/>
                  </a:ext>
                </a:extLst>
              </a:tr>
            </a:tbl>
          </a:graphicData>
        </a:graphic>
      </p:graphicFrame>
      <p:pic>
        <p:nvPicPr>
          <p:cNvPr id="9" name="Picture 8">
            <a:extLst>
              <a:ext uri="{FF2B5EF4-FFF2-40B4-BE49-F238E27FC236}">
                <a16:creationId xmlns:a16="http://schemas.microsoft.com/office/drawing/2014/main" id="{E7AFCFBE-E99A-49C9-8AC7-67EF4A972F22}"/>
              </a:ext>
            </a:extLst>
          </p:cNvPr>
          <p:cNvPicPr>
            <a:picLocks noChangeAspect="1"/>
          </p:cNvPicPr>
          <p:nvPr/>
        </p:nvPicPr>
        <p:blipFill>
          <a:blip r:embed="rId2"/>
          <a:stretch>
            <a:fillRect/>
          </a:stretch>
        </p:blipFill>
        <p:spPr>
          <a:xfrm>
            <a:off x="1602223" y="1109840"/>
            <a:ext cx="8248658" cy="5449591"/>
          </a:xfrm>
          <a:prstGeom prst="rect">
            <a:avLst/>
          </a:prstGeom>
        </p:spPr>
      </p:pic>
    </p:spTree>
    <p:extLst>
      <p:ext uri="{BB962C8B-B14F-4D97-AF65-F5344CB8AC3E}">
        <p14:creationId xmlns:p14="http://schemas.microsoft.com/office/powerpoint/2010/main" val="40408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37849"/>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4" name="Table 4">
            <a:extLst>
              <a:ext uri="{FF2B5EF4-FFF2-40B4-BE49-F238E27FC236}">
                <a16:creationId xmlns:a16="http://schemas.microsoft.com/office/drawing/2014/main" id="{F1D411F1-1044-4E06-8C8A-E7D28CD1F6CD}"/>
              </a:ext>
            </a:extLst>
          </p:cNvPr>
          <p:cNvGraphicFramePr>
            <a:graphicFrameLocks noGrp="1"/>
          </p:cNvGraphicFramePr>
          <p:nvPr>
            <p:extLst>
              <p:ext uri="{D42A27DB-BD31-4B8C-83A1-F6EECF244321}">
                <p14:modId xmlns:p14="http://schemas.microsoft.com/office/powerpoint/2010/main" val="912727146"/>
              </p:ext>
            </p:extLst>
          </p:nvPr>
        </p:nvGraphicFramePr>
        <p:xfrm>
          <a:off x="1422011" y="-55140"/>
          <a:ext cx="8830598" cy="1145646"/>
        </p:xfrm>
        <a:graphic>
          <a:graphicData uri="http://schemas.openxmlformats.org/drawingml/2006/table">
            <a:tbl>
              <a:tblPr firstRow="1" bandRow="1">
                <a:tableStyleId>{5C22544A-7EE6-4342-B048-85BDC9FD1C3A}</a:tableStyleId>
              </a:tblPr>
              <a:tblGrid>
                <a:gridCol w="8830598">
                  <a:extLst>
                    <a:ext uri="{9D8B030D-6E8A-4147-A177-3AD203B41FA5}">
                      <a16:colId xmlns:a16="http://schemas.microsoft.com/office/drawing/2014/main" val="960299104"/>
                    </a:ext>
                  </a:extLst>
                </a:gridCol>
              </a:tblGrid>
              <a:tr h="1145646">
                <a:tc>
                  <a:txBody>
                    <a:bodyPr/>
                    <a:lstStyle/>
                    <a:p>
                      <a:r>
                        <a:rPr lang="en-US" sz="1600" dirty="0">
                          <a:solidFill>
                            <a:srgbClr val="0070C0"/>
                          </a:solidFill>
                        </a:rPr>
                        <a:t>7.Address state:</a:t>
                      </a:r>
                    </a:p>
                    <a:p>
                      <a:r>
                        <a:rPr lang="en-US" sz="1200" b="1" i="0" kern="1200" dirty="0">
                          <a:solidFill>
                            <a:srgbClr val="0070C0"/>
                          </a:solidFill>
                          <a:effectLst/>
                          <a:latin typeface="+mn-lt"/>
                          <a:ea typeface="+mn-ea"/>
                          <a:cs typeface="+mn-cs"/>
                        </a:rPr>
                        <a:t>Conclusion drawn about origin state:</a:t>
                      </a:r>
                      <a:endParaRPr lang="en-US" sz="1200" dirty="0">
                        <a:solidFill>
                          <a:srgbClr val="0070C0"/>
                        </a:solidFill>
                      </a:endParaRPr>
                    </a:p>
                    <a:p>
                      <a:pPr rtl="0"/>
                      <a:r>
                        <a:rPr lang="en-US" sz="1200" b="0" i="0" kern="1200" dirty="0">
                          <a:solidFill>
                            <a:srgbClr val="0070C0"/>
                          </a:solidFill>
                          <a:effectLst/>
                          <a:latin typeface="+mn-lt"/>
                          <a:ea typeface="+mn-ea"/>
                          <a:cs typeface="+mn-cs"/>
                        </a:rPr>
                        <a:t>1.Borrowers belonging to California(CA) ,New York(NY) and Florida(FL) have more chance of defaulting.</a:t>
                      </a:r>
                    </a:p>
                    <a:p>
                      <a:pPr rtl="0"/>
                      <a:r>
                        <a:rPr lang="en-US" sz="1200" b="0" i="0" kern="1200" dirty="0">
                          <a:solidFill>
                            <a:srgbClr val="0070C0"/>
                          </a:solidFill>
                          <a:effectLst/>
                          <a:latin typeface="+mn-lt"/>
                          <a:ea typeface="+mn-ea"/>
                          <a:cs typeface="+mn-cs"/>
                        </a:rPr>
                        <a:t>2.In most of the states people belonging to low income group have more chance of defaulting.</a:t>
                      </a:r>
                    </a:p>
                    <a:p>
                      <a:endParaRPr lang="en-IN" sz="1200" dirty="0">
                        <a:solidFill>
                          <a:srgbClr val="0070C0"/>
                        </a:solidFill>
                      </a:endParaRPr>
                    </a:p>
                  </a:txBody>
                  <a:tcPr>
                    <a:noFill/>
                  </a:tcPr>
                </a:tc>
                <a:extLst>
                  <a:ext uri="{0D108BD9-81ED-4DB2-BD59-A6C34878D82A}">
                    <a16:rowId xmlns:a16="http://schemas.microsoft.com/office/drawing/2014/main" val="2895609574"/>
                  </a:ext>
                </a:extLst>
              </a:tr>
            </a:tbl>
          </a:graphicData>
        </a:graphic>
      </p:graphicFrame>
      <p:pic>
        <p:nvPicPr>
          <p:cNvPr id="9" name="Picture 8">
            <a:extLst>
              <a:ext uri="{FF2B5EF4-FFF2-40B4-BE49-F238E27FC236}">
                <a16:creationId xmlns:a16="http://schemas.microsoft.com/office/drawing/2014/main" id="{705D0009-D3CF-41BE-9DD1-46CE8EA6769A}"/>
              </a:ext>
            </a:extLst>
          </p:cNvPr>
          <p:cNvPicPr>
            <a:picLocks noChangeAspect="1"/>
          </p:cNvPicPr>
          <p:nvPr/>
        </p:nvPicPr>
        <p:blipFill>
          <a:blip r:embed="rId2"/>
          <a:stretch>
            <a:fillRect/>
          </a:stretch>
        </p:blipFill>
        <p:spPr>
          <a:xfrm>
            <a:off x="1422010" y="1103100"/>
            <a:ext cx="8830599" cy="5544123"/>
          </a:xfrm>
          <a:prstGeom prst="rect">
            <a:avLst/>
          </a:prstGeom>
        </p:spPr>
      </p:pic>
    </p:spTree>
    <p:extLst>
      <p:ext uri="{BB962C8B-B14F-4D97-AF65-F5344CB8AC3E}">
        <p14:creationId xmlns:p14="http://schemas.microsoft.com/office/powerpoint/2010/main" val="66615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156229" y="0"/>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3160020465"/>
              </p:ext>
            </p:extLst>
          </p:nvPr>
        </p:nvGraphicFramePr>
        <p:xfrm>
          <a:off x="620322" y="178025"/>
          <a:ext cx="10370858" cy="1249680"/>
        </p:xfrm>
        <a:graphic>
          <a:graphicData uri="http://schemas.openxmlformats.org/drawingml/2006/table">
            <a:tbl>
              <a:tblPr firstRow="1" bandRow="1">
                <a:tableStyleId>{5C22544A-7EE6-4342-B048-85BDC9FD1C3A}</a:tableStyleId>
              </a:tblPr>
              <a:tblGrid>
                <a:gridCol w="10370858">
                  <a:extLst>
                    <a:ext uri="{9D8B030D-6E8A-4147-A177-3AD203B41FA5}">
                      <a16:colId xmlns:a16="http://schemas.microsoft.com/office/drawing/2014/main" val="1812072928"/>
                    </a:ext>
                  </a:extLst>
                </a:gridCol>
              </a:tblGrid>
              <a:tr h="1022122">
                <a:tc>
                  <a:txBody>
                    <a:bodyPr/>
                    <a:lstStyle/>
                    <a:p>
                      <a:r>
                        <a:rPr lang="en-US" sz="1600" dirty="0">
                          <a:solidFill>
                            <a:srgbClr val="0070C0"/>
                          </a:solidFill>
                        </a:rPr>
                        <a:t>8.Loan Purpose:</a:t>
                      </a:r>
                    </a:p>
                    <a:p>
                      <a:pPr rtl="0"/>
                      <a:r>
                        <a:rPr lang="en-US" sz="1000" b="1" i="0" kern="1200" dirty="0">
                          <a:solidFill>
                            <a:srgbClr val="0070C0"/>
                          </a:solidFill>
                          <a:effectLst/>
                          <a:latin typeface="+mn-lt"/>
                          <a:ea typeface="+mn-ea"/>
                          <a:cs typeface="+mn-cs"/>
                        </a:rPr>
                        <a:t>Conclusion drawn about Loan Purpose</a:t>
                      </a:r>
                    </a:p>
                    <a:p>
                      <a:pPr rtl="0"/>
                      <a:endParaRPr lang="en-US" sz="1000" b="1" i="0" kern="1200" dirty="0">
                        <a:solidFill>
                          <a:srgbClr val="0070C0"/>
                        </a:solidFill>
                        <a:effectLst/>
                        <a:latin typeface="+mn-lt"/>
                        <a:ea typeface="+mn-ea"/>
                        <a:cs typeface="+mn-cs"/>
                      </a:endParaRPr>
                    </a:p>
                    <a:p>
                      <a:pPr rtl="0"/>
                      <a:r>
                        <a:rPr lang="en-US" sz="1000" b="0" i="0" kern="1200" dirty="0">
                          <a:solidFill>
                            <a:srgbClr val="0070C0"/>
                          </a:solidFill>
                          <a:effectLst/>
                          <a:latin typeface="+mn-lt"/>
                          <a:ea typeface="+mn-ea"/>
                          <a:cs typeface="+mn-cs"/>
                        </a:rPr>
                        <a:t>  1.Borrowers taking loan for debt consolidation and opening small business have more chance of defaulting.</a:t>
                      </a:r>
                    </a:p>
                    <a:p>
                      <a:pPr rtl="0"/>
                      <a:r>
                        <a:rPr lang="en-US" sz="1000" b="0" i="0" kern="1200" dirty="0">
                          <a:solidFill>
                            <a:srgbClr val="0070C0"/>
                          </a:solidFill>
                          <a:effectLst/>
                          <a:latin typeface="+mn-lt"/>
                          <a:ea typeface="+mn-ea"/>
                          <a:cs typeface="+mn-cs"/>
                        </a:rPr>
                        <a:t>  2.A Large number of unverified borrowers can be observed who are taking loan for "Other" purpose. These borrowers also have high chance of defaulting.         </a:t>
                      </a:r>
                    </a:p>
                    <a:p>
                      <a:pPr rtl="0"/>
                      <a:r>
                        <a:rPr lang="en-US" sz="1000" b="0" i="0" kern="1200" dirty="0">
                          <a:solidFill>
                            <a:srgbClr val="0070C0"/>
                          </a:solidFill>
                          <a:effectLst/>
                          <a:latin typeface="+mn-lt"/>
                          <a:ea typeface="+mn-ea"/>
                          <a:cs typeface="+mn-cs"/>
                        </a:rPr>
                        <a:t>  </a:t>
                      </a:r>
                    </a:p>
                    <a:p>
                      <a:r>
                        <a:rPr lang="en-US" sz="1000" dirty="0">
                          <a:solidFill>
                            <a:srgbClr val="0070C0"/>
                          </a:solidFill>
                        </a:rPr>
                        <a:t>  </a:t>
                      </a:r>
                      <a:endParaRPr lang="en-IN" sz="1000" dirty="0">
                        <a:solidFill>
                          <a:srgbClr val="0070C0"/>
                        </a:solidFill>
                      </a:endParaRPr>
                    </a:p>
                  </a:txBody>
                  <a:tcPr>
                    <a:noFill/>
                  </a:tcPr>
                </a:tc>
                <a:extLst>
                  <a:ext uri="{0D108BD9-81ED-4DB2-BD59-A6C34878D82A}">
                    <a16:rowId xmlns:a16="http://schemas.microsoft.com/office/drawing/2014/main" val="187848681"/>
                  </a:ext>
                </a:extLst>
              </a:tr>
            </a:tbl>
          </a:graphicData>
        </a:graphic>
      </p:graphicFrame>
      <p:pic>
        <p:nvPicPr>
          <p:cNvPr id="13" name="Picture 12">
            <a:extLst>
              <a:ext uri="{FF2B5EF4-FFF2-40B4-BE49-F238E27FC236}">
                <a16:creationId xmlns:a16="http://schemas.microsoft.com/office/drawing/2014/main" id="{426B9CCE-0025-4F76-8FA3-442A4999EE91}"/>
              </a:ext>
            </a:extLst>
          </p:cNvPr>
          <p:cNvPicPr>
            <a:picLocks noChangeAspect="1"/>
          </p:cNvPicPr>
          <p:nvPr/>
        </p:nvPicPr>
        <p:blipFill>
          <a:blip r:embed="rId2"/>
          <a:stretch>
            <a:fillRect/>
          </a:stretch>
        </p:blipFill>
        <p:spPr>
          <a:xfrm>
            <a:off x="620323" y="1274341"/>
            <a:ext cx="10380048" cy="5631905"/>
          </a:xfrm>
          <a:prstGeom prst="rect">
            <a:avLst/>
          </a:prstGeom>
        </p:spPr>
      </p:pic>
    </p:spTree>
    <p:extLst>
      <p:ext uri="{BB962C8B-B14F-4D97-AF65-F5344CB8AC3E}">
        <p14:creationId xmlns:p14="http://schemas.microsoft.com/office/powerpoint/2010/main" val="167121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37849"/>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4048580130"/>
              </p:ext>
            </p:extLst>
          </p:nvPr>
        </p:nvGraphicFramePr>
        <p:xfrm>
          <a:off x="1260440" y="0"/>
          <a:ext cx="9238185" cy="1094417"/>
        </p:xfrm>
        <a:graphic>
          <a:graphicData uri="http://schemas.openxmlformats.org/drawingml/2006/table">
            <a:tbl>
              <a:tblPr firstRow="1" bandRow="1">
                <a:tableStyleId>{5C22544A-7EE6-4342-B048-85BDC9FD1C3A}</a:tableStyleId>
              </a:tblPr>
              <a:tblGrid>
                <a:gridCol w="9238185">
                  <a:extLst>
                    <a:ext uri="{9D8B030D-6E8A-4147-A177-3AD203B41FA5}">
                      <a16:colId xmlns:a16="http://schemas.microsoft.com/office/drawing/2014/main" val="1812072928"/>
                    </a:ext>
                  </a:extLst>
                </a:gridCol>
              </a:tblGrid>
              <a:tr h="1094417">
                <a:tc>
                  <a:txBody>
                    <a:bodyPr/>
                    <a:lstStyle/>
                    <a:p>
                      <a:r>
                        <a:rPr lang="en-US" sz="1600" dirty="0">
                          <a:solidFill>
                            <a:srgbClr val="0070C0"/>
                          </a:solidFill>
                        </a:rPr>
                        <a:t>9.Verification status:</a:t>
                      </a:r>
                    </a:p>
                    <a:p>
                      <a:pPr rtl="0"/>
                      <a:r>
                        <a:rPr lang="en-US" sz="1000" b="1" i="0" kern="1200" dirty="0">
                          <a:solidFill>
                            <a:srgbClr val="0070C0"/>
                          </a:solidFill>
                          <a:effectLst/>
                          <a:latin typeface="+mn-lt"/>
                          <a:ea typeface="+mn-ea"/>
                          <a:cs typeface="+mn-cs"/>
                        </a:rPr>
                        <a:t>Conclusion drawn about Verification status</a:t>
                      </a:r>
                    </a:p>
                    <a:p>
                      <a:pPr rtl="0"/>
                      <a:r>
                        <a:rPr lang="en-US" sz="1000" b="0" i="0" kern="1200" dirty="0">
                          <a:solidFill>
                            <a:srgbClr val="0070C0"/>
                          </a:solidFill>
                          <a:effectLst/>
                          <a:latin typeface="+mn-lt"/>
                          <a:ea typeface="+mn-ea"/>
                          <a:cs typeface="+mn-cs"/>
                        </a:rPr>
                        <a:t>Verification status of person may not be able to predict if a person is likely to default.</a:t>
                      </a:r>
                    </a:p>
                    <a:p>
                      <a:endParaRPr lang="en-US" sz="1600" dirty="0">
                        <a:solidFill>
                          <a:srgbClr val="0070C0"/>
                        </a:solidFill>
                      </a:endParaRPr>
                    </a:p>
                  </a:txBody>
                  <a:tcPr>
                    <a:noFill/>
                  </a:tcPr>
                </a:tc>
                <a:extLst>
                  <a:ext uri="{0D108BD9-81ED-4DB2-BD59-A6C34878D82A}">
                    <a16:rowId xmlns:a16="http://schemas.microsoft.com/office/drawing/2014/main" val="187848681"/>
                  </a:ext>
                </a:extLst>
              </a:tr>
            </a:tbl>
          </a:graphicData>
        </a:graphic>
      </p:graphicFrame>
      <p:pic>
        <p:nvPicPr>
          <p:cNvPr id="9" name="Picture 8">
            <a:extLst>
              <a:ext uri="{FF2B5EF4-FFF2-40B4-BE49-F238E27FC236}">
                <a16:creationId xmlns:a16="http://schemas.microsoft.com/office/drawing/2014/main" id="{A2DA3447-4E1C-41F3-BF84-741E5419B4C2}"/>
              </a:ext>
            </a:extLst>
          </p:cNvPr>
          <p:cNvPicPr>
            <a:picLocks noChangeAspect="1"/>
          </p:cNvPicPr>
          <p:nvPr/>
        </p:nvPicPr>
        <p:blipFill>
          <a:blip r:embed="rId2"/>
          <a:stretch>
            <a:fillRect/>
          </a:stretch>
        </p:blipFill>
        <p:spPr>
          <a:xfrm>
            <a:off x="1260441" y="969153"/>
            <a:ext cx="9238186" cy="5730057"/>
          </a:xfrm>
          <a:prstGeom prst="rect">
            <a:avLst/>
          </a:prstGeom>
        </p:spPr>
      </p:pic>
    </p:spTree>
    <p:extLst>
      <p:ext uri="{BB962C8B-B14F-4D97-AF65-F5344CB8AC3E}">
        <p14:creationId xmlns:p14="http://schemas.microsoft.com/office/powerpoint/2010/main" val="115209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14874"/>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3532016690"/>
              </p:ext>
            </p:extLst>
          </p:nvPr>
        </p:nvGraphicFramePr>
        <p:xfrm>
          <a:off x="1910846" y="-50545"/>
          <a:ext cx="8370305" cy="975360"/>
        </p:xfrm>
        <a:graphic>
          <a:graphicData uri="http://schemas.openxmlformats.org/drawingml/2006/table">
            <a:tbl>
              <a:tblPr firstRow="1" bandRow="1">
                <a:tableStyleId>{5C22544A-7EE6-4342-B048-85BDC9FD1C3A}</a:tableStyleId>
              </a:tblPr>
              <a:tblGrid>
                <a:gridCol w="8370305">
                  <a:extLst>
                    <a:ext uri="{9D8B030D-6E8A-4147-A177-3AD203B41FA5}">
                      <a16:colId xmlns:a16="http://schemas.microsoft.com/office/drawing/2014/main" val="1812072928"/>
                    </a:ext>
                  </a:extLst>
                </a:gridCol>
              </a:tblGrid>
              <a:tr h="909805">
                <a:tc>
                  <a:txBody>
                    <a:bodyPr/>
                    <a:lstStyle/>
                    <a:p>
                      <a:r>
                        <a:rPr lang="en-US" sz="1600" dirty="0">
                          <a:solidFill>
                            <a:srgbClr val="0070C0"/>
                          </a:solidFill>
                        </a:rPr>
                        <a:t>10.Debt to income:</a:t>
                      </a:r>
                    </a:p>
                    <a:p>
                      <a:pPr rtl="0"/>
                      <a:r>
                        <a:rPr lang="en-US" sz="1200" dirty="0">
                          <a:solidFill>
                            <a:srgbClr val="0070C0"/>
                          </a:solidFill>
                        </a:rPr>
                        <a:t> </a:t>
                      </a:r>
                      <a:r>
                        <a:rPr lang="en-US" sz="1000" b="1" i="0" kern="1200" dirty="0">
                          <a:solidFill>
                            <a:srgbClr val="0070C0"/>
                          </a:solidFill>
                          <a:effectLst/>
                          <a:latin typeface="+mn-lt"/>
                          <a:ea typeface="+mn-ea"/>
                          <a:cs typeface="+mn-cs"/>
                        </a:rPr>
                        <a:t>Conclusion drawn about Debt-to-Income ratio</a:t>
                      </a:r>
                    </a:p>
                    <a:p>
                      <a:pPr rtl="0"/>
                      <a:r>
                        <a:rPr lang="en-US" sz="1000" b="0" i="0" kern="1200" dirty="0">
                          <a:solidFill>
                            <a:srgbClr val="0070C0"/>
                          </a:solidFill>
                          <a:effectLst/>
                          <a:latin typeface="+mn-lt"/>
                          <a:ea typeface="+mn-ea"/>
                          <a:cs typeface="+mn-cs"/>
                        </a:rPr>
                        <a:t>  1.Majority of the borrowers have a </a:t>
                      </a:r>
                      <a:r>
                        <a:rPr lang="en-US" sz="1000" b="0" i="0" kern="1200" dirty="0" err="1">
                          <a:solidFill>
                            <a:srgbClr val="0070C0"/>
                          </a:solidFill>
                          <a:effectLst/>
                          <a:latin typeface="+mn-lt"/>
                          <a:ea typeface="+mn-ea"/>
                          <a:cs typeface="+mn-cs"/>
                        </a:rPr>
                        <a:t>dti</a:t>
                      </a:r>
                      <a:r>
                        <a:rPr lang="en-US" sz="1000" b="0" i="0" kern="1200" dirty="0">
                          <a:solidFill>
                            <a:srgbClr val="0070C0"/>
                          </a:solidFill>
                          <a:effectLst/>
                          <a:latin typeface="+mn-lt"/>
                          <a:ea typeface="+mn-ea"/>
                          <a:cs typeface="+mn-cs"/>
                        </a:rPr>
                        <a:t> ratio of 13.5</a:t>
                      </a:r>
                    </a:p>
                    <a:p>
                      <a:pPr rtl="0"/>
                      <a:r>
                        <a:rPr lang="en-US" sz="1000" b="0" i="0" kern="1200" dirty="0">
                          <a:solidFill>
                            <a:srgbClr val="0070C0"/>
                          </a:solidFill>
                          <a:effectLst/>
                          <a:latin typeface="+mn-lt"/>
                          <a:ea typeface="+mn-ea"/>
                          <a:cs typeface="+mn-cs"/>
                        </a:rPr>
                        <a:t>  2.Borrowers whose </a:t>
                      </a:r>
                      <a:r>
                        <a:rPr lang="en-US" sz="1000" b="0" i="0" kern="1200" dirty="0" err="1">
                          <a:solidFill>
                            <a:srgbClr val="0070C0"/>
                          </a:solidFill>
                          <a:effectLst/>
                          <a:latin typeface="+mn-lt"/>
                          <a:ea typeface="+mn-ea"/>
                          <a:cs typeface="+mn-cs"/>
                        </a:rPr>
                        <a:t>dti</a:t>
                      </a:r>
                      <a:r>
                        <a:rPr lang="en-US" sz="1000" b="0" i="0" kern="1200" dirty="0">
                          <a:solidFill>
                            <a:srgbClr val="0070C0"/>
                          </a:solidFill>
                          <a:effectLst/>
                          <a:latin typeface="+mn-lt"/>
                          <a:ea typeface="+mn-ea"/>
                          <a:cs typeface="+mn-cs"/>
                        </a:rPr>
                        <a:t> ratio is between 10 and 15 is having more chance of defaulting.</a:t>
                      </a:r>
                    </a:p>
                    <a:p>
                      <a:endParaRPr lang="en-US" sz="1000" dirty="0">
                        <a:solidFill>
                          <a:srgbClr val="0070C0"/>
                        </a:solidFill>
                      </a:endParaRPr>
                    </a:p>
                  </a:txBody>
                  <a:tcPr>
                    <a:noFill/>
                  </a:tcPr>
                </a:tc>
                <a:extLst>
                  <a:ext uri="{0D108BD9-81ED-4DB2-BD59-A6C34878D82A}">
                    <a16:rowId xmlns:a16="http://schemas.microsoft.com/office/drawing/2014/main" val="187848681"/>
                  </a:ext>
                </a:extLst>
              </a:tr>
            </a:tbl>
          </a:graphicData>
        </a:graphic>
      </p:graphicFrame>
      <p:pic>
        <p:nvPicPr>
          <p:cNvPr id="7" name="Picture 6">
            <a:extLst>
              <a:ext uri="{FF2B5EF4-FFF2-40B4-BE49-F238E27FC236}">
                <a16:creationId xmlns:a16="http://schemas.microsoft.com/office/drawing/2014/main" id="{D9F3B013-F6D2-43B5-AACD-D00FA5851DB6}"/>
              </a:ext>
            </a:extLst>
          </p:cNvPr>
          <p:cNvPicPr>
            <a:picLocks noChangeAspect="1"/>
          </p:cNvPicPr>
          <p:nvPr/>
        </p:nvPicPr>
        <p:blipFill>
          <a:blip r:embed="rId2"/>
          <a:stretch>
            <a:fillRect/>
          </a:stretch>
        </p:blipFill>
        <p:spPr>
          <a:xfrm>
            <a:off x="1910847" y="958204"/>
            <a:ext cx="8370305" cy="5688991"/>
          </a:xfrm>
          <a:prstGeom prst="rect">
            <a:avLst/>
          </a:prstGeom>
        </p:spPr>
      </p:pic>
    </p:spTree>
    <p:extLst>
      <p:ext uri="{BB962C8B-B14F-4D97-AF65-F5344CB8AC3E}">
        <p14:creationId xmlns:p14="http://schemas.microsoft.com/office/powerpoint/2010/main" val="115801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14874"/>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4231789439"/>
              </p:ext>
            </p:extLst>
          </p:nvPr>
        </p:nvGraphicFramePr>
        <p:xfrm>
          <a:off x="1631216" y="-50545"/>
          <a:ext cx="8946416" cy="1066800"/>
        </p:xfrm>
        <a:graphic>
          <a:graphicData uri="http://schemas.openxmlformats.org/drawingml/2006/table">
            <a:tbl>
              <a:tblPr firstRow="1" bandRow="1">
                <a:tableStyleId>{5C22544A-7EE6-4342-B048-85BDC9FD1C3A}</a:tableStyleId>
              </a:tblPr>
              <a:tblGrid>
                <a:gridCol w="8946416">
                  <a:extLst>
                    <a:ext uri="{9D8B030D-6E8A-4147-A177-3AD203B41FA5}">
                      <a16:colId xmlns:a16="http://schemas.microsoft.com/office/drawing/2014/main" val="1812072928"/>
                    </a:ext>
                  </a:extLst>
                </a:gridCol>
              </a:tblGrid>
              <a:tr h="909805">
                <a:tc>
                  <a:txBody>
                    <a:bodyPr/>
                    <a:lstStyle/>
                    <a:p>
                      <a:r>
                        <a:rPr lang="en-US" sz="1600" dirty="0">
                          <a:solidFill>
                            <a:srgbClr val="0070C0"/>
                          </a:solidFill>
                        </a:rPr>
                        <a:t>11.Public records bankruptcies:</a:t>
                      </a:r>
                    </a:p>
                    <a:p>
                      <a:pPr rtl="0"/>
                      <a:r>
                        <a:rPr lang="en-US" sz="1200" dirty="0">
                          <a:solidFill>
                            <a:srgbClr val="0070C0"/>
                          </a:solidFill>
                        </a:rPr>
                        <a:t> </a:t>
                      </a:r>
                      <a:r>
                        <a:rPr lang="en-US" sz="1200" b="1" i="0" kern="1200" dirty="0">
                          <a:solidFill>
                            <a:srgbClr val="0070C0"/>
                          </a:solidFill>
                          <a:effectLst/>
                          <a:latin typeface="+mn-lt"/>
                          <a:ea typeface="+mn-ea"/>
                          <a:cs typeface="+mn-cs"/>
                        </a:rPr>
                        <a:t>Conclusion drawn about Number of bankruptcies:</a:t>
                      </a:r>
                    </a:p>
                    <a:p>
                      <a:pPr rtl="0"/>
                      <a:r>
                        <a:rPr lang="en-US" sz="1200" b="0" i="0" kern="1200" dirty="0">
                          <a:solidFill>
                            <a:srgbClr val="0070C0"/>
                          </a:solidFill>
                          <a:effectLst/>
                          <a:latin typeface="+mn-lt"/>
                          <a:ea typeface="+mn-ea"/>
                          <a:cs typeface="+mn-cs"/>
                        </a:rPr>
                        <a:t>  1.Most of the borrowers have no recorded bankruptcies.</a:t>
                      </a:r>
                    </a:p>
                    <a:p>
                      <a:pPr rtl="0"/>
                      <a:r>
                        <a:rPr lang="en-US" sz="1200" b="0" i="0" kern="1200" dirty="0">
                          <a:solidFill>
                            <a:srgbClr val="0070C0"/>
                          </a:solidFill>
                          <a:effectLst/>
                          <a:latin typeface="+mn-lt"/>
                          <a:ea typeface="+mn-ea"/>
                          <a:cs typeface="+mn-cs"/>
                        </a:rPr>
                        <a:t>  2.The chance of defaulting significantly increases if the borrower is having at least 1 bankruptcy.</a:t>
                      </a:r>
                    </a:p>
                    <a:p>
                      <a:endParaRPr lang="en-US" sz="1200" dirty="0">
                        <a:solidFill>
                          <a:srgbClr val="0070C0"/>
                        </a:solidFill>
                      </a:endParaRPr>
                    </a:p>
                  </a:txBody>
                  <a:tcPr>
                    <a:noFill/>
                  </a:tcPr>
                </a:tc>
                <a:extLst>
                  <a:ext uri="{0D108BD9-81ED-4DB2-BD59-A6C34878D82A}">
                    <a16:rowId xmlns:a16="http://schemas.microsoft.com/office/drawing/2014/main" val="187848681"/>
                  </a:ext>
                </a:extLst>
              </a:tr>
            </a:tbl>
          </a:graphicData>
        </a:graphic>
      </p:graphicFrame>
      <p:pic>
        <p:nvPicPr>
          <p:cNvPr id="5" name="Picture 4">
            <a:extLst>
              <a:ext uri="{FF2B5EF4-FFF2-40B4-BE49-F238E27FC236}">
                <a16:creationId xmlns:a16="http://schemas.microsoft.com/office/drawing/2014/main" id="{B38C9CF2-1B70-4C64-943A-AA2778A0E961}"/>
              </a:ext>
            </a:extLst>
          </p:cNvPr>
          <p:cNvPicPr>
            <a:picLocks noChangeAspect="1"/>
          </p:cNvPicPr>
          <p:nvPr/>
        </p:nvPicPr>
        <p:blipFill>
          <a:blip r:embed="rId2"/>
          <a:stretch>
            <a:fillRect/>
          </a:stretch>
        </p:blipFill>
        <p:spPr>
          <a:xfrm>
            <a:off x="1606625" y="955295"/>
            <a:ext cx="8971008" cy="5472103"/>
          </a:xfrm>
          <a:prstGeom prst="rect">
            <a:avLst/>
          </a:prstGeom>
        </p:spPr>
      </p:pic>
    </p:spTree>
    <p:extLst>
      <p:ext uri="{BB962C8B-B14F-4D97-AF65-F5344CB8AC3E}">
        <p14:creationId xmlns:p14="http://schemas.microsoft.com/office/powerpoint/2010/main" val="406477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40595" y="-170258"/>
            <a:ext cx="12025049" cy="702825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2993854293"/>
              </p:ext>
            </p:extLst>
          </p:nvPr>
        </p:nvGraphicFramePr>
        <p:xfrm>
          <a:off x="1631216" y="-50545"/>
          <a:ext cx="8946416" cy="1127760"/>
        </p:xfrm>
        <a:graphic>
          <a:graphicData uri="http://schemas.openxmlformats.org/drawingml/2006/table">
            <a:tbl>
              <a:tblPr firstRow="1" bandRow="1">
                <a:tableStyleId>{5C22544A-7EE6-4342-B048-85BDC9FD1C3A}</a:tableStyleId>
              </a:tblPr>
              <a:tblGrid>
                <a:gridCol w="8946416">
                  <a:extLst>
                    <a:ext uri="{9D8B030D-6E8A-4147-A177-3AD203B41FA5}">
                      <a16:colId xmlns:a16="http://schemas.microsoft.com/office/drawing/2014/main" val="1812072928"/>
                    </a:ext>
                  </a:extLst>
                </a:gridCol>
              </a:tblGrid>
              <a:tr h="909805">
                <a:tc>
                  <a:txBody>
                    <a:bodyPr/>
                    <a:lstStyle/>
                    <a:p>
                      <a:r>
                        <a:rPr lang="en-US" sz="1600" dirty="0">
                          <a:solidFill>
                            <a:srgbClr val="0070C0"/>
                          </a:solidFill>
                        </a:rPr>
                        <a:t>13.Employment Length:</a:t>
                      </a:r>
                    </a:p>
                    <a:p>
                      <a:pPr rtl="0"/>
                      <a:r>
                        <a:rPr lang="en-US" sz="1600" dirty="0">
                          <a:solidFill>
                            <a:srgbClr val="0070C0"/>
                          </a:solidFill>
                        </a:rPr>
                        <a:t> </a:t>
                      </a:r>
                      <a:r>
                        <a:rPr lang="en-US" sz="1200" b="1" i="0" kern="1200" dirty="0">
                          <a:solidFill>
                            <a:srgbClr val="0070C0"/>
                          </a:solidFill>
                          <a:effectLst/>
                          <a:latin typeface="+mn-lt"/>
                          <a:ea typeface="+mn-ea"/>
                          <a:cs typeface="+mn-cs"/>
                        </a:rPr>
                        <a:t>Conclusion drawn about Employment Length:</a:t>
                      </a:r>
                    </a:p>
                    <a:p>
                      <a:pPr rtl="0"/>
                      <a:r>
                        <a:rPr lang="en-US" sz="1200" b="0" i="0" kern="1200" dirty="0">
                          <a:solidFill>
                            <a:srgbClr val="0070C0"/>
                          </a:solidFill>
                          <a:effectLst/>
                          <a:latin typeface="+mn-lt"/>
                          <a:ea typeface="+mn-ea"/>
                          <a:cs typeface="+mn-cs"/>
                        </a:rPr>
                        <a:t>   1.Based on years of employment length one cannot predict if the borrower is going to default.</a:t>
                      </a:r>
                    </a:p>
                    <a:p>
                      <a:pPr rtl="0"/>
                      <a:r>
                        <a:rPr lang="en-US" sz="1200" b="0" i="0" kern="1200" dirty="0">
                          <a:solidFill>
                            <a:srgbClr val="0070C0"/>
                          </a:solidFill>
                          <a:effectLst/>
                          <a:latin typeface="+mn-lt"/>
                          <a:ea typeface="+mn-ea"/>
                          <a:cs typeface="+mn-cs"/>
                        </a:rPr>
                        <a:t>    </a:t>
                      </a:r>
                    </a:p>
                    <a:p>
                      <a:r>
                        <a:rPr lang="en-US" sz="1200" dirty="0">
                          <a:solidFill>
                            <a:srgbClr val="0070C0"/>
                          </a:solidFill>
                        </a:rPr>
                        <a:t> </a:t>
                      </a:r>
                    </a:p>
                  </a:txBody>
                  <a:tcPr>
                    <a:noFill/>
                  </a:tcPr>
                </a:tc>
                <a:extLst>
                  <a:ext uri="{0D108BD9-81ED-4DB2-BD59-A6C34878D82A}">
                    <a16:rowId xmlns:a16="http://schemas.microsoft.com/office/drawing/2014/main" val="187848681"/>
                  </a:ext>
                </a:extLst>
              </a:tr>
            </a:tbl>
          </a:graphicData>
        </a:graphic>
      </p:graphicFrame>
      <p:pic>
        <p:nvPicPr>
          <p:cNvPr id="5" name="Picture 4">
            <a:extLst>
              <a:ext uri="{FF2B5EF4-FFF2-40B4-BE49-F238E27FC236}">
                <a16:creationId xmlns:a16="http://schemas.microsoft.com/office/drawing/2014/main" id="{9E9C9BD4-3E13-4A76-A3D0-9E37DAF1F139}"/>
              </a:ext>
            </a:extLst>
          </p:cNvPr>
          <p:cNvPicPr>
            <a:picLocks noChangeAspect="1"/>
          </p:cNvPicPr>
          <p:nvPr/>
        </p:nvPicPr>
        <p:blipFill>
          <a:blip r:embed="rId2"/>
          <a:stretch>
            <a:fillRect/>
          </a:stretch>
        </p:blipFill>
        <p:spPr>
          <a:xfrm>
            <a:off x="1630564" y="1077216"/>
            <a:ext cx="8946416" cy="5687700"/>
          </a:xfrm>
          <a:prstGeom prst="rect">
            <a:avLst/>
          </a:prstGeom>
        </p:spPr>
      </p:pic>
    </p:spTree>
    <p:extLst>
      <p:ext uri="{BB962C8B-B14F-4D97-AF65-F5344CB8AC3E}">
        <p14:creationId xmlns:p14="http://schemas.microsoft.com/office/powerpoint/2010/main" val="382388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1890822" y="3336683"/>
            <a:ext cx="8148723" cy="1371600"/>
          </a:xfrm>
        </p:spPr>
        <p:txBody>
          <a:bodyPr anchor="t" anchorCtr="0">
            <a:normAutofit/>
          </a:bodyPr>
          <a:lstStyle/>
          <a:p>
            <a:r>
              <a:rPr lang="en-US" sz="5400" b="1" dirty="0">
                <a:latin typeface="Arial Black" panose="020B0A04020102020204" pitchFamily="34" charset="0"/>
              </a:rPr>
              <a:t>Final CONCLUSION</a:t>
            </a:r>
          </a:p>
        </p:txBody>
      </p:sp>
    </p:spTree>
    <p:extLst>
      <p:ext uri="{BB962C8B-B14F-4D97-AF65-F5344CB8AC3E}">
        <p14:creationId xmlns:p14="http://schemas.microsoft.com/office/powerpoint/2010/main" val="216473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34060"/>
            <a:ext cx="12020718" cy="7607159"/>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DD2CE479-D95D-41DF-B343-538FA73CA214}"/>
              </a:ext>
            </a:extLst>
          </p:cNvPr>
          <p:cNvGraphicFramePr>
            <a:graphicFrameLocks noGrp="1"/>
          </p:cNvGraphicFramePr>
          <p:nvPr>
            <p:extLst>
              <p:ext uri="{D42A27DB-BD31-4B8C-83A1-F6EECF244321}">
                <p14:modId xmlns:p14="http://schemas.microsoft.com/office/powerpoint/2010/main" val="3174839660"/>
              </p:ext>
            </p:extLst>
          </p:nvPr>
        </p:nvGraphicFramePr>
        <p:xfrm>
          <a:off x="1514795" y="590300"/>
          <a:ext cx="2359337" cy="611132"/>
        </p:xfrm>
        <a:graphic>
          <a:graphicData uri="http://schemas.openxmlformats.org/drawingml/2006/table">
            <a:tbl>
              <a:tblPr firstRow="1" bandRow="1">
                <a:tableStyleId>{5C22544A-7EE6-4342-B048-85BDC9FD1C3A}</a:tableStyleId>
              </a:tblPr>
              <a:tblGrid>
                <a:gridCol w="2359337">
                  <a:extLst>
                    <a:ext uri="{9D8B030D-6E8A-4147-A177-3AD203B41FA5}">
                      <a16:colId xmlns:a16="http://schemas.microsoft.com/office/drawing/2014/main" val="1812072928"/>
                    </a:ext>
                  </a:extLst>
                </a:gridCol>
              </a:tblGrid>
              <a:tr h="611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rgbClr val="0070C0"/>
                          </a:solidFill>
                          <a:effectLst/>
                          <a:latin typeface="+mn-lt"/>
                          <a:ea typeface="+mn-ea"/>
                          <a:cs typeface="+mn-cs"/>
                        </a:rPr>
                        <a:t>Recommendations:</a:t>
                      </a:r>
                      <a:endParaRPr lang="en-IN" sz="1800" b="1" i="0" kern="1200" dirty="0">
                        <a:solidFill>
                          <a:srgbClr val="0070C0"/>
                        </a:solidFill>
                        <a:effectLst/>
                        <a:latin typeface="+mn-lt"/>
                        <a:ea typeface="+mn-ea"/>
                        <a:cs typeface="+mn-cs"/>
                      </a:endParaRPr>
                    </a:p>
                    <a:p>
                      <a:endParaRPr lang="en-US" sz="1000" dirty="0">
                        <a:solidFill>
                          <a:srgbClr val="0070C0"/>
                        </a:solidFill>
                      </a:endParaRPr>
                    </a:p>
                  </a:txBody>
                  <a:tcPr>
                    <a:noFill/>
                  </a:tcPr>
                </a:tc>
                <a:extLst>
                  <a:ext uri="{0D108BD9-81ED-4DB2-BD59-A6C34878D82A}">
                    <a16:rowId xmlns:a16="http://schemas.microsoft.com/office/drawing/2014/main" val="187848681"/>
                  </a:ext>
                </a:extLst>
              </a:tr>
            </a:tbl>
          </a:graphicData>
        </a:graphic>
      </p:graphicFrame>
      <p:sp>
        <p:nvSpPr>
          <p:cNvPr id="3" name="Rectangle 1">
            <a:extLst>
              <a:ext uri="{FF2B5EF4-FFF2-40B4-BE49-F238E27FC236}">
                <a16:creationId xmlns:a16="http://schemas.microsoft.com/office/drawing/2014/main" id="{7C444BEA-265B-4A73-BE13-62ED08D55173}"/>
              </a:ext>
            </a:extLst>
          </p:cNvPr>
          <p:cNvSpPr>
            <a:spLocks noChangeArrowheads="1"/>
          </p:cNvSpPr>
          <p:nvPr/>
        </p:nvSpPr>
        <p:spPr bwMode="auto">
          <a:xfrm>
            <a:off x="4718769" y="281020"/>
            <a:ext cx="3521918" cy="30584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193CDB-35F9-4BD1-BD4D-C6E29C4EA932}"/>
              </a:ext>
            </a:extLst>
          </p:cNvPr>
          <p:cNvSpPr>
            <a:spLocks noChangeArrowheads="1"/>
          </p:cNvSpPr>
          <p:nvPr/>
        </p:nvSpPr>
        <p:spPr bwMode="auto">
          <a:xfrm>
            <a:off x="1410658" y="1245238"/>
            <a:ext cx="9304824" cy="601745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70C0"/>
                </a:solidFill>
                <a:effectLst/>
                <a:latin typeface="Arial" panose="020B0604020202020204" pitchFamily="34" charset="0"/>
              </a:rPr>
              <a:t>The company should avoid giving loan to borrowers whose income is below $40000 and who are requesting a loan amount greater than $20000.</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rgbClr val="0070C0"/>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lang="en-US" altLang="en-US" sz="1600" dirty="0">
                <a:solidFill>
                  <a:srgbClr val="0070C0"/>
                </a:solidFill>
              </a:rPr>
              <a:t>The company should restrict borrowers who are belonging to Low Income Category and staying in Rent or Mortgage property and requesting loan greater than $15000 for the purpose of consolidation of debt.</a:t>
            </a:r>
          </a:p>
          <a:p>
            <a:pPr marL="342900" marR="0" lvl="0" indent="-342900" algn="l" defTabSz="914400" rtl="0" eaLnBrk="0" fontAlgn="base" latinLnBrk="0" hangingPunct="0">
              <a:lnSpc>
                <a:spcPct val="100000"/>
              </a:lnSpc>
              <a:spcBef>
                <a:spcPct val="0"/>
              </a:spcBef>
              <a:spcAft>
                <a:spcPct val="0"/>
              </a:spcAft>
              <a:buClrTx/>
              <a:buSzTx/>
              <a:buFontTx/>
              <a:buAutoNum type="arabicPeriod"/>
              <a:tabLst/>
            </a:pPr>
            <a:endParaRPr lang="en-US" altLang="en-US" sz="1600" dirty="0">
              <a:solidFill>
                <a:srgbClr val="0070C0"/>
              </a:solidFill>
            </a:endParaRPr>
          </a:p>
          <a:p>
            <a:pPr marL="342900" marR="0" lvl="0" indent="-342900" algn="l" defTabSz="914400" rtl="0" eaLnBrk="0" fontAlgn="base" latinLnBrk="0" hangingPunct="0">
              <a:lnSpc>
                <a:spcPct val="100000"/>
              </a:lnSpc>
              <a:spcBef>
                <a:spcPct val="0"/>
              </a:spcBef>
              <a:spcAft>
                <a:spcPct val="0"/>
              </a:spcAft>
              <a:buClrTx/>
              <a:buSzTx/>
              <a:buAutoNum type="arabicPeriod" startAt="3"/>
              <a:tabLst/>
            </a:pPr>
            <a:r>
              <a:rPr lang="en-US" altLang="en-US" sz="1600" dirty="0">
                <a:solidFill>
                  <a:srgbClr val="0070C0"/>
                </a:solidFill>
              </a:rPr>
              <a:t>Borrowers belong to Grade C,D,E have higher chance of defaulting. Company should be careful before            sanctioning loan to such borrowers depending upon loan amount. </a:t>
            </a:r>
          </a:p>
          <a:p>
            <a:pPr marL="342900" marR="0" lvl="0" indent="-342900" algn="l" defTabSz="914400" rtl="0" eaLnBrk="0" fontAlgn="base" latinLnBrk="0" hangingPunct="0">
              <a:lnSpc>
                <a:spcPct val="100000"/>
              </a:lnSpc>
              <a:spcBef>
                <a:spcPct val="0"/>
              </a:spcBef>
              <a:spcAft>
                <a:spcPct val="0"/>
              </a:spcAft>
              <a:buClrTx/>
              <a:buSzTx/>
              <a:buAutoNum type="arabicPeriod" startAt="3"/>
              <a:tabLst/>
            </a:pPr>
            <a:endParaRPr lang="en-US" altLang="en-US" sz="1600" dirty="0">
              <a:solidFill>
                <a:srgbClr val="0070C0"/>
              </a:solidFill>
            </a:endParaRP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r>
              <a:rPr lang="en-US" altLang="en-US" sz="1600" dirty="0">
                <a:solidFill>
                  <a:srgbClr val="0070C0"/>
                </a:solidFill>
              </a:rPr>
              <a:t>Apart from debt consolidation, borrowing taking high value loans for the purpose of credit card payment, small business and education and having less income have more chance of defaulting. </a:t>
            </a: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endParaRPr lang="en-US" altLang="en-US" sz="1600" dirty="0">
              <a:solidFill>
                <a:srgbClr val="0070C0"/>
              </a:solidFill>
            </a:endParaRP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r>
              <a:rPr lang="en-US" altLang="en-US" sz="1600" dirty="0">
                <a:solidFill>
                  <a:srgbClr val="0070C0"/>
                </a:solidFill>
              </a:rPr>
              <a:t>Borrowers belonging to state CA,FL, NY have high chance of defaulting. Hence borrowers belonging to these states having low income have high chance of defaulting based on Loan amounts. Such borrowers needs to be restricted.</a:t>
            </a:r>
          </a:p>
          <a:p>
            <a:pPr marL="342900" marR="0" lvl="0" indent="-342900" algn="l" defTabSz="914400" rtl="0" eaLnBrk="0" fontAlgn="base" latinLnBrk="0" hangingPunct="0">
              <a:lnSpc>
                <a:spcPct val="100000"/>
              </a:lnSpc>
              <a:spcBef>
                <a:spcPct val="0"/>
              </a:spcBef>
              <a:spcAft>
                <a:spcPct val="0"/>
              </a:spcAft>
              <a:buClrTx/>
              <a:buSzTx/>
              <a:buAutoNum type="arabicPeriod" startAt="4"/>
              <a:tabLst/>
            </a:pPr>
            <a:endParaRPr lang="en-US" altLang="en-US" sz="1600" dirty="0">
              <a:solidFill>
                <a:srgbClr val="0070C0"/>
              </a:solidFill>
            </a:endParaRPr>
          </a:p>
          <a:p>
            <a:pPr marL="342900" indent="-342900">
              <a:buFontTx/>
              <a:buAutoNum type="arabicPeriod" startAt="4"/>
            </a:pPr>
            <a:r>
              <a:rPr lang="en-US" sz="1600" dirty="0">
                <a:solidFill>
                  <a:srgbClr val="0070C0"/>
                </a:solidFill>
                <a:latin typeface="Helvetica Neue"/>
              </a:rPr>
              <a:t>The company can increase its profits in states having high number of High Income group borrowers by charging more interest rate. The states are NJ,VA,DC,MD.</a:t>
            </a:r>
          </a:p>
          <a:p>
            <a:pPr marL="342900" indent="-342900">
              <a:buFontTx/>
              <a:buAutoNum type="arabicPeriod" startAt="4"/>
            </a:pPr>
            <a:endParaRPr lang="en-US" sz="1600" dirty="0">
              <a:solidFill>
                <a:srgbClr val="0070C0"/>
              </a:solidFill>
              <a:latin typeface="Helvetica Neue"/>
            </a:endParaRPr>
          </a:p>
          <a:p>
            <a:pPr marL="342900" indent="-342900">
              <a:buFontTx/>
              <a:buAutoNum type="arabicPeriod" startAt="4"/>
            </a:pPr>
            <a:r>
              <a:rPr lang="en-US" sz="1600" dirty="0">
                <a:solidFill>
                  <a:srgbClr val="0070C0"/>
                </a:solidFill>
                <a:latin typeface="Helvetica Neue"/>
              </a:rPr>
              <a:t>For borrowers taking loan for renewable energy the company can further reduce interest rates to attract more customers.</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rgbClr val="0070C0"/>
              </a:solidFill>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4160763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63383" y="-71071"/>
            <a:ext cx="12188351" cy="681419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en-US" sz="1400" b="0" i="0" dirty="0">
              <a:solidFill>
                <a:srgbClr val="0070C0"/>
              </a:solidFill>
              <a:effectLst/>
              <a:latin typeface="Helvetica Neue"/>
            </a:endParaRPr>
          </a:p>
        </p:txBody>
      </p:sp>
      <p:sp>
        <p:nvSpPr>
          <p:cNvPr id="3" name="Rectangle 1">
            <a:extLst>
              <a:ext uri="{FF2B5EF4-FFF2-40B4-BE49-F238E27FC236}">
                <a16:creationId xmlns:a16="http://schemas.microsoft.com/office/drawing/2014/main" id="{7C444BEA-265B-4A73-BE13-62ED08D55173}"/>
              </a:ext>
            </a:extLst>
          </p:cNvPr>
          <p:cNvSpPr>
            <a:spLocks noChangeArrowheads="1"/>
          </p:cNvSpPr>
          <p:nvPr/>
        </p:nvSpPr>
        <p:spPr bwMode="auto">
          <a:xfrm>
            <a:off x="-42571" y="1034596"/>
            <a:ext cx="3521918" cy="30584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193CDB-35F9-4BD1-BD4D-C6E29C4EA932}"/>
              </a:ext>
            </a:extLst>
          </p:cNvPr>
          <p:cNvSpPr>
            <a:spLocks noChangeArrowheads="1"/>
          </p:cNvSpPr>
          <p:nvPr/>
        </p:nvSpPr>
        <p:spPr bwMode="auto">
          <a:xfrm>
            <a:off x="2542022" y="5747247"/>
            <a:ext cx="6813494" cy="30584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85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5">
            <a:extLst>
              <a:ext uri="{FF2B5EF4-FFF2-40B4-BE49-F238E27FC236}">
                <a16:creationId xmlns:a16="http://schemas.microsoft.com/office/drawing/2014/main" id="{A8817A89-A15B-4D97-9A79-C2EEBB12D925}"/>
              </a:ext>
            </a:extLst>
          </p:cNvPr>
          <p:cNvGraphicFramePr>
            <a:graphicFrameLocks noGrp="1"/>
          </p:cNvGraphicFramePr>
          <p:nvPr>
            <p:extLst>
              <p:ext uri="{D42A27DB-BD31-4B8C-83A1-F6EECF244321}">
                <p14:modId xmlns:p14="http://schemas.microsoft.com/office/powerpoint/2010/main" val="3830702771"/>
              </p:ext>
            </p:extLst>
          </p:nvPr>
        </p:nvGraphicFramePr>
        <p:xfrm>
          <a:off x="1969335" y="219160"/>
          <a:ext cx="7958869" cy="640080"/>
        </p:xfrm>
        <a:graphic>
          <a:graphicData uri="http://schemas.openxmlformats.org/drawingml/2006/table">
            <a:tbl>
              <a:tblPr firstRow="1" bandRow="1">
                <a:tableStyleId>{5C22544A-7EE6-4342-B048-85BDC9FD1C3A}</a:tableStyleId>
              </a:tblPr>
              <a:tblGrid>
                <a:gridCol w="7958869">
                  <a:extLst>
                    <a:ext uri="{9D8B030D-6E8A-4147-A177-3AD203B41FA5}">
                      <a16:colId xmlns:a16="http://schemas.microsoft.com/office/drawing/2014/main" val="2452996700"/>
                    </a:ext>
                  </a:extLst>
                </a:gridCol>
              </a:tblGrid>
              <a:tr h="427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rgbClr val="0070C0"/>
                          </a:solidFill>
                          <a:effectLst/>
                          <a:latin typeface="+mn-lt"/>
                          <a:ea typeface="+mn-ea"/>
                          <a:cs typeface="+mn-cs"/>
                        </a:rPr>
                        <a:t>Additional Insights</a:t>
                      </a:r>
                    </a:p>
                    <a:p>
                      <a:endParaRPr lang="en-IN" dirty="0"/>
                    </a:p>
                  </a:txBody>
                  <a:tcPr>
                    <a:noFill/>
                  </a:tcPr>
                </a:tc>
                <a:extLst>
                  <a:ext uri="{0D108BD9-81ED-4DB2-BD59-A6C34878D82A}">
                    <a16:rowId xmlns:a16="http://schemas.microsoft.com/office/drawing/2014/main" val="2595942890"/>
                  </a:ext>
                </a:extLst>
              </a:tr>
            </a:tbl>
          </a:graphicData>
        </a:graphic>
      </p:graphicFrame>
      <p:graphicFrame>
        <p:nvGraphicFramePr>
          <p:cNvPr id="6" name="Table 6">
            <a:extLst>
              <a:ext uri="{FF2B5EF4-FFF2-40B4-BE49-F238E27FC236}">
                <a16:creationId xmlns:a16="http://schemas.microsoft.com/office/drawing/2014/main" id="{64823F1E-7942-4CB0-9BED-180D50CBA7B5}"/>
              </a:ext>
            </a:extLst>
          </p:cNvPr>
          <p:cNvGraphicFramePr>
            <a:graphicFrameLocks noGrp="1"/>
          </p:cNvGraphicFramePr>
          <p:nvPr>
            <p:extLst>
              <p:ext uri="{D42A27DB-BD31-4B8C-83A1-F6EECF244321}">
                <p14:modId xmlns:p14="http://schemas.microsoft.com/office/powerpoint/2010/main" val="3028923279"/>
              </p:ext>
            </p:extLst>
          </p:nvPr>
        </p:nvGraphicFramePr>
        <p:xfrm>
          <a:off x="1969335" y="955755"/>
          <a:ext cx="8078929" cy="4422204"/>
        </p:xfrm>
        <a:graphic>
          <a:graphicData uri="http://schemas.openxmlformats.org/drawingml/2006/table">
            <a:tbl>
              <a:tblPr firstRow="1" bandRow="1">
                <a:tableStyleId>{5C22544A-7EE6-4342-B048-85BDC9FD1C3A}</a:tableStyleId>
              </a:tblPr>
              <a:tblGrid>
                <a:gridCol w="8078929">
                  <a:extLst>
                    <a:ext uri="{9D8B030D-6E8A-4147-A177-3AD203B41FA5}">
                      <a16:colId xmlns:a16="http://schemas.microsoft.com/office/drawing/2014/main" val="581222432"/>
                    </a:ext>
                  </a:extLst>
                </a:gridCol>
              </a:tblGrid>
              <a:tr h="4422204">
                <a:tc>
                  <a:txBody>
                    <a:bodyPr/>
                    <a:lstStyle/>
                    <a:p>
                      <a:pPr algn="l" rtl="0"/>
                      <a:r>
                        <a:rPr lang="en-US" sz="1600" b="0" i="0" dirty="0">
                          <a:solidFill>
                            <a:srgbClr val="0070C0"/>
                          </a:solidFill>
                          <a:effectLst/>
                          <a:latin typeface="Helvetica Neue"/>
                        </a:rPr>
                        <a:t> Below are some of the additional interesting insights obtained after analyzing the driver variables.</a:t>
                      </a:r>
                    </a:p>
                    <a:p>
                      <a:pPr algn="l" rtl="0"/>
                      <a:endParaRPr lang="en-US" sz="1600" b="0" i="0" dirty="0">
                        <a:solidFill>
                          <a:srgbClr val="0070C0"/>
                        </a:solidFill>
                        <a:effectLst/>
                        <a:latin typeface="Helvetica Neue"/>
                      </a:endParaRPr>
                    </a:p>
                    <a:p>
                      <a:pPr algn="l" rtl="0"/>
                      <a:r>
                        <a:rPr lang="en-US" sz="1600" b="0" i="0" dirty="0">
                          <a:solidFill>
                            <a:srgbClr val="0070C0"/>
                          </a:solidFill>
                          <a:effectLst/>
                          <a:latin typeface="Helvetica Neue"/>
                        </a:rPr>
                        <a:t>1.We could observe that many borrowers have been given loan at 7.5% interest rate. Beyond the 7.5% value there is sharp decline     in number of borrowers given loan above 7.5%. One of the  reason may be that beyond 7.5% interest rate additional taxes are levied.</a:t>
                      </a:r>
                    </a:p>
                    <a:p>
                      <a:pPr algn="l" rtl="0"/>
                      <a:endParaRPr lang="en-US" sz="1600" b="0" i="0" dirty="0">
                        <a:solidFill>
                          <a:srgbClr val="0070C0"/>
                        </a:solidFill>
                        <a:effectLst/>
                        <a:latin typeface="Helvetica Neue"/>
                      </a:endParaRPr>
                    </a:p>
                    <a:p>
                      <a:pPr algn="l" rtl="0"/>
                      <a:r>
                        <a:rPr lang="en-US" sz="1600" b="0" i="0" dirty="0">
                          <a:solidFill>
                            <a:srgbClr val="0070C0"/>
                          </a:solidFill>
                          <a:effectLst/>
                          <a:latin typeface="Helvetica Neue"/>
                        </a:rPr>
                        <a:t>2.Borrower belonging to High income category are taking high value loans for renewable energy. This might be due to high subsidy by government to push renewable energy utilization</a:t>
                      </a:r>
                    </a:p>
                    <a:p>
                      <a:pPr algn="l" rtl="0"/>
                      <a:endParaRPr lang="en-US" sz="1600" b="0" i="0" dirty="0">
                        <a:solidFill>
                          <a:srgbClr val="0070C0"/>
                        </a:solidFill>
                        <a:effectLst/>
                        <a:latin typeface="Helvetica Neue"/>
                      </a:endParaRPr>
                    </a:p>
                    <a:p>
                      <a:pPr algn="l" rtl="0"/>
                      <a:r>
                        <a:rPr lang="en-US" sz="1600" b="0" i="0" dirty="0">
                          <a:solidFill>
                            <a:srgbClr val="0070C0"/>
                          </a:solidFill>
                          <a:effectLst/>
                          <a:latin typeface="Helvetica Neue"/>
                        </a:rPr>
                        <a:t>3.Based on the data we can say that post recovery after the economic recession (year 2007-2009), large number of loans were taken in order to pay off the debts accumulated during the years of recession.</a:t>
                      </a:r>
                      <a:endParaRPr lang="en-IN" sz="1600" dirty="0"/>
                    </a:p>
                  </a:txBody>
                  <a:tcPr>
                    <a:noFill/>
                  </a:tcPr>
                </a:tc>
                <a:extLst>
                  <a:ext uri="{0D108BD9-81ED-4DB2-BD59-A6C34878D82A}">
                    <a16:rowId xmlns:a16="http://schemas.microsoft.com/office/drawing/2014/main" val="1631580804"/>
                  </a:ext>
                </a:extLst>
              </a:tr>
            </a:tbl>
          </a:graphicData>
        </a:graphic>
      </p:graphicFrame>
    </p:spTree>
    <p:extLst>
      <p:ext uri="{BB962C8B-B14F-4D97-AF65-F5344CB8AC3E}">
        <p14:creationId xmlns:p14="http://schemas.microsoft.com/office/powerpoint/2010/main" val="381318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0"/>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rgbClr val="0070C0"/>
                </a:solidFill>
                <a:effectLst/>
                <a:latin typeface="var(--jp-content-font-family)"/>
              </a:rPr>
              <a:t>Contents</a:t>
            </a:r>
          </a:p>
          <a:p>
            <a:pPr marL="285750" indent="-285750" algn="l">
              <a:buFont typeface="Wingdings" panose="05000000000000000000" pitchFamily="2" charset="2"/>
              <a:buChar char="§"/>
            </a:pPr>
            <a:r>
              <a:rPr lang="en-US" b="0" i="0" u="none" strike="noStrike" dirty="0">
                <a:solidFill>
                  <a:srgbClr val="0563C1"/>
                </a:solidFill>
                <a:effectLst/>
                <a:latin typeface="var(--jp-content-font-family)"/>
                <a:hlinkClick r:id="rId2">
                  <a:extLst>
                    <a:ext uri="{A12FA001-AC4F-418D-AE19-62706E023703}">
                      <ahyp:hlinkClr xmlns:ahyp="http://schemas.microsoft.com/office/drawing/2018/hyperlinkcolor" val="tx"/>
                    </a:ext>
                  </a:extLst>
                </a:hlinkClick>
              </a:rPr>
              <a:t>1. </a:t>
            </a:r>
            <a:r>
              <a:rPr lang="en-US" b="0" i="0" u="sng" strike="noStrike" dirty="0">
                <a:solidFill>
                  <a:srgbClr val="0070C0"/>
                </a:solidFill>
                <a:effectLst/>
                <a:latin typeface="var(--jp-content-font-family)"/>
                <a:hlinkClick r:id="rId2">
                  <a:extLst>
                    <a:ext uri="{A12FA001-AC4F-418D-AE19-62706E023703}">
                      <ahyp:hlinkClr xmlns:ahyp="http://schemas.microsoft.com/office/drawing/2018/hyperlinkcolor" val="tx"/>
                    </a:ext>
                  </a:extLst>
                </a:hlinkClick>
              </a:rPr>
              <a:t>Introduction</a:t>
            </a:r>
            <a:r>
              <a:rPr lang="en-US" b="0" i="0" u="sng" strike="noStrike" dirty="0">
                <a:solidFill>
                  <a:srgbClr val="0070C0"/>
                </a:solidFill>
                <a:effectLst/>
                <a:latin typeface="var(--jp-content-font-family)"/>
              </a:rPr>
              <a:t> and Goal</a:t>
            </a:r>
            <a:endParaRPr lang="en-US" b="0" i="0" u="sng" dirty="0">
              <a:solidFill>
                <a:srgbClr val="0070C0"/>
              </a:solidFill>
              <a:effectLst/>
              <a:latin typeface="var(--jp-content-font-family)"/>
            </a:endParaRPr>
          </a:p>
          <a:p>
            <a:pPr marL="285750" indent="-285750" algn="l">
              <a:buFont typeface="Wingdings" panose="05000000000000000000" pitchFamily="2" charset="2"/>
              <a:buChar char="§"/>
            </a:pPr>
            <a:r>
              <a:rPr lang="en-US" b="0" i="0" u="sng" dirty="0">
                <a:solidFill>
                  <a:srgbClr val="0070C0"/>
                </a:solidFill>
                <a:effectLst/>
                <a:latin typeface="var(--jp-content-font-family)"/>
              </a:rPr>
              <a:t>2.Data cleaning and manipulation approach</a:t>
            </a:r>
          </a:p>
          <a:p>
            <a:pPr marL="285750" indent="-285750" algn="l">
              <a:buFont typeface="Wingdings" panose="05000000000000000000" pitchFamily="2" charset="2"/>
              <a:buChar char="§"/>
            </a:pPr>
            <a:r>
              <a:rPr lang="en-US" b="0" i="0" u="sng" dirty="0">
                <a:solidFill>
                  <a:srgbClr val="0070C0"/>
                </a:solidFill>
                <a:effectLst/>
                <a:latin typeface="var(--jp-content-font-family)"/>
              </a:rPr>
              <a:t>3.Data Analysis </a:t>
            </a:r>
          </a:p>
          <a:p>
            <a:pPr marL="285750" indent="-285750" algn="l">
              <a:buFont typeface="Wingdings" panose="05000000000000000000" pitchFamily="2" charset="2"/>
              <a:buChar char="§"/>
            </a:pPr>
            <a:r>
              <a:rPr lang="en-US" b="0" i="0" u="none" strike="noStrike" dirty="0">
                <a:solidFill>
                  <a:srgbClr val="0563C1"/>
                </a:solidFill>
                <a:effectLst/>
                <a:latin typeface="var(--jp-content-font-family)"/>
                <a:hlinkClick r:id="rId3">
                  <a:extLst>
                    <a:ext uri="{A12FA001-AC4F-418D-AE19-62706E023703}">
                      <ahyp:hlinkClr xmlns:ahyp="http://schemas.microsoft.com/office/drawing/2018/hyperlinkcolor" val="tx"/>
                    </a:ext>
                  </a:extLst>
                </a:hlinkClick>
              </a:rPr>
              <a:t>4. </a:t>
            </a:r>
            <a:r>
              <a:rPr lang="en-US" b="0" i="0" u="sng" strike="noStrike" dirty="0">
                <a:solidFill>
                  <a:srgbClr val="0070C0"/>
                </a:solidFill>
                <a:effectLst/>
                <a:latin typeface="var(--jp-content-font-family)"/>
              </a:rPr>
              <a:t>Recommendations</a:t>
            </a:r>
          </a:p>
          <a:p>
            <a:pPr marL="285750" indent="-285750">
              <a:buFont typeface="Wingdings" panose="05000000000000000000" pitchFamily="2" charset="2"/>
              <a:buChar char="§"/>
            </a:pPr>
            <a:r>
              <a:rPr lang="en-US" u="sng" dirty="0">
                <a:solidFill>
                  <a:srgbClr val="0070C0"/>
                </a:solidFill>
                <a:latin typeface="var(--jp-content-font-family)"/>
              </a:rPr>
              <a:t>5.</a:t>
            </a:r>
            <a:r>
              <a:rPr lang="en-US" b="1" i="0" u="sng" dirty="0">
                <a:solidFill>
                  <a:srgbClr val="000000"/>
                </a:solidFill>
                <a:effectLst/>
                <a:latin typeface="Helvetica Neue"/>
              </a:rPr>
              <a:t> </a:t>
            </a:r>
            <a:r>
              <a:rPr lang="en-US" sz="1600" i="0" u="sng" dirty="0">
                <a:solidFill>
                  <a:srgbClr val="0070C0"/>
                </a:solidFill>
                <a:effectLst/>
                <a:latin typeface="Helvetica Neue"/>
              </a:rPr>
              <a:t>Additional Insights</a:t>
            </a:r>
          </a:p>
          <a:p>
            <a:pPr algn="l"/>
            <a:endParaRPr lang="en-US" b="0" i="0" u="sng" dirty="0">
              <a:solidFill>
                <a:srgbClr val="0070C0"/>
              </a:solidFill>
              <a:effectLst/>
              <a:latin typeface="var(--jp-content-font-family)"/>
            </a:endParaRPr>
          </a:p>
        </p:txBody>
      </p:sp>
    </p:spTree>
    <p:extLst>
      <p:ext uri="{BB962C8B-B14F-4D97-AF65-F5344CB8AC3E}">
        <p14:creationId xmlns:p14="http://schemas.microsoft.com/office/powerpoint/2010/main" val="2382148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3097453" y="3280123"/>
            <a:ext cx="8148723" cy="1371600"/>
          </a:xfrm>
        </p:spPr>
        <p:txBody>
          <a:bodyPr anchor="t" anchorCtr="0">
            <a:normAutofit/>
          </a:bodyPr>
          <a:lstStyle/>
          <a:p>
            <a:r>
              <a:rPr lang="en-US" sz="5400" b="1" dirty="0">
                <a:latin typeface="Arial Black" panose="020B0A04020102020204" pitchFamily="34" charset="0"/>
              </a:rPr>
              <a:t>THANK YOU</a:t>
            </a:r>
          </a:p>
        </p:txBody>
      </p:sp>
    </p:spTree>
    <p:extLst>
      <p:ext uri="{BB962C8B-B14F-4D97-AF65-F5344CB8AC3E}">
        <p14:creationId xmlns:p14="http://schemas.microsoft.com/office/powerpoint/2010/main" val="147522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36760" y="0"/>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800" b="1" i="0" kern="1200" dirty="0">
                <a:solidFill>
                  <a:srgbClr val="0070C0"/>
                </a:solidFill>
                <a:effectLst/>
                <a:latin typeface="+mn-lt"/>
                <a:ea typeface="+mn-ea"/>
                <a:cs typeface="+mn-cs"/>
              </a:rPr>
              <a:t>Introduction</a:t>
            </a:r>
          </a:p>
          <a:p>
            <a:pPr marL="342900" indent="-342900">
              <a:buAutoNum type="arabicPeriod"/>
            </a:pPr>
            <a:endParaRPr lang="en-US" sz="1800" b="0" i="0" kern="1200" dirty="0">
              <a:solidFill>
                <a:srgbClr val="0070C0"/>
              </a:solidFill>
              <a:effectLst/>
              <a:latin typeface="+mn-lt"/>
              <a:ea typeface="+mn-ea"/>
              <a:cs typeface="+mn-cs"/>
            </a:endParaRPr>
          </a:p>
          <a:p>
            <a:r>
              <a:rPr lang="en-US" sz="1800" b="0" i="0" kern="1200" dirty="0">
                <a:solidFill>
                  <a:srgbClr val="0070C0"/>
                </a:solidFill>
                <a:effectLst/>
                <a:latin typeface="+mn-lt"/>
                <a:ea typeface="+mn-ea"/>
                <a:cs typeface="+mn-cs"/>
              </a:rPr>
              <a:t>Lending Club enables borrowers to create unsecured personal loans between $6.68 and $400.84. The standard loan period is three years.  Lending Club makes money by charging borrowers an origination fee and investors a service fee. we get data from </a:t>
            </a:r>
            <a:r>
              <a:rPr lang="en-US" sz="1800" b="0" i="0" kern="1200" dirty="0" err="1">
                <a:solidFill>
                  <a:srgbClr val="0070C0"/>
                </a:solidFill>
                <a:effectLst/>
                <a:latin typeface="+mn-lt"/>
                <a:ea typeface="+mn-ea"/>
                <a:cs typeface="+mn-cs"/>
              </a:rPr>
              <a:t>upgrad</a:t>
            </a:r>
            <a:r>
              <a:rPr lang="en-US" sz="1800" b="0" i="0" kern="1200" dirty="0">
                <a:solidFill>
                  <a:srgbClr val="0070C0"/>
                </a:solidFill>
                <a:effectLst/>
                <a:latin typeface="+mn-lt"/>
                <a:ea typeface="+mn-ea"/>
                <a:cs typeface="+mn-cs"/>
              </a:rPr>
              <a:t> as project of our EDA.</a:t>
            </a:r>
          </a:p>
          <a:p>
            <a:endParaRPr lang="en-US" sz="1800" b="0" i="0" kern="1200" dirty="0">
              <a:solidFill>
                <a:srgbClr val="0070C0"/>
              </a:solidFill>
              <a:effectLst/>
              <a:latin typeface="+mn-lt"/>
              <a:ea typeface="+mn-ea"/>
              <a:cs typeface="+mn-cs"/>
            </a:endParaRPr>
          </a:p>
          <a:p>
            <a:endParaRPr lang="en-US" sz="1800" b="0" i="0" kern="1200" dirty="0">
              <a:solidFill>
                <a:srgbClr val="0070C0"/>
              </a:solidFill>
              <a:effectLst/>
              <a:latin typeface="+mn-lt"/>
              <a:ea typeface="+mn-ea"/>
              <a:cs typeface="+mn-cs"/>
            </a:endParaRPr>
          </a:p>
          <a:p>
            <a:r>
              <a:rPr lang="en-US" b="1" dirty="0">
                <a:solidFill>
                  <a:srgbClr val="0070C0"/>
                </a:solidFill>
              </a:rPr>
              <a:t>2. Goal</a:t>
            </a:r>
          </a:p>
          <a:p>
            <a:endParaRPr lang="en-US" dirty="0">
              <a:solidFill>
                <a:srgbClr val="0070C0"/>
              </a:solidFill>
            </a:endParaRPr>
          </a:p>
          <a:p>
            <a:r>
              <a:rPr lang="en-US" sz="1800" b="0" i="0" kern="1200" dirty="0">
                <a:solidFill>
                  <a:srgbClr val="0070C0"/>
                </a:solidFill>
                <a:effectLst/>
                <a:latin typeface="+mn-lt"/>
                <a:ea typeface="+mn-ea"/>
                <a:cs typeface="+mn-cs"/>
              </a:rPr>
              <a:t>The goal of this project is </a:t>
            </a:r>
            <a:r>
              <a:rPr lang="en-US" dirty="0">
                <a:solidFill>
                  <a:srgbClr val="0070C0"/>
                </a:solidFill>
              </a:rPr>
              <a:t>to perform EDA and</a:t>
            </a:r>
            <a:r>
              <a:rPr lang="en-US" sz="1800" b="0" i="0" kern="1200" dirty="0">
                <a:solidFill>
                  <a:srgbClr val="0070C0"/>
                </a:solidFill>
                <a:effectLst/>
                <a:latin typeface="+mn-lt"/>
                <a:ea typeface="+mn-ea"/>
                <a:cs typeface="+mn-cs"/>
              </a:rPr>
              <a:t> predict </a:t>
            </a:r>
            <a:r>
              <a:rPr lang="en-US" dirty="0">
                <a:solidFill>
                  <a:srgbClr val="0070C0"/>
                </a:solidFill>
              </a:rPr>
              <a:t>if</a:t>
            </a:r>
            <a:r>
              <a:rPr lang="en-US" sz="1800" b="0" i="0" kern="1200" dirty="0">
                <a:solidFill>
                  <a:srgbClr val="0070C0"/>
                </a:solidFill>
                <a:effectLst/>
                <a:latin typeface="+mn-lt"/>
                <a:ea typeface="+mn-ea"/>
                <a:cs typeface="+mn-cs"/>
              </a:rPr>
              <a:t> a loan will charge off or not. We will attempt to only use data available to investors via the Lending Club loan listing, including information about the borrower (income, employment length, State, , debt-to-income ratio, loan</a:t>
            </a:r>
            <a:r>
              <a:rPr lang="en-US" dirty="0">
                <a:solidFill>
                  <a:srgbClr val="0070C0"/>
                </a:solidFill>
              </a:rPr>
              <a:t> amount</a:t>
            </a:r>
            <a:r>
              <a:rPr lang="en-US" sz="1800" b="0" i="0" kern="1200" dirty="0">
                <a:solidFill>
                  <a:srgbClr val="0070C0"/>
                </a:solidFill>
                <a:effectLst/>
                <a:latin typeface="+mn-lt"/>
                <a:ea typeface="+mn-ea"/>
                <a:cs typeface="+mn-cs"/>
              </a:rPr>
              <a:t>, grade, </a:t>
            </a:r>
            <a:r>
              <a:rPr lang="en-US" sz="1800" b="0" i="0" kern="1200" dirty="0" err="1">
                <a:solidFill>
                  <a:srgbClr val="0070C0"/>
                </a:solidFill>
                <a:effectLst/>
                <a:latin typeface="+mn-lt"/>
                <a:ea typeface="+mn-ea"/>
                <a:cs typeface="+mn-cs"/>
              </a:rPr>
              <a:t>etc</a:t>
            </a:r>
            <a:r>
              <a:rPr lang="en-US" sz="1800" b="0" i="0" kern="1200" dirty="0">
                <a:solidFill>
                  <a:srgbClr val="0070C0"/>
                </a:solidFill>
                <a:effectLst/>
                <a:latin typeface="+mn-lt"/>
                <a:ea typeface="+mn-ea"/>
                <a:cs typeface="+mn-cs"/>
              </a:rPr>
              <a:t>) and also help company to some gain profit</a:t>
            </a:r>
            <a:r>
              <a:rPr lang="en-US" dirty="0">
                <a:solidFill>
                  <a:srgbClr val="0070C0"/>
                </a:solidFill>
              </a:rPr>
              <a:t> by providing recommendation for giving loan to borrowers.</a:t>
            </a:r>
            <a:endParaRPr lang="en-US" sz="1800" b="0" i="0" kern="1200" dirty="0">
              <a:solidFill>
                <a:srgbClr val="0070C0"/>
              </a:solidFill>
              <a:effectLst/>
              <a:latin typeface="+mn-lt"/>
              <a:ea typeface="+mn-ea"/>
              <a:cs typeface="+mn-cs"/>
            </a:endParaRPr>
          </a:p>
          <a:p>
            <a:pPr algn="l"/>
            <a:endParaRPr lang="en-US" b="0" i="0" u="sng" dirty="0">
              <a:solidFill>
                <a:srgbClr val="0070C0"/>
              </a:solidFill>
              <a:effectLst/>
              <a:latin typeface="var(--jp-content-font-family)"/>
            </a:endParaRPr>
          </a:p>
        </p:txBody>
      </p:sp>
    </p:spTree>
    <p:extLst>
      <p:ext uri="{BB962C8B-B14F-4D97-AF65-F5344CB8AC3E}">
        <p14:creationId xmlns:p14="http://schemas.microsoft.com/office/powerpoint/2010/main" val="32940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32714" y="0"/>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dirty="0">
                <a:solidFill>
                  <a:srgbClr val="0070C0"/>
                </a:solidFill>
                <a:effectLst/>
                <a:latin typeface="var(--jp-content-font-family)"/>
              </a:rPr>
              <a:t>           </a:t>
            </a:r>
          </a:p>
          <a:p>
            <a:pPr algn="l"/>
            <a:r>
              <a:rPr lang="en-US" dirty="0">
                <a:solidFill>
                  <a:srgbClr val="0070C0"/>
                </a:solidFill>
                <a:latin typeface="var(--jp-content-font-family)"/>
              </a:rPr>
              <a:t>                </a:t>
            </a:r>
            <a:endParaRPr lang="en-US" b="0" i="0" u="sng" dirty="0">
              <a:solidFill>
                <a:srgbClr val="0070C0"/>
              </a:solidFill>
              <a:effectLst/>
              <a:latin typeface="var(--jp-content-font-family)"/>
            </a:endParaRPr>
          </a:p>
        </p:txBody>
      </p:sp>
      <p:graphicFrame>
        <p:nvGraphicFramePr>
          <p:cNvPr id="2" name="Table 2">
            <a:extLst>
              <a:ext uri="{FF2B5EF4-FFF2-40B4-BE49-F238E27FC236}">
                <a16:creationId xmlns:a16="http://schemas.microsoft.com/office/drawing/2014/main" id="{ED72F160-07B7-4535-B5FD-4B8F22923E03}"/>
              </a:ext>
            </a:extLst>
          </p:cNvPr>
          <p:cNvGraphicFramePr>
            <a:graphicFrameLocks noGrp="1"/>
          </p:cNvGraphicFramePr>
          <p:nvPr>
            <p:extLst>
              <p:ext uri="{D42A27DB-BD31-4B8C-83A1-F6EECF244321}">
                <p14:modId xmlns:p14="http://schemas.microsoft.com/office/powerpoint/2010/main" val="1086183250"/>
              </p:ext>
            </p:extLst>
          </p:nvPr>
        </p:nvGraphicFramePr>
        <p:xfrm>
          <a:off x="1204599" y="147838"/>
          <a:ext cx="8955401" cy="416134"/>
        </p:xfrm>
        <a:graphic>
          <a:graphicData uri="http://schemas.openxmlformats.org/drawingml/2006/table">
            <a:tbl>
              <a:tblPr firstRow="1" bandRow="1">
                <a:tableStyleId>{5C22544A-7EE6-4342-B048-85BDC9FD1C3A}</a:tableStyleId>
              </a:tblPr>
              <a:tblGrid>
                <a:gridCol w="8955401">
                  <a:extLst>
                    <a:ext uri="{9D8B030D-6E8A-4147-A177-3AD203B41FA5}">
                      <a16:colId xmlns:a16="http://schemas.microsoft.com/office/drawing/2014/main" val="3799226284"/>
                    </a:ext>
                  </a:extLst>
                </a:gridCol>
              </a:tblGrid>
              <a:tr h="416134">
                <a:tc>
                  <a:txBody>
                    <a:bodyPr/>
                    <a:lstStyle/>
                    <a:p>
                      <a:r>
                        <a:rPr lang="en-US" sz="1600" dirty="0">
                          <a:solidFill>
                            <a:srgbClr val="0070C0"/>
                          </a:solidFill>
                        </a:rPr>
                        <a:t>Data cleaning and Manipulation Approach</a:t>
                      </a:r>
                      <a:endParaRPr lang="en-IN" sz="1600" dirty="0">
                        <a:solidFill>
                          <a:srgbClr val="0070C0"/>
                        </a:solidFill>
                      </a:endParaRPr>
                    </a:p>
                  </a:txBody>
                  <a:tcPr>
                    <a:noFill/>
                  </a:tcPr>
                </a:tc>
                <a:extLst>
                  <a:ext uri="{0D108BD9-81ED-4DB2-BD59-A6C34878D82A}">
                    <a16:rowId xmlns:a16="http://schemas.microsoft.com/office/drawing/2014/main" val="1772471375"/>
                  </a:ext>
                </a:extLst>
              </a:tr>
            </a:tbl>
          </a:graphicData>
        </a:graphic>
      </p:graphicFrame>
      <p:graphicFrame>
        <p:nvGraphicFramePr>
          <p:cNvPr id="3" name="Table 3">
            <a:extLst>
              <a:ext uri="{FF2B5EF4-FFF2-40B4-BE49-F238E27FC236}">
                <a16:creationId xmlns:a16="http://schemas.microsoft.com/office/drawing/2014/main" id="{4A9E5BDE-BB9C-4B9E-93EF-D83F5C583C6C}"/>
              </a:ext>
            </a:extLst>
          </p:cNvPr>
          <p:cNvGraphicFramePr>
            <a:graphicFrameLocks noGrp="1"/>
          </p:cNvGraphicFramePr>
          <p:nvPr>
            <p:extLst>
              <p:ext uri="{D42A27DB-BD31-4B8C-83A1-F6EECF244321}">
                <p14:modId xmlns:p14="http://schemas.microsoft.com/office/powerpoint/2010/main" val="3327408723"/>
              </p:ext>
            </p:extLst>
          </p:nvPr>
        </p:nvGraphicFramePr>
        <p:xfrm>
          <a:off x="1203883" y="719666"/>
          <a:ext cx="8956117" cy="5212080"/>
        </p:xfrm>
        <a:graphic>
          <a:graphicData uri="http://schemas.openxmlformats.org/drawingml/2006/table">
            <a:tbl>
              <a:tblPr firstRow="1" bandRow="1">
                <a:tableStyleId>{5C22544A-7EE6-4342-B048-85BDC9FD1C3A}</a:tableStyleId>
              </a:tblPr>
              <a:tblGrid>
                <a:gridCol w="8956117">
                  <a:extLst>
                    <a:ext uri="{9D8B030D-6E8A-4147-A177-3AD203B41FA5}">
                      <a16:colId xmlns:a16="http://schemas.microsoft.com/office/drawing/2014/main" val="3879115543"/>
                    </a:ext>
                  </a:extLst>
                </a:gridCol>
              </a:tblGrid>
              <a:tr h="5129644">
                <a:tc>
                  <a:txBody>
                    <a:bodyPr/>
                    <a:lstStyle/>
                    <a:p>
                      <a:pPr algn="l"/>
                      <a:r>
                        <a:rPr lang="en-US" sz="1600" b="0" dirty="0">
                          <a:solidFill>
                            <a:srgbClr val="0070C0"/>
                          </a:solidFill>
                          <a:latin typeface="var(--jp-content-font-family)"/>
                        </a:rPr>
                        <a:t>Below are the approach and methodology used to proceed with EDA and derive the insights:</a:t>
                      </a:r>
                    </a:p>
                    <a:p>
                      <a:pPr algn="l"/>
                      <a:r>
                        <a:rPr lang="en-US" sz="1600" b="0" i="0" dirty="0">
                          <a:solidFill>
                            <a:srgbClr val="0070C0"/>
                          </a:solidFill>
                          <a:effectLst/>
                          <a:latin typeface="var(--jp-content-font-family)"/>
                        </a:rPr>
                        <a:t>1. Import the data </a:t>
                      </a:r>
                      <a:r>
                        <a:rPr lang="en-US" sz="1600" b="0" dirty="0">
                          <a:solidFill>
                            <a:srgbClr val="0070C0"/>
                          </a:solidFill>
                          <a:latin typeface="var(--jp-content-font-family)"/>
                        </a:rPr>
                        <a:t>into Pandas from the given .csv file</a:t>
                      </a:r>
                      <a:r>
                        <a:rPr lang="en-US" sz="1600" b="0" i="0" dirty="0">
                          <a:solidFill>
                            <a:srgbClr val="0070C0"/>
                          </a:solidFill>
                          <a:effectLst/>
                          <a:latin typeface="var(--jp-content-font-family)"/>
                        </a:rPr>
                        <a:t>. The supplied data dictionary is also used to get more         information.</a:t>
                      </a:r>
                    </a:p>
                    <a:p>
                      <a:pPr algn="l"/>
                      <a:r>
                        <a:rPr lang="en-US" sz="1600" b="0" dirty="0">
                          <a:solidFill>
                            <a:srgbClr val="0070C0"/>
                          </a:solidFill>
                          <a:latin typeface="var(--jp-content-font-family)"/>
                        </a:rPr>
                        <a:t>2. Removing columns having large amount of null values and convert the data into proper format.</a:t>
                      </a:r>
                    </a:p>
                    <a:p>
                      <a:pPr algn="l"/>
                      <a:r>
                        <a:rPr lang="en-US" sz="1600" b="0" dirty="0">
                          <a:solidFill>
                            <a:srgbClr val="0070C0"/>
                          </a:solidFill>
                          <a:latin typeface="var(--jp-content-font-family)"/>
                        </a:rPr>
                        <a:t>3. Filter out columns which are not relevant for analysis and may not be used achieve the goal. Customer related        performance variables are examples of such columns.</a:t>
                      </a:r>
                    </a:p>
                    <a:p>
                      <a:pPr algn="l"/>
                      <a:r>
                        <a:rPr lang="en-US" sz="1600" b="0" i="0" dirty="0">
                          <a:solidFill>
                            <a:srgbClr val="0070C0"/>
                          </a:solidFill>
                          <a:effectLst/>
                          <a:latin typeface="var(--jp-content-font-family)"/>
                        </a:rPr>
                        <a:t>4. Analyze the variables and identify the outliers and remove them.</a:t>
                      </a:r>
                    </a:p>
                    <a:p>
                      <a:pPr algn="l"/>
                      <a:r>
                        <a:rPr lang="en-US" sz="1600" b="0" dirty="0">
                          <a:solidFill>
                            <a:srgbClr val="0070C0"/>
                          </a:solidFill>
                          <a:latin typeface="var(--jp-content-font-family)"/>
                        </a:rPr>
                        <a:t>5. Creating additional categorial values using binning and derive additional business related variables from      given data.</a:t>
                      </a:r>
                      <a:endParaRPr lang="en-US" sz="1600" b="0" i="0" dirty="0">
                        <a:solidFill>
                          <a:srgbClr val="0070C0"/>
                        </a:solidFill>
                        <a:effectLst/>
                        <a:latin typeface="var(--jp-content-font-family)"/>
                      </a:endParaRPr>
                    </a:p>
                    <a:p>
                      <a:pPr algn="l"/>
                      <a:r>
                        <a:rPr lang="en-US" sz="1600" b="0" i="0" dirty="0">
                          <a:solidFill>
                            <a:srgbClr val="0070C0"/>
                          </a:solidFill>
                          <a:effectLst/>
                          <a:latin typeface="var(--jp-content-font-family)"/>
                        </a:rPr>
                        <a:t>6. Following are the variables which will be analyzed and EDA will be performed on the same:</a:t>
                      </a:r>
                    </a:p>
                    <a:p>
                      <a:pPr algn="l"/>
                      <a:r>
                        <a:rPr lang="en-US" sz="1600" b="0" dirty="0">
                          <a:solidFill>
                            <a:srgbClr val="0070C0"/>
                          </a:solidFill>
                          <a:latin typeface="var(--jp-content-font-family)"/>
                        </a:rPr>
                        <a:t>                    6.1.Loan status</a:t>
                      </a:r>
                    </a:p>
                    <a:p>
                      <a:pPr algn="l"/>
                      <a:r>
                        <a:rPr lang="en-US" sz="1600" b="0" i="0" dirty="0">
                          <a:solidFill>
                            <a:srgbClr val="0070C0"/>
                          </a:solidFill>
                          <a:effectLst/>
                          <a:latin typeface="var(--jp-content-font-family)"/>
                        </a:rPr>
                        <a:t>                    6.2.Loan amount</a:t>
                      </a:r>
                    </a:p>
                    <a:p>
                      <a:pPr algn="l"/>
                      <a:r>
                        <a:rPr lang="en-US" sz="1600" b="0" dirty="0">
                          <a:solidFill>
                            <a:srgbClr val="0070C0"/>
                          </a:solidFill>
                          <a:latin typeface="var(--jp-content-font-family)"/>
                        </a:rPr>
                        <a:t>                    6.3.Annual income</a:t>
                      </a:r>
                      <a:r>
                        <a:rPr lang="en-US" sz="1600" b="0" i="0" dirty="0">
                          <a:solidFill>
                            <a:srgbClr val="0070C0"/>
                          </a:solidFill>
                          <a:effectLst/>
                          <a:latin typeface="var(--jp-content-font-family)"/>
                        </a:rPr>
                        <a:t> </a:t>
                      </a:r>
                    </a:p>
                    <a:p>
                      <a:pPr algn="l"/>
                      <a:r>
                        <a:rPr lang="en-US" sz="1600" b="0" dirty="0">
                          <a:solidFill>
                            <a:srgbClr val="0070C0"/>
                          </a:solidFill>
                          <a:latin typeface="var(--jp-content-font-family)"/>
                        </a:rPr>
                        <a:t>                    6.4.Grade</a:t>
                      </a:r>
                    </a:p>
                    <a:p>
                      <a:pPr algn="l"/>
                      <a:r>
                        <a:rPr lang="en-US" sz="1600" b="0" i="0" dirty="0">
                          <a:solidFill>
                            <a:srgbClr val="0070C0"/>
                          </a:solidFill>
                          <a:effectLst/>
                          <a:latin typeface="var(--jp-content-font-family)"/>
                        </a:rPr>
                        <a:t>                    6.5.Sub grade</a:t>
                      </a:r>
                    </a:p>
                    <a:p>
                      <a:pPr algn="l"/>
                      <a:r>
                        <a:rPr lang="en-US" sz="1600" b="0" dirty="0">
                          <a:solidFill>
                            <a:srgbClr val="0070C0"/>
                          </a:solidFill>
                          <a:latin typeface="var(--jp-content-font-family)"/>
                        </a:rPr>
                        <a:t>                    6.6.purpose</a:t>
                      </a:r>
                    </a:p>
                    <a:p>
                      <a:pPr algn="l"/>
                      <a:r>
                        <a:rPr lang="en-US" sz="1600" b="0" i="0" dirty="0">
                          <a:solidFill>
                            <a:srgbClr val="0070C0"/>
                          </a:solidFill>
                          <a:effectLst/>
                          <a:latin typeface="var(--jp-content-font-family)"/>
                        </a:rPr>
                        <a:t>                    6.7.Address state</a:t>
                      </a:r>
                    </a:p>
                    <a:p>
                      <a:pPr algn="l"/>
                      <a:r>
                        <a:rPr lang="en-US" sz="1600" b="0" dirty="0">
                          <a:solidFill>
                            <a:srgbClr val="0070C0"/>
                          </a:solidFill>
                          <a:latin typeface="var(--jp-content-font-family)"/>
                        </a:rPr>
                        <a:t>                    6.8.Interest rate</a:t>
                      </a:r>
                    </a:p>
                    <a:p>
                      <a:pPr algn="l"/>
                      <a:r>
                        <a:rPr lang="en-US" sz="1600" b="0" i="0" dirty="0">
                          <a:solidFill>
                            <a:srgbClr val="0070C0"/>
                          </a:solidFill>
                          <a:effectLst/>
                          <a:latin typeface="var(--jp-content-font-family)"/>
                        </a:rPr>
                        <a:t>                    6.9.Home ownership</a:t>
                      </a:r>
                    </a:p>
                    <a:p>
                      <a:pPr algn="l"/>
                      <a:r>
                        <a:rPr lang="en-US" sz="1600" b="0" dirty="0">
                          <a:solidFill>
                            <a:srgbClr val="0070C0"/>
                          </a:solidFill>
                          <a:latin typeface="var(--jp-content-font-family)"/>
                        </a:rPr>
                        <a:t>7. Perform univariate , bivariate/multivariate analysis on driver variables and derive insights.</a:t>
                      </a:r>
                      <a:endParaRPr lang="en-US" sz="1600" b="0" i="0" dirty="0">
                        <a:solidFill>
                          <a:srgbClr val="0070C0"/>
                        </a:solidFill>
                        <a:effectLst/>
                        <a:latin typeface="var(--jp-content-font-family)"/>
                      </a:endParaRPr>
                    </a:p>
                    <a:p>
                      <a:endParaRPr lang="en-IN" sz="1600" dirty="0"/>
                    </a:p>
                  </a:txBody>
                  <a:tcPr>
                    <a:noFill/>
                  </a:tcPr>
                </a:tc>
                <a:extLst>
                  <a:ext uri="{0D108BD9-81ED-4DB2-BD59-A6C34878D82A}">
                    <a16:rowId xmlns:a16="http://schemas.microsoft.com/office/drawing/2014/main" val="3062170018"/>
                  </a:ext>
                </a:extLst>
              </a:tr>
            </a:tbl>
          </a:graphicData>
        </a:graphic>
      </p:graphicFrame>
    </p:spTree>
    <p:extLst>
      <p:ext uri="{BB962C8B-B14F-4D97-AF65-F5344CB8AC3E}">
        <p14:creationId xmlns:p14="http://schemas.microsoft.com/office/powerpoint/2010/main" val="121090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2946625" y="2978465"/>
            <a:ext cx="6581554" cy="1371600"/>
          </a:xfrm>
        </p:spPr>
        <p:txBody>
          <a:bodyPr anchor="t" anchorCtr="0">
            <a:normAutofit/>
          </a:bodyPr>
          <a:lstStyle/>
          <a:p>
            <a:r>
              <a:rPr lang="en-US" sz="5400" b="1" dirty="0">
                <a:latin typeface="Arial Black" panose="020B0A04020102020204" pitchFamily="34" charset="0"/>
              </a:rPr>
              <a:t>Data ANALYSIS</a:t>
            </a:r>
          </a:p>
        </p:txBody>
      </p:sp>
    </p:spTree>
    <p:extLst>
      <p:ext uri="{BB962C8B-B14F-4D97-AF65-F5344CB8AC3E}">
        <p14:creationId xmlns:p14="http://schemas.microsoft.com/office/powerpoint/2010/main" val="293701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38176"/>
            <a:ext cx="12025049" cy="685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sp>
        <p:nvSpPr>
          <p:cNvPr id="9" name="Flowchart: Process 8">
            <a:extLst>
              <a:ext uri="{FF2B5EF4-FFF2-40B4-BE49-F238E27FC236}">
                <a16:creationId xmlns:a16="http://schemas.microsoft.com/office/drawing/2014/main" id="{5781BD06-8CED-47B6-B959-BAF28AB93825}"/>
              </a:ext>
            </a:extLst>
          </p:cNvPr>
          <p:cNvSpPr/>
          <p:nvPr/>
        </p:nvSpPr>
        <p:spPr>
          <a:xfrm>
            <a:off x="675461" y="151634"/>
            <a:ext cx="1452012" cy="454903"/>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Process 10">
            <a:extLst>
              <a:ext uri="{FF2B5EF4-FFF2-40B4-BE49-F238E27FC236}">
                <a16:creationId xmlns:a16="http://schemas.microsoft.com/office/drawing/2014/main" id="{9EE575F9-374E-4D0F-80ED-45C1FD49DA16}"/>
              </a:ext>
            </a:extLst>
          </p:cNvPr>
          <p:cNvSpPr/>
          <p:nvPr/>
        </p:nvSpPr>
        <p:spPr>
          <a:xfrm>
            <a:off x="629512" y="238939"/>
            <a:ext cx="2527236" cy="865821"/>
          </a:xfrm>
          <a:prstGeom prst="flowChartProcess">
            <a:avLst/>
          </a:prstGeom>
          <a:noFill/>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7" name="Table 17">
            <a:extLst>
              <a:ext uri="{FF2B5EF4-FFF2-40B4-BE49-F238E27FC236}">
                <a16:creationId xmlns:a16="http://schemas.microsoft.com/office/drawing/2014/main" id="{05DB4A7F-2526-4462-9D4F-BC67774C9AEE}"/>
              </a:ext>
            </a:extLst>
          </p:cNvPr>
          <p:cNvGraphicFramePr>
            <a:graphicFrameLocks noGrp="1"/>
          </p:cNvGraphicFramePr>
          <p:nvPr>
            <p:extLst>
              <p:ext uri="{D42A27DB-BD31-4B8C-83A1-F6EECF244321}">
                <p14:modId xmlns:p14="http://schemas.microsoft.com/office/powerpoint/2010/main" val="1842197489"/>
              </p:ext>
            </p:extLst>
          </p:nvPr>
        </p:nvGraphicFramePr>
        <p:xfrm>
          <a:off x="1474076" y="238939"/>
          <a:ext cx="8793865" cy="1752600"/>
        </p:xfrm>
        <a:graphic>
          <a:graphicData uri="http://schemas.openxmlformats.org/drawingml/2006/table">
            <a:tbl>
              <a:tblPr firstRow="1" bandRow="1">
                <a:tableStyleId>{5C22544A-7EE6-4342-B048-85BDC9FD1C3A}</a:tableStyleId>
              </a:tblPr>
              <a:tblGrid>
                <a:gridCol w="8793865">
                  <a:extLst>
                    <a:ext uri="{9D8B030D-6E8A-4147-A177-3AD203B41FA5}">
                      <a16:colId xmlns:a16="http://schemas.microsoft.com/office/drawing/2014/main" val="1450222444"/>
                    </a:ext>
                  </a:extLst>
                </a:gridCol>
              </a:tblGrid>
              <a:tr h="865821">
                <a:tc>
                  <a:txBody>
                    <a:bodyPr/>
                    <a:lstStyle/>
                    <a:p>
                      <a:r>
                        <a:rPr lang="en-US" sz="1600" dirty="0">
                          <a:solidFill>
                            <a:srgbClr val="0070C0"/>
                          </a:solidFill>
                        </a:rPr>
                        <a:t>1.Annual Income:</a:t>
                      </a:r>
                    </a:p>
                    <a:p>
                      <a:r>
                        <a:rPr lang="en-US" sz="1400" dirty="0">
                          <a:solidFill>
                            <a:srgbClr val="0070C0"/>
                          </a:solidFill>
                        </a:rPr>
                        <a:t>   </a:t>
                      </a:r>
                      <a:r>
                        <a:rPr lang="en-US" sz="1200" b="1" i="0" kern="1200" dirty="0">
                          <a:solidFill>
                            <a:srgbClr val="0070C0"/>
                          </a:solidFill>
                          <a:effectLst/>
                          <a:latin typeface="+mn-lt"/>
                          <a:ea typeface="+mn-ea"/>
                          <a:cs typeface="+mn-cs"/>
                        </a:rPr>
                        <a:t>  Conclusion drawn about Annual Income:</a:t>
                      </a:r>
                    </a:p>
                    <a:p>
                      <a:pPr rtl="0"/>
                      <a:r>
                        <a:rPr lang="en-US" sz="1200" b="1" i="0" kern="1200" dirty="0">
                          <a:solidFill>
                            <a:srgbClr val="0070C0"/>
                          </a:solidFill>
                          <a:effectLst/>
                          <a:latin typeface="+mn-lt"/>
                          <a:ea typeface="+mn-ea"/>
                          <a:cs typeface="+mn-cs"/>
                        </a:rPr>
                        <a:t>     1.  </a:t>
                      </a:r>
                      <a:r>
                        <a:rPr lang="en-US" sz="1200" b="0" i="0" kern="1200" dirty="0">
                          <a:solidFill>
                            <a:srgbClr val="0070C0"/>
                          </a:solidFill>
                          <a:effectLst/>
                          <a:latin typeface="+mn-lt"/>
                          <a:ea typeface="+mn-ea"/>
                          <a:cs typeface="+mn-cs"/>
                        </a:rPr>
                        <a:t>Borrowers who belong to low income category have higher chance of defaulting the loan.</a:t>
                      </a:r>
                    </a:p>
                    <a:p>
                      <a:pPr rtl="0"/>
                      <a:r>
                        <a:rPr lang="en-US" sz="1200" b="0" i="0" kern="1200" dirty="0">
                          <a:solidFill>
                            <a:srgbClr val="0070C0"/>
                          </a:solidFill>
                          <a:effectLst/>
                          <a:latin typeface="+mn-lt"/>
                          <a:ea typeface="+mn-ea"/>
                          <a:cs typeface="+mn-cs"/>
                        </a:rPr>
                        <a:t>     </a:t>
                      </a:r>
                      <a:r>
                        <a:rPr lang="en-US" sz="1200" b="1" i="0" kern="1200" dirty="0">
                          <a:solidFill>
                            <a:srgbClr val="0070C0"/>
                          </a:solidFill>
                          <a:effectLst/>
                          <a:latin typeface="+mn-lt"/>
                          <a:ea typeface="+mn-ea"/>
                          <a:cs typeface="+mn-cs"/>
                        </a:rPr>
                        <a:t>2</a:t>
                      </a:r>
                      <a:r>
                        <a:rPr lang="en-US" sz="1200" b="0" i="0" kern="1200" dirty="0">
                          <a:solidFill>
                            <a:srgbClr val="0070C0"/>
                          </a:solidFill>
                          <a:effectLst/>
                          <a:latin typeface="+mn-lt"/>
                          <a:ea typeface="+mn-ea"/>
                          <a:cs typeface="+mn-cs"/>
                        </a:rPr>
                        <a:t>.  The amount of loan taken by a borrower increases with the increase in annual income.</a:t>
                      </a:r>
                    </a:p>
                    <a:p>
                      <a:pPr rtl="0"/>
                      <a:r>
                        <a:rPr lang="en-US" sz="1200" b="0" i="0" kern="1200" dirty="0">
                          <a:solidFill>
                            <a:srgbClr val="0070C0"/>
                          </a:solidFill>
                          <a:effectLst/>
                          <a:latin typeface="+mn-lt"/>
                          <a:ea typeface="+mn-ea"/>
                          <a:cs typeface="+mn-cs"/>
                        </a:rPr>
                        <a:t>     </a:t>
                      </a:r>
                      <a:r>
                        <a:rPr lang="en-US" sz="1200" b="1" i="0" kern="1200" dirty="0">
                          <a:solidFill>
                            <a:srgbClr val="0070C0"/>
                          </a:solidFill>
                          <a:effectLst/>
                          <a:latin typeface="+mn-lt"/>
                          <a:ea typeface="+mn-ea"/>
                          <a:cs typeface="+mn-cs"/>
                        </a:rPr>
                        <a:t>3</a:t>
                      </a:r>
                      <a:r>
                        <a:rPr lang="en-US" sz="1200" b="0" i="0" kern="1200" dirty="0">
                          <a:solidFill>
                            <a:srgbClr val="0070C0"/>
                          </a:solidFill>
                          <a:effectLst/>
                          <a:latin typeface="+mn-lt"/>
                          <a:ea typeface="+mn-ea"/>
                          <a:cs typeface="+mn-cs"/>
                        </a:rPr>
                        <a:t>.  The chances of a borrower defaulting the loan is higher if his annual income is lower.</a:t>
                      </a:r>
                    </a:p>
                    <a:p>
                      <a:pPr rtl="0"/>
                      <a:endParaRPr lang="en-US" sz="1200" b="0" i="0" kern="1200" dirty="0">
                        <a:solidFill>
                          <a:srgbClr val="0070C0"/>
                        </a:solidFill>
                        <a:effectLst/>
                        <a:latin typeface="+mn-lt"/>
                        <a:ea typeface="+mn-ea"/>
                        <a:cs typeface="+mn-cs"/>
                      </a:endParaRPr>
                    </a:p>
                    <a:p>
                      <a:endParaRPr lang="en-US" sz="1000" b="1" i="0" kern="1200" dirty="0">
                        <a:solidFill>
                          <a:srgbClr val="0070C0"/>
                        </a:solidFill>
                        <a:effectLst/>
                        <a:latin typeface="+mn-lt"/>
                        <a:ea typeface="+mn-ea"/>
                        <a:cs typeface="+mn-cs"/>
                      </a:endParaRPr>
                    </a:p>
                    <a:p>
                      <a:pPr rtl="0"/>
                      <a:r>
                        <a:rPr lang="en-US" sz="1000" b="0" i="0" kern="1200" dirty="0">
                          <a:solidFill>
                            <a:srgbClr val="0070C0"/>
                          </a:solidFill>
                          <a:effectLst/>
                          <a:latin typeface="+mn-lt"/>
                          <a:ea typeface="+mn-ea"/>
                          <a:cs typeface="+mn-cs"/>
                        </a:rPr>
                        <a:t>        </a:t>
                      </a:r>
                    </a:p>
                    <a:p>
                      <a:endParaRPr lang="en-IN" sz="1100" dirty="0">
                        <a:solidFill>
                          <a:srgbClr val="0070C0"/>
                        </a:solidFill>
                      </a:endParaRPr>
                    </a:p>
                  </a:txBody>
                  <a:tcPr>
                    <a:noFill/>
                  </a:tcPr>
                </a:tc>
                <a:extLst>
                  <a:ext uri="{0D108BD9-81ED-4DB2-BD59-A6C34878D82A}">
                    <a16:rowId xmlns:a16="http://schemas.microsoft.com/office/drawing/2014/main" val="1992004340"/>
                  </a:ext>
                </a:extLst>
              </a:tr>
            </a:tbl>
          </a:graphicData>
        </a:graphic>
      </p:graphicFrame>
      <p:pic>
        <p:nvPicPr>
          <p:cNvPr id="3" name="Picture 2">
            <a:extLst>
              <a:ext uri="{FF2B5EF4-FFF2-40B4-BE49-F238E27FC236}">
                <a16:creationId xmlns:a16="http://schemas.microsoft.com/office/drawing/2014/main" id="{42CF0D25-ECF7-4909-A885-102218B7F5AB}"/>
              </a:ext>
            </a:extLst>
          </p:cNvPr>
          <p:cNvPicPr>
            <a:picLocks noChangeAspect="1"/>
          </p:cNvPicPr>
          <p:nvPr/>
        </p:nvPicPr>
        <p:blipFill>
          <a:blip r:embed="rId2"/>
          <a:stretch>
            <a:fillRect/>
          </a:stretch>
        </p:blipFill>
        <p:spPr>
          <a:xfrm>
            <a:off x="1490629" y="1784534"/>
            <a:ext cx="8760760" cy="4614175"/>
          </a:xfrm>
          <a:prstGeom prst="rect">
            <a:avLst/>
          </a:prstGeom>
        </p:spPr>
      </p:pic>
    </p:spTree>
    <p:extLst>
      <p:ext uri="{BB962C8B-B14F-4D97-AF65-F5344CB8AC3E}">
        <p14:creationId xmlns:p14="http://schemas.microsoft.com/office/powerpoint/2010/main" val="177772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88394"/>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4" name="Table 4">
            <a:extLst>
              <a:ext uri="{FF2B5EF4-FFF2-40B4-BE49-F238E27FC236}">
                <a16:creationId xmlns:a16="http://schemas.microsoft.com/office/drawing/2014/main" id="{CCC1BEF0-A5A7-4EAF-9848-7C9C18878C45}"/>
              </a:ext>
            </a:extLst>
          </p:cNvPr>
          <p:cNvGraphicFramePr>
            <a:graphicFrameLocks noGrp="1"/>
          </p:cNvGraphicFramePr>
          <p:nvPr>
            <p:extLst>
              <p:ext uri="{D42A27DB-BD31-4B8C-83A1-F6EECF244321}">
                <p14:modId xmlns:p14="http://schemas.microsoft.com/office/powerpoint/2010/main" val="4143987419"/>
              </p:ext>
            </p:extLst>
          </p:nvPr>
        </p:nvGraphicFramePr>
        <p:xfrm>
          <a:off x="1929889" y="0"/>
          <a:ext cx="8230110" cy="1090506"/>
        </p:xfrm>
        <a:graphic>
          <a:graphicData uri="http://schemas.openxmlformats.org/drawingml/2006/table">
            <a:tbl>
              <a:tblPr firstRow="1" bandRow="1">
                <a:tableStyleId>{5C22544A-7EE6-4342-B048-85BDC9FD1C3A}</a:tableStyleId>
              </a:tblPr>
              <a:tblGrid>
                <a:gridCol w="4115055">
                  <a:extLst>
                    <a:ext uri="{9D8B030D-6E8A-4147-A177-3AD203B41FA5}">
                      <a16:colId xmlns:a16="http://schemas.microsoft.com/office/drawing/2014/main" val="3066367278"/>
                    </a:ext>
                  </a:extLst>
                </a:gridCol>
                <a:gridCol w="4115055">
                  <a:extLst>
                    <a:ext uri="{9D8B030D-6E8A-4147-A177-3AD203B41FA5}">
                      <a16:colId xmlns:a16="http://schemas.microsoft.com/office/drawing/2014/main" val="2249291807"/>
                    </a:ext>
                  </a:extLst>
                </a:gridCol>
              </a:tblGrid>
              <a:tr h="1090506">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1967309664"/>
                  </a:ext>
                </a:extLst>
              </a:tr>
            </a:tbl>
          </a:graphicData>
        </a:graphic>
      </p:graphicFrame>
      <p:graphicFrame>
        <p:nvGraphicFramePr>
          <p:cNvPr id="5" name="Table 5">
            <a:extLst>
              <a:ext uri="{FF2B5EF4-FFF2-40B4-BE49-F238E27FC236}">
                <a16:creationId xmlns:a16="http://schemas.microsoft.com/office/drawing/2014/main" id="{BA637BCE-AD97-4C71-BE77-881CDB1F9FEA}"/>
              </a:ext>
            </a:extLst>
          </p:cNvPr>
          <p:cNvGraphicFramePr>
            <a:graphicFrameLocks noGrp="1"/>
          </p:cNvGraphicFramePr>
          <p:nvPr>
            <p:extLst>
              <p:ext uri="{D42A27DB-BD31-4B8C-83A1-F6EECF244321}">
                <p14:modId xmlns:p14="http://schemas.microsoft.com/office/powerpoint/2010/main" val="4276835372"/>
              </p:ext>
            </p:extLst>
          </p:nvPr>
        </p:nvGraphicFramePr>
        <p:xfrm>
          <a:off x="1548507" y="0"/>
          <a:ext cx="8611492" cy="1402080"/>
        </p:xfrm>
        <a:graphic>
          <a:graphicData uri="http://schemas.openxmlformats.org/drawingml/2006/table">
            <a:tbl>
              <a:tblPr firstRow="1" bandRow="1">
                <a:tableStyleId>{5C22544A-7EE6-4342-B048-85BDC9FD1C3A}</a:tableStyleId>
              </a:tblPr>
              <a:tblGrid>
                <a:gridCol w="8611492">
                  <a:extLst>
                    <a:ext uri="{9D8B030D-6E8A-4147-A177-3AD203B41FA5}">
                      <a16:colId xmlns:a16="http://schemas.microsoft.com/office/drawing/2014/main" val="1515926493"/>
                    </a:ext>
                  </a:extLst>
                </a:gridCol>
              </a:tblGrid>
              <a:tr h="721411">
                <a:tc>
                  <a:txBody>
                    <a:bodyPr/>
                    <a:lstStyle/>
                    <a:p>
                      <a:r>
                        <a:rPr lang="en-US" sz="1600" dirty="0">
                          <a:solidFill>
                            <a:srgbClr val="0070C0"/>
                          </a:solidFill>
                        </a:rPr>
                        <a:t>2.Loan Amount:</a:t>
                      </a:r>
                    </a:p>
                    <a:p>
                      <a:endParaRPr lang="en-US" sz="1000" b="1" i="0" kern="1200" dirty="0">
                        <a:solidFill>
                          <a:srgbClr val="0070C0"/>
                        </a:solidFill>
                        <a:effectLst/>
                        <a:latin typeface="+mn-lt"/>
                        <a:ea typeface="+mn-ea"/>
                        <a:cs typeface="+mn-cs"/>
                      </a:endParaRPr>
                    </a:p>
                    <a:p>
                      <a:r>
                        <a:rPr lang="en-US" sz="1200" b="1" i="0" kern="1200" dirty="0">
                          <a:solidFill>
                            <a:srgbClr val="0070C0"/>
                          </a:solidFill>
                          <a:effectLst/>
                          <a:latin typeface="+mn-lt"/>
                          <a:ea typeface="+mn-ea"/>
                          <a:cs typeface="+mn-cs"/>
                        </a:rPr>
                        <a:t>Conclusion drawn about Loan Amount:</a:t>
                      </a:r>
                    </a:p>
                    <a:p>
                      <a:pPr rtl="0"/>
                      <a:endParaRPr lang="en-US" sz="1200" b="0" i="0" kern="1200" dirty="0">
                        <a:solidFill>
                          <a:srgbClr val="0070C0"/>
                        </a:solidFill>
                        <a:effectLst/>
                        <a:latin typeface="+mn-lt"/>
                        <a:ea typeface="+mn-ea"/>
                        <a:cs typeface="+mn-cs"/>
                      </a:endParaRPr>
                    </a:p>
                    <a:p>
                      <a:pPr rtl="0"/>
                      <a:r>
                        <a:rPr lang="en-US" sz="1200" b="0" i="0" kern="1200" dirty="0">
                          <a:solidFill>
                            <a:srgbClr val="0070C0"/>
                          </a:solidFill>
                          <a:effectLst/>
                          <a:latin typeface="+mn-lt"/>
                          <a:ea typeface="+mn-ea"/>
                          <a:cs typeface="+mn-cs"/>
                        </a:rPr>
                        <a:t>1.Most of the borrowers who have high chance of defaulting take loan amount between $5000 and $10000.</a:t>
                      </a:r>
                    </a:p>
                    <a:p>
                      <a:endParaRPr lang="en-US" sz="1200" dirty="0">
                        <a:solidFill>
                          <a:srgbClr val="0070C0"/>
                        </a:solidFill>
                      </a:endParaRPr>
                    </a:p>
                    <a:p>
                      <a:endParaRPr lang="en-IN" sz="1200" dirty="0">
                        <a:solidFill>
                          <a:srgbClr val="0070C0"/>
                        </a:solidFill>
                      </a:endParaRPr>
                    </a:p>
                  </a:txBody>
                  <a:tcPr>
                    <a:noFill/>
                  </a:tcPr>
                </a:tc>
                <a:extLst>
                  <a:ext uri="{0D108BD9-81ED-4DB2-BD59-A6C34878D82A}">
                    <a16:rowId xmlns:a16="http://schemas.microsoft.com/office/drawing/2014/main" val="1054273019"/>
                  </a:ext>
                </a:extLst>
              </a:tr>
            </a:tbl>
          </a:graphicData>
        </a:graphic>
      </p:graphicFrame>
      <p:pic>
        <p:nvPicPr>
          <p:cNvPr id="10" name="Picture 9">
            <a:extLst>
              <a:ext uri="{FF2B5EF4-FFF2-40B4-BE49-F238E27FC236}">
                <a16:creationId xmlns:a16="http://schemas.microsoft.com/office/drawing/2014/main" id="{988E98CE-24B9-4DD0-BBD3-97576B0884B2}"/>
              </a:ext>
            </a:extLst>
          </p:cNvPr>
          <p:cNvPicPr>
            <a:picLocks noChangeAspect="1"/>
          </p:cNvPicPr>
          <p:nvPr/>
        </p:nvPicPr>
        <p:blipFill>
          <a:blip r:embed="rId2"/>
          <a:stretch>
            <a:fillRect/>
          </a:stretch>
        </p:blipFill>
        <p:spPr>
          <a:xfrm>
            <a:off x="1525348" y="1047654"/>
            <a:ext cx="8634651" cy="4685551"/>
          </a:xfrm>
          <a:prstGeom prst="rect">
            <a:avLst/>
          </a:prstGeom>
        </p:spPr>
      </p:pic>
    </p:spTree>
    <p:extLst>
      <p:ext uri="{BB962C8B-B14F-4D97-AF65-F5344CB8AC3E}">
        <p14:creationId xmlns:p14="http://schemas.microsoft.com/office/powerpoint/2010/main" val="318264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65705" y="-92972"/>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7" name="Table 7">
            <a:extLst>
              <a:ext uri="{FF2B5EF4-FFF2-40B4-BE49-F238E27FC236}">
                <a16:creationId xmlns:a16="http://schemas.microsoft.com/office/drawing/2014/main" id="{7F385046-F006-4A01-AFD8-70C24EBD4924}"/>
              </a:ext>
            </a:extLst>
          </p:cNvPr>
          <p:cNvGraphicFramePr>
            <a:graphicFrameLocks noGrp="1"/>
          </p:cNvGraphicFramePr>
          <p:nvPr>
            <p:extLst>
              <p:ext uri="{D42A27DB-BD31-4B8C-83A1-F6EECF244321}">
                <p14:modId xmlns:p14="http://schemas.microsoft.com/office/powerpoint/2010/main" val="1476446174"/>
              </p:ext>
            </p:extLst>
          </p:nvPr>
        </p:nvGraphicFramePr>
        <p:xfrm>
          <a:off x="1857375" y="0"/>
          <a:ext cx="8477250" cy="929640"/>
        </p:xfrm>
        <a:graphic>
          <a:graphicData uri="http://schemas.openxmlformats.org/drawingml/2006/table">
            <a:tbl>
              <a:tblPr firstRow="1" bandRow="1">
                <a:tableStyleId>{5C22544A-7EE6-4342-B048-85BDC9FD1C3A}</a:tableStyleId>
              </a:tblPr>
              <a:tblGrid>
                <a:gridCol w="8477250">
                  <a:extLst>
                    <a:ext uri="{9D8B030D-6E8A-4147-A177-3AD203B41FA5}">
                      <a16:colId xmlns:a16="http://schemas.microsoft.com/office/drawing/2014/main" val="167479639"/>
                    </a:ext>
                  </a:extLst>
                </a:gridCol>
              </a:tblGrid>
              <a:tr h="829434">
                <a:tc>
                  <a:txBody>
                    <a:bodyPr/>
                    <a:lstStyle/>
                    <a:p>
                      <a:r>
                        <a:rPr lang="en-US" sz="1600" dirty="0">
                          <a:solidFill>
                            <a:srgbClr val="0070C0"/>
                          </a:solidFill>
                        </a:rPr>
                        <a:t>3.Interest Rate:</a:t>
                      </a:r>
                    </a:p>
                    <a:p>
                      <a:pPr rtl="0"/>
                      <a:r>
                        <a:rPr lang="en-US" sz="1050" b="1" i="0" kern="1200" dirty="0">
                          <a:solidFill>
                            <a:srgbClr val="0070C0"/>
                          </a:solidFill>
                          <a:effectLst/>
                          <a:latin typeface="+mn-lt"/>
                          <a:ea typeface="+mn-ea"/>
                          <a:cs typeface="+mn-cs"/>
                        </a:rPr>
                        <a:t>Conclusion drawn about Interest Rate:</a:t>
                      </a:r>
                    </a:p>
                    <a:p>
                      <a:pPr rtl="0"/>
                      <a:r>
                        <a:rPr lang="en-US" sz="1050" b="0" i="0" kern="1200" dirty="0">
                          <a:solidFill>
                            <a:srgbClr val="0070C0"/>
                          </a:solidFill>
                          <a:effectLst/>
                          <a:latin typeface="+mn-lt"/>
                          <a:ea typeface="+mn-ea"/>
                          <a:cs typeface="+mn-cs"/>
                        </a:rPr>
                        <a:t>1.For most borrowers who is charged interest rate between 8% to 9.5% have high chance of defaulting.</a:t>
                      </a:r>
                    </a:p>
                    <a:p>
                      <a:endParaRPr lang="en-IN" dirty="0">
                        <a:solidFill>
                          <a:srgbClr val="0070C0"/>
                        </a:solidFill>
                      </a:endParaRPr>
                    </a:p>
                  </a:txBody>
                  <a:tcPr>
                    <a:noFill/>
                  </a:tcPr>
                </a:tc>
                <a:extLst>
                  <a:ext uri="{0D108BD9-81ED-4DB2-BD59-A6C34878D82A}">
                    <a16:rowId xmlns:a16="http://schemas.microsoft.com/office/drawing/2014/main" val="3892380418"/>
                  </a:ext>
                </a:extLst>
              </a:tr>
            </a:tbl>
          </a:graphicData>
        </a:graphic>
      </p:graphicFrame>
      <p:pic>
        <p:nvPicPr>
          <p:cNvPr id="9" name="Picture 8">
            <a:extLst>
              <a:ext uri="{FF2B5EF4-FFF2-40B4-BE49-F238E27FC236}">
                <a16:creationId xmlns:a16="http://schemas.microsoft.com/office/drawing/2014/main" id="{4AA7DF61-5E4B-4BEE-BAEB-18BD9C736CAC}"/>
              </a:ext>
            </a:extLst>
          </p:cNvPr>
          <p:cNvPicPr>
            <a:picLocks noChangeAspect="1"/>
          </p:cNvPicPr>
          <p:nvPr/>
        </p:nvPicPr>
        <p:blipFill>
          <a:blip r:embed="rId2"/>
          <a:stretch>
            <a:fillRect/>
          </a:stretch>
        </p:blipFill>
        <p:spPr>
          <a:xfrm>
            <a:off x="1857375" y="929640"/>
            <a:ext cx="8477250" cy="5261610"/>
          </a:xfrm>
          <a:prstGeom prst="rect">
            <a:avLst/>
          </a:prstGeom>
        </p:spPr>
      </p:pic>
    </p:spTree>
    <p:extLst>
      <p:ext uri="{BB962C8B-B14F-4D97-AF65-F5344CB8AC3E}">
        <p14:creationId xmlns:p14="http://schemas.microsoft.com/office/powerpoint/2010/main" val="213068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AE7942F9-A1A5-475C-BDA4-93F20EFAE3AE}"/>
              </a:ext>
            </a:extLst>
          </p:cNvPr>
          <p:cNvSpPr/>
          <p:nvPr/>
        </p:nvSpPr>
        <p:spPr>
          <a:xfrm>
            <a:off x="0" y="-105684"/>
            <a:ext cx="12025049" cy="685800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0" i="0" u="sng" dirty="0">
              <a:solidFill>
                <a:srgbClr val="0070C0"/>
              </a:solidFill>
              <a:effectLst/>
              <a:latin typeface="var(--jp-content-font-family)"/>
            </a:endParaRPr>
          </a:p>
          <a:p>
            <a:pPr algn="l"/>
            <a:endParaRPr lang="en-US" b="0" i="0" u="sng" dirty="0">
              <a:solidFill>
                <a:srgbClr val="0070C0"/>
              </a:solidFill>
              <a:effectLst/>
              <a:latin typeface="var(--jp-content-font-family)"/>
            </a:endParaRPr>
          </a:p>
        </p:txBody>
      </p:sp>
      <p:graphicFrame>
        <p:nvGraphicFramePr>
          <p:cNvPr id="4" name="Table 4">
            <a:extLst>
              <a:ext uri="{FF2B5EF4-FFF2-40B4-BE49-F238E27FC236}">
                <a16:creationId xmlns:a16="http://schemas.microsoft.com/office/drawing/2014/main" id="{99A08D68-E3DB-4EFB-82EA-C3FED9BAB8F0}"/>
              </a:ext>
            </a:extLst>
          </p:cNvPr>
          <p:cNvGraphicFramePr>
            <a:graphicFrameLocks noGrp="1"/>
          </p:cNvGraphicFramePr>
          <p:nvPr>
            <p:extLst>
              <p:ext uri="{D42A27DB-BD31-4B8C-83A1-F6EECF244321}">
                <p14:modId xmlns:p14="http://schemas.microsoft.com/office/powerpoint/2010/main" val="840180558"/>
              </p:ext>
            </p:extLst>
          </p:nvPr>
        </p:nvGraphicFramePr>
        <p:xfrm>
          <a:off x="1073857" y="-105684"/>
          <a:ext cx="10044285" cy="1615440"/>
        </p:xfrm>
        <a:graphic>
          <a:graphicData uri="http://schemas.openxmlformats.org/drawingml/2006/table">
            <a:tbl>
              <a:tblPr firstRow="1" bandRow="1">
                <a:tableStyleId>{5C22544A-7EE6-4342-B048-85BDC9FD1C3A}</a:tableStyleId>
              </a:tblPr>
              <a:tblGrid>
                <a:gridCol w="10044285">
                  <a:extLst>
                    <a:ext uri="{9D8B030D-6E8A-4147-A177-3AD203B41FA5}">
                      <a16:colId xmlns:a16="http://schemas.microsoft.com/office/drawing/2014/main" val="1002233501"/>
                    </a:ext>
                  </a:extLst>
                </a:gridCol>
              </a:tblGrid>
              <a:tr h="1213073">
                <a:tc>
                  <a:txBody>
                    <a:bodyPr/>
                    <a:lstStyle/>
                    <a:p>
                      <a:r>
                        <a:rPr lang="en-US" sz="1600" dirty="0">
                          <a:solidFill>
                            <a:srgbClr val="0070C0"/>
                          </a:solidFill>
                        </a:rPr>
                        <a:t>4.Grade:</a:t>
                      </a:r>
                      <a:endParaRPr lang="en-US" dirty="0">
                        <a:solidFill>
                          <a:srgbClr val="0070C0"/>
                        </a:solidFill>
                      </a:endParaRPr>
                    </a:p>
                    <a:p>
                      <a:pPr rtl="0"/>
                      <a:r>
                        <a:rPr lang="en-US" dirty="0">
                          <a:solidFill>
                            <a:srgbClr val="0070C0"/>
                          </a:solidFill>
                        </a:rPr>
                        <a:t>  </a:t>
                      </a:r>
                      <a:r>
                        <a:rPr lang="en-US" sz="1200" b="1" i="0" kern="1200" dirty="0">
                          <a:solidFill>
                            <a:srgbClr val="0070C0"/>
                          </a:solidFill>
                          <a:effectLst/>
                          <a:latin typeface="+mn-lt"/>
                          <a:ea typeface="+mn-ea"/>
                          <a:cs typeface="+mn-cs"/>
                        </a:rPr>
                        <a:t>Conclusion drawn about Grade:</a:t>
                      </a:r>
                    </a:p>
                    <a:p>
                      <a:pPr rtl="0"/>
                      <a:r>
                        <a:rPr lang="en-US" sz="1200" b="0" i="0" kern="1200" dirty="0">
                          <a:solidFill>
                            <a:srgbClr val="0070C0"/>
                          </a:solidFill>
                          <a:effectLst/>
                          <a:latin typeface="+mn-lt"/>
                          <a:ea typeface="+mn-ea"/>
                          <a:cs typeface="+mn-cs"/>
                        </a:rPr>
                        <a:t>    1.Borrowers belonging to Grade C,D,E,F and G have higher chance of defaulting the loan irrespective of their income category.</a:t>
                      </a:r>
                    </a:p>
                    <a:p>
                      <a:pPr rtl="0"/>
                      <a:r>
                        <a:rPr lang="en-US" sz="1200" b="0" i="0" kern="1200" dirty="0">
                          <a:solidFill>
                            <a:srgbClr val="0070C0"/>
                          </a:solidFill>
                          <a:effectLst/>
                          <a:latin typeface="+mn-lt"/>
                          <a:ea typeface="+mn-ea"/>
                          <a:cs typeface="+mn-cs"/>
                        </a:rPr>
                        <a:t>    2.Grade A and B people are less likely to default the loan.</a:t>
                      </a:r>
                    </a:p>
                    <a:p>
                      <a:pPr rtl="0"/>
                      <a:r>
                        <a:rPr lang="en-US" sz="1200" b="0" i="0" kern="1200" dirty="0">
                          <a:solidFill>
                            <a:srgbClr val="0070C0"/>
                          </a:solidFill>
                          <a:effectLst/>
                          <a:latin typeface="+mn-lt"/>
                          <a:ea typeface="+mn-ea"/>
                          <a:cs typeface="+mn-cs"/>
                        </a:rPr>
                        <a:t>    3.Borrower belonging to grade C and lower income category will have higher chance of defaulting than compared to other grades.</a:t>
                      </a:r>
                    </a:p>
                    <a:p>
                      <a:pPr rtl="0"/>
                      <a:r>
                        <a:rPr lang="en-US" sz="1200" b="0" i="0" kern="1200" dirty="0">
                          <a:solidFill>
                            <a:srgbClr val="0070C0"/>
                          </a:solidFill>
                          <a:effectLst/>
                          <a:latin typeface="+mn-lt"/>
                          <a:ea typeface="+mn-ea"/>
                          <a:cs typeface="+mn-cs"/>
                        </a:rPr>
                        <a:t>  </a:t>
                      </a:r>
                    </a:p>
                    <a:p>
                      <a:r>
                        <a:rPr lang="en-US" dirty="0">
                          <a:solidFill>
                            <a:srgbClr val="0070C0"/>
                          </a:solidFill>
                        </a:rPr>
                        <a:t>   </a:t>
                      </a:r>
                      <a:endParaRPr lang="en-IN" sz="1200" dirty="0">
                        <a:solidFill>
                          <a:srgbClr val="0070C0"/>
                        </a:solidFill>
                      </a:endParaRPr>
                    </a:p>
                  </a:txBody>
                  <a:tcPr>
                    <a:noFill/>
                  </a:tcPr>
                </a:tc>
                <a:extLst>
                  <a:ext uri="{0D108BD9-81ED-4DB2-BD59-A6C34878D82A}">
                    <a16:rowId xmlns:a16="http://schemas.microsoft.com/office/drawing/2014/main" val="484554115"/>
                  </a:ext>
                </a:extLst>
              </a:tr>
            </a:tbl>
          </a:graphicData>
        </a:graphic>
      </p:graphicFrame>
      <p:pic>
        <p:nvPicPr>
          <p:cNvPr id="9" name="Picture 8">
            <a:extLst>
              <a:ext uri="{FF2B5EF4-FFF2-40B4-BE49-F238E27FC236}">
                <a16:creationId xmlns:a16="http://schemas.microsoft.com/office/drawing/2014/main" id="{7ECB1A3B-8174-4CF9-B5BF-48BF259B9CDC}"/>
              </a:ext>
            </a:extLst>
          </p:cNvPr>
          <p:cNvPicPr>
            <a:picLocks noChangeAspect="1"/>
          </p:cNvPicPr>
          <p:nvPr/>
        </p:nvPicPr>
        <p:blipFill>
          <a:blip r:embed="rId2"/>
          <a:stretch>
            <a:fillRect/>
          </a:stretch>
        </p:blipFill>
        <p:spPr>
          <a:xfrm>
            <a:off x="1073857" y="1102794"/>
            <a:ext cx="10044285" cy="5564515"/>
          </a:xfrm>
          <a:prstGeom prst="rect">
            <a:avLst/>
          </a:prstGeom>
        </p:spPr>
      </p:pic>
    </p:spTree>
    <p:extLst>
      <p:ext uri="{BB962C8B-B14F-4D97-AF65-F5344CB8AC3E}">
        <p14:creationId xmlns:p14="http://schemas.microsoft.com/office/powerpoint/2010/main" val="1506150081"/>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{C4FE6C8B-4B06-4C47-AA8C-B172A6D5821C}tf78479028_win32</Template>
  <TotalTime>8026</TotalTime>
  <Words>1288</Words>
  <Application>Microsoft Office PowerPoint</Application>
  <PresentationFormat>Widescreen</PresentationFormat>
  <Paragraphs>122</Paragraphs>
  <Slides>20</Slides>
  <Notes>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20</vt:i4>
      </vt:variant>
    </vt:vector>
  </HeadingPairs>
  <TitlesOfParts>
    <vt:vector size="32" baseType="lpstr">
      <vt:lpstr>Arial</vt:lpstr>
      <vt:lpstr>Arial Black</vt:lpstr>
      <vt:lpstr>Calibri</vt:lpstr>
      <vt:lpstr>Helvetica Neue</vt:lpstr>
      <vt:lpstr>Segoe UI</vt:lpstr>
      <vt:lpstr>Segoe UI Light</vt:lpstr>
      <vt:lpstr>var(--jp-content-font-family)</vt:lpstr>
      <vt:lpstr>Wingdings</vt:lpstr>
      <vt:lpstr>Balancing Act</vt:lpstr>
      <vt:lpstr>Wellspring</vt:lpstr>
      <vt:lpstr>Star of the show</vt:lpstr>
      <vt:lpstr>Amusements</vt:lpstr>
      <vt:lpstr>Lending club case study Batch: ml C36</vt:lpstr>
      <vt:lpstr>PowerPoint Presentation</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PANTONE® COLOR OF THE YEAR 2022</dc:title>
  <dc:creator>Sanghamitra Dey</dc:creator>
  <cp:lastModifiedBy>Sanghamitra Dey</cp:lastModifiedBy>
  <cp:revision>28</cp:revision>
  <dcterms:created xsi:type="dcterms:W3CDTF">2022-02-01T16:22:41Z</dcterms:created>
  <dcterms:modified xsi:type="dcterms:W3CDTF">2022-02-08T06:29:37Z</dcterms:modified>
</cp:coreProperties>
</file>