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ileron Heavy" panose="020B0604020202020204" charset="0"/>
      <p:regular r:id="rId5"/>
    </p:embeddedFont>
    <p:embeddedFont>
      <p:font typeface="Aileron Regular" panose="020B0604020202020204" charset="0"/>
      <p:regular r:id="rId6"/>
    </p:embeddedFont>
    <p:embeddedFont>
      <p:font typeface="Bukhari Script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</p:embeddedFont>
    <p:embeddedFont>
      <p:font typeface="Open Sans Bold" panose="020B0806030504020204" charset="0"/>
      <p:regular r:id="rId13"/>
    </p:embeddedFont>
    <p:embeddedFont>
      <p:font typeface="Open Sans Extra Bold" panose="020B0604020202020204" charset="0"/>
      <p:regular r:id="rId14"/>
    </p:embeddedFont>
    <p:embeddedFont>
      <p:font typeface="Open Sans Light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4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848344" y="6435336"/>
            <a:ext cx="498312" cy="51037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919474"/>
            <a:ext cx="6444243" cy="922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10"/>
              </a:lnSpc>
            </a:pPr>
            <a:r>
              <a:rPr lang="en-US" sz="5364">
                <a:solidFill>
                  <a:srgbClr val="000000"/>
                </a:solidFill>
                <a:latin typeface="Open Sans Bold"/>
              </a:rPr>
              <a:t>TEAM WARHAWKS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487725" y="136189"/>
            <a:ext cx="2290938" cy="178502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0321317" y="828525"/>
            <a:ext cx="6354184" cy="927003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1663759" y="2155424"/>
            <a:ext cx="808656" cy="137271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5165930" y="3915936"/>
            <a:ext cx="979451" cy="127653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3306900" y="6021445"/>
            <a:ext cx="1516518" cy="107198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10608494" y="4457141"/>
            <a:ext cx="701334" cy="137271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2265005" y="3701359"/>
            <a:ext cx="1586303" cy="75746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5397071" y="2394187"/>
            <a:ext cx="830045" cy="152174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3627354" y="2118860"/>
            <a:ext cx="798704" cy="158249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>
          <a:xfrm>
            <a:off x="15397071" y="6045621"/>
            <a:ext cx="901337" cy="148423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>
          <a:xfrm>
            <a:off x="10452181" y="6690524"/>
            <a:ext cx="857648" cy="167867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>
          <a:xfrm>
            <a:off x="12068087" y="6787740"/>
            <a:ext cx="990069" cy="1739738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11885275" y="4554204"/>
            <a:ext cx="3335041" cy="1372719"/>
            <a:chOff x="0" y="0"/>
            <a:chExt cx="2358615" cy="97081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58615" cy="970817"/>
            </a:xfrm>
            <a:custGeom>
              <a:avLst/>
              <a:gdLst/>
              <a:ahLst/>
              <a:cxnLst/>
              <a:rect l="l" t="t" r="r" b="b"/>
              <a:pathLst>
                <a:path w="2358615" h="970817">
                  <a:moveTo>
                    <a:pt x="0" y="0"/>
                  </a:moveTo>
                  <a:lnTo>
                    <a:pt x="2358615" y="0"/>
                  </a:lnTo>
                  <a:lnTo>
                    <a:pt x="2358615" y="970817"/>
                  </a:lnTo>
                  <a:lnTo>
                    <a:pt x="0" y="97081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>
          <a:xfrm>
            <a:off x="10452181" y="1668052"/>
            <a:ext cx="825431" cy="1582499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1582339" y="4737735"/>
            <a:ext cx="3814732" cy="72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Bukhari Script"/>
              </a:rPr>
              <a:t>PhoneBook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960209" y="8964950"/>
            <a:ext cx="5185172" cy="52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Bukhari Script"/>
              </a:rPr>
              <a:t>Know It Before Befriending It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84920" y="2843435"/>
            <a:ext cx="1749981" cy="58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Presents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2326" y="3539434"/>
            <a:ext cx="751616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Open Sans Extra Bold"/>
              </a:rPr>
              <a:t>PhoneBook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3152" y="4968184"/>
            <a:ext cx="7895338" cy="1821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ukhari Script"/>
              </a:rPr>
              <a:t>Know it Before Befriending it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0" y="9584205"/>
            <a:ext cx="993891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Light Bold"/>
              </a:rPr>
              <a:t>Sanjana Yadav   Abhijit Kundu  Sarthak Mishra</a:t>
            </a:r>
          </a:p>
        </p:txBody>
      </p:sp>
      <p:sp>
        <p:nvSpPr>
          <p:cNvPr id="25" name="AutoShape 25"/>
          <p:cNvSpPr/>
          <p:nvPr/>
        </p:nvSpPr>
        <p:spPr>
          <a:xfrm rot="-8944">
            <a:off x="303138" y="9459186"/>
            <a:ext cx="884087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50526" y="4074774"/>
            <a:ext cx="3186947" cy="3543202"/>
            <a:chOff x="0" y="0"/>
            <a:chExt cx="6589877" cy="7015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89877" cy="7015949"/>
            </a:xfrm>
            <a:custGeom>
              <a:avLst/>
              <a:gdLst/>
              <a:ahLst/>
              <a:cxnLst/>
              <a:rect l="l" t="t" r="r" b="b"/>
              <a:pathLst>
                <a:path w="6589877" h="7015949">
                  <a:moveTo>
                    <a:pt x="0" y="0"/>
                  </a:moveTo>
                  <a:lnTo>
                    <a:pt x="0" y="7015949"/>
                  </a:lnTo>
                  <a:lnTo>
                    <a:pt x="6589877" y="7015949"/>
                  </a:lnTo>
                  <a:lnTo>
                    <a:pt x="6589877" y="0"/>
                  </a:lnTo>
                  <a:lnTo>
                    <a:pt x="0" y="0"/>
                  </a:lnTo>
                  <a:close/>
                  <a:moveTo>
                    <a:pt x="6528917" y="6954989"/>
                  </a:moveTo>
                  <a:lnTo>
                    <a:pt x="59690" y="6954989"/>
                  </a:lnTo>
                  <a:lnTo>
                    <a:pt x="59690" y="59690"/>
                  </a:lnTo>
                  <a:lnTo>
                    <a:pt x="6528917" y="59690"/>
                  </a:lnTo>
                  <a:lnTo>
                    <a:pt x="6528917" y="6954989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10553" y="216721"/>
            <a:ext cx="3420860" cy="7549507"/>
            <a:chOff x="0" y="0"/>
            <a:chExt cx="6589877" cy="145432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89877" cy="14543222"/>
            </a:xfrm>
            <a:custGeom>
              <a:avLst/>
              <a:gdLst/>
              <a:ahLst/>
              <a:cxnLst/>
              <a:rect l="l" t="t" r="r" b="b"/>
              <a:pathLst>
                <a:path w="6589877" h="14543222">
                  <a:moveTo>
                    <a:pt x="0" y="0"/>
                  </a:moveTo>
                  <a:lnTo>
                    <a:pt x="0" y="14543222"/>
                  </a:lnTo>
                  <a:lnTo>
                    <a:pt x="6589877" y="14543222"/>
                  </a:lnTo>
                  <a:lnTo>
                    <a:pt x="6589877" y="0"/>
                  </a:lnTo>
                  <a:lnTo>
                    <a:pt x="0" y="0"/>
                  </a:lnTo>
                  <a:close/>
                  <a:moveTo>
                    <a:pt x="6528917" y="14482262"/>
                  </a:moveTo>
                  <a:lnTo>
                    <a:pt x="59690" y="14482262"/>
                  </a:lnTo>
                  <a:lnTo>
                    <a:pt x="59690" y="59690"/>
                  </a:lnTo>
                  <a:lnTo>
                    <a:pt x="6528917" y="59690"/>
                  </a:lnTo>
                  <a:lnTo>
                    <a:pt x="6528917" y="14482262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821657" y="216721"/>
            <a:ext cx="3420860" cy="3642037"/>
            <a:chOff x="0" y="0"/>
            <a:chExt cx="6589877" cy="70159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89877" cy="7015949"/>
            </a:xfrm>
            <a:custGeom>
              <a:avLst/>
              <a:gdLst/>
              <a:ahLst/>
              <a:cxnLst/>
              <a:rect l="l" t="t" r="r" b="b"/>
              <a:pathLst>
                <a:path w="6589877" h="7015949">
                  <a:moveTo>
                    <a:pt x="0" y="0"/>
                  </a:moveTo>
                  <a:lnTo>
                    <a:pt x="0" y="7015949"/>
                  </a:lnTo>
                  <a:lnTo>
                    <a:pt x="6589877" y="7015949"/>
                  </a:lnTo>
                  <a:lnTo>
                    <a:pt x="6589877" y="0"/>
                  </a:lnTo>
                  <a:lnTo>
                    <a:pt x="0" y="0"/>
                  </a:lnTo>
                  <a:close/>
                  <a:moveTo>
                    <a:pt x="6528917" y="6954989"/>
                  </a:moveTo>
                  <a:lnTo>
                    <a:pt x="59690" y="6954989"/>
                  </a:lnTo>
                  <a:lnTo>
                    <a:pt x="59690" y="59690"/>
                  </a:lnTo>
                  <a:lnTo>
                    <a:pt x="6528917" y="59690"/>
                  </a:lnTo>
                  <a:lnTo>
                    <a:pt x="6528917" y="6954989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433570" y="216721"/>
            <a:ext cx="3420860" cy="7549507"/>
            <a:chOff x="0" y="0"/>
            <a:chExt cx="6589877" cy="145432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89877" cy="14543222"/>
            </a:xfrm>
            <a:custGeom>
              <a:avLst/>
              <a:gdLst/>
              <a:ahLst/>
              <a:cxnLst/>
              <a:rect l="l" t="t" r="r" b="b"/>
              <a:pathLst>
                <a:path w="6589877" h="14543222">
                  <a:moveTo>
                    <a:pt x="0" y="0"/>
                  </a:moveTo>
                  <a:lnTo>
                    <a:pt x="0" y="14543222"/>
                  </a:lnTo>
                  <a:lnTo>
                    <a:pt x="6589877" y="14543222"/>
                  </a:lnTo>
                  <a:lnTo>
                    <a:pt x="6589877" y="0"/>
                  </a:lnTo>
                  <a:lnTo>
                    <a:pt x="0" y="0"/>
                  </a:lnTo>
                  <a:close/>
                  <a:moveTo>
                    <a:pt x="6528917" y="14482262"/>
                  </a:moveTo>
                  <a:lnTo>
                    <a:pt x="59690" y="14482262"/>
                  </a:lnTo>
                  <a:lnTo>
                    <a:pt x="59690" y="59690"/>
                  </a:lnTo>
                  <a:lnTo>
                    <a:pt x="6528917" y="59690"/>
                  </a:lnTo>
                  <a:lnTo>
                    <a:pt x="6528917" y="14482262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043865" y="216721"/>
            <a:ext cx="3420860" cy="3642037"/>
            <a:chOff x="0" y="0"/>
            <a:chExt cx="6589877" cy="701594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89877" cy="7015949"/>
            </a:xfrm>
            <a:custGeom>
              <a:avLst/>
              <a:gdLst/>
              <a:ahLst/>
              <a:cxnLst/>
              <a:rect l="l" t="t" r="r" b="b"/>
              <a:pathLst>
                <a:path w="6589877" h="7015949">
                  <a:moveTo>
                    <a:pt x="0" y="0"/>
                  </a:moveTo>
                  <a:lnTo>
                    <a:pt x="0" y="7015949"/>
                  </a:lnTo>
                  <a:lnTo>
                    <a:pt x="6589877" y="7015949"/>
                  </a:lnTo>
                  <a:lnTo>
                    <a:pt x="6589877" y="0"/>
                  </a:lnTo>
                  <a:lnTo>
                    <a:pt x="0" y="0"/>
                  </a:lnTo>
                  <a:close/>
                  <a:moveTo>
                    <a:pt x="6528917" y="6954989"/>
                  </a:moveTo>
                  <a:lnTo>
                    <a:pt x="59690" y="6954989"/>
                  </a:lnTo>
                  <a:lnTo>
                    <a:pt x="59690" y="59690"/>
                  </a:lnTo>
                  <a:lnTo>
                    <a:pt x="6528917" y="59690"/>
                  </a:lnTo>
                  <a:lnTo>
                    <a:pt x="6528917" y="6954989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044269" y="4124191"/>
            <a:ext cx="3420860" cy="3642037"/>
            <a:chOff x="0" y="0"/>
            <a:chExt cx="6589877" cy="701594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89877" cy="7015949"/>
            </a:xfrm>
            <a:custGeom>
              <a:avLst/>
              <a:gdLst/>
              <a:ahLst/>
              <a:cxnLst/>
              <a:rect l="l" t="t" r="r" b="b"/>
              <a:pathLst>
                <a:path w="6589877" h="7015949">
                  <a:moveTo>
                    <a:pt x="0" y="0"/>
                  </a:moveTo>
                  <a:lnTo>
                    <a:pt x="0" y="7015949"/>
                  </a:lnTo>
                  <a:lnTo>
                    <a:pt x="6589877" y="7015949"/>
                  </a:lnTo>
                  <a:lnTo>
                    <a:pt x="6589877" y="0"/>
                  </a:lnTo>
                  <a:lnTo>
                    <a:pt x="0" y="0"/>
                  </a:lnTo>
                  <a:close/>
                  <a:moveTo>
                    <a:pt x="6528917" y="6954989"/>
                  </a:moveTo>
                  <a:lnTo>
                    <a:pt x="59690" y="6954989"/>
                  </a:lnTo>
                  <a:lnTo>
                    <a:pt x="59690" y="59690"/>
                  </a:lnTo>
                  <a:lnTo>
                    <a:pt x="6528917" y="59690"/>
                  </a:lnTo>
                  <a:lnTo>
                    <a:pt x="6528917" y="6954989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4654969" y="216721"/>
            <a:ext cx="3420860" cy="7472012"/>
            <a:chOff x="0" y="0"/>
            <a:chExt cx="6589877" cy="143939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589877" cy="14393937"/>
            </a:xfrm>
            <a:custGeom>
              <a:avLst/>
              <a:gdLst/>
              <a:ahLst/>
              <a:cxnLst/>
              <a:rect l="l" t="t" r="r" b="b"/>
              <a:pathLst>
                <a:path w="6589877" h="14393937">
                  <a:moveTo>
                    <a:pt x="0" y="0"/>
                  </a:moveTo>
                  <a:lnTo>
                    <a:pt x="0" y="14393937"/>
                  </a:lnTo>
                  <a:lnTo>
                    <a:pt x="6589877" y="14393937"/>
                  </a:lnTo>
                  <a:lnTo>
                    <a:pt x="6589877" y="0"/>
                  </a:lnTo>
                  <a:lnTo>
                    <a:pt x="0" y="0"/>
                  </a:lnTo>
                  <a:close/>
                  <a:moveTo>
                    <a:pt x="6528917" y="14332976"/>
                  </a:moveTo>
                  <a:lnTo>
                    <a:pt x="59690" y="14332976"/>
                  </a:lnTo>
                  <a:lnTo>
                    <a:pt x="59690" y="59690"/>
                  </a:lnTo>
                  <a:lnTo>
                    <a:pt x="6528917" y="59690"/>
                  </a:lnTo>
                  <a:lnTo>
                    <a:pt x="6528917" y="14332976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210553" y="7999504"/>
            <a:ext cx="8788259" cy="2060969"/>
            <a:chOff x="0" y="0"/>
            <a:chExt cx="16929529" cy="397021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929529" cy="3970210"/>
            </a:xfrm>
            <a:custGeom>
              <a:avLst/>
              <a:gdLst/>
              <a:ahLst/>
              <a:cxnLst/>
              <a:rect l="l" t="t" r="r" b="b"/>
              <a:pathLst>
                <a:path w="16929529" h="3970210">
                  <a:moveTo>
                    <a:pt x="0" y="0"/>
                  </a:moveTo>
                  <a:lnTo>
                    <a:pt x="0" y="3970210"/>
                  </a:lnTo>
                  <a:lnTo>
                    <a:pt x="16929529" y="3970210"/>
                  </a:lnTo>
                  <a:lnTo>
                    <a:pt x="16929529" y="0"/>
                  </a:lnTo>
                  <a:lnTo>
                    <a:pt x="0" y="0"/>
                  </a:lnTo>
                  <a:close/>
                  <a:moveTo>
                    <a:pt x="16868569" y="3909250"/>
                  </a:moveTo>
                  <a:lnTo>
                    <a:pt x="59690" y="3909250"/>
                  </a:lnTo>
                  <a:lnTo>
                    <a:pt x="59690" y="59690"/>
                  </a:lnTo>
                  <a:lnTo>
                    <a:pt x="16868569" y="59690"/>
                  </a:lnTo>
                  <a:lnTo>
                    <a:pt x="16868569" y="3909250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287570" y="7999504"/>
            <a:ext cx="8788259" cy="2060969"/>
            <a:chOff x="0" y="0"/>
            <a:chExt cx="16929529" cy="397021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929529" cy="3970210"/>
            </a:xfrm>
            <a:custGeom>
              <a:avLst/>
              <a:gdLst/>
              <a:ahLst/>
              <a:cxnLst/>
              <a:rect l="l" t="t" r="r" b="b"/>
              <a:pathLst>
                <a:path w="16929529" h="3970210">
                  <a:moveTo>
                    <a:pt x="0" y="0"/>
                  </a:moveTo>
                  <a:lnTo>
                    <a:pt x="0" y="3970210"/>
                  </a:lnTo>
                  <a:lnTo>
                    <a:pt x="16929529" y="3970210"/>
                  </a:lnTo>
                  <a:lnTo>
                    <a:pt x="16929529" y="0"/>
                  </a:lnTo>
                  <a:lnTo>
                    <a:pt x="0" y="0"/>
                  </a:lnTo>
                  <a:close/>
                  <a:moveTo>
                    <a:pt x="16868569" y="3909250"/>
                  </a:moveTo>
                  <a:lnTo>
                    <a:pt x="59690" y="3909250"/>
                  </a:lnTo>
                  <a:lnTo>
                    <a:pt x="59690" y="59690"/>
                  </a:lnTo>
                  <a:lnTo>
                    <a:pt x="16868569" y="59690"/>
                  </a:lnTo>
                  <a:lnTo>
                    <a:pt x="16868569" y="3909250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444466" y="436069"/>
            <a:ext cx="2953034" cy="3319193"/>
            <a:chOff x="0" y="0"/>
            <a:chExt cx="3937379" cy="4425590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47625"/>
              <a:ext cx="3937379" cy="524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Heavy"/>
                </a:rPr>
                <a:t>Problem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648477"/>
              <a:ext cx="3937379" cy="3777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-When device is broken or facing some issues they are not getting immediate alternative</a:t>
              </a:r>
            </a:p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-Wasting </a:t>
              </a: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their valuable time and effort while looking for alternatives</a:t>
              </a:r>
            </a:p>
            <a:p>
              <a:pPr>
                <a:lnSpc>
                  <a:spcPts val="2239"/>
                </a:lnSpc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- Taking decisions in haste</a:t>
              </a:r>
            </a:p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- Buying a phone without knowing if it is the right phone for them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44466" y="4075118"/>
            <a:ext cx="2953034" cy="1051190"/>
            <a:chOff x="0" y="0"/>
            <a:chExt cx="3937379" cy="1401586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47625"/>
              <a:ext cx="3937379" cy="535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Regular"/>
                </a:rPr>
                <a:t>Existing Alternatives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59033"/>
              <a:ext cx="3937379" cy="742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-</a:t>
              </a:r>
              <a:r>
                <a:rPr lang="en-US" sz="1599" dirty="0" err="1">
                  <a:solidFill>
                    <a:srgbClr val="1E1E1E"/>
                  </a:solidFill>
                  <a:latin typeface="Aileron Regular"/>
                </a:rPr>
                <a:t>RentoMojo</a:t>
              </a:r>
              <a:endParaRPr lang="en-US" sz="1599" dirty="0">
                <a:solidFill>
                  <a:srgbClr val="1E1E1E"/>
                </a:solidFill>
                <a:latin typeface="Aileron Regular"/>
              </a:endParaRPr>
            </a:p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-Local Mobile shops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055570" y="436069"/>
            <a:ext cx="2953034" cy="2465723"/>
            <a:chOff x="0" y="0"/>
            <a:chExt cx="3937379" cy="3287630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47625"/>
              <a:ext cx="3937379" cy="524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Heavy"/>
                </a:rPr>
                <a:t>Solution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648477"/>
              <a:ext cx="3937379" cy="2639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-Provide cheap alternative phones on cheap rental basis</a:t>
              </a:r>
            </a:p>
            <a:p>
              <a:pPr>
                <a:lnSpc>
                  <a:spcPts val="2239"/>
                </a:lnSpc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- Provide trending phones on rental basis for customers to experience before buying</a:t>
              </a:r>
            </a:p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-Provide long term leases on phones.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055570" y="4370335"/>
            <a:ext cx="2953034" cy="3033987"/>
            <a:chOff x="0" y="0"/>
            <a:chExt cx="3937379" cy="4045317"/>
          </a:xfrm>
        </p:grpSpPr>
        <p:sp>
          <p:nvSpPr>
            <p:cNvPr id="30" name="TextBox 30"/>
            <p:cNvSpPr txBox="1"/>
            <p:nvPr/>
          </p:nvSpPr>
          <p:spPr>
            <a:xfrm>
              <a:off x="0" y="-47625"/>
              <a:ext cx="3937379" cy="524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Heavy"/>
                </a:rPr>
                <a:t>Key Metrics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648477"/>
              <a:ext cx="3937379" cy="3396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Sales Qualified Leads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Net Profit Margin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Quick Ratio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Customer Acquisition Cost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Conversion rate 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Foot Traffic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Inventory turnover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Customer retention</a:t>
              </a: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</a:pPr>
              <a:r>
                <a:rPr lang="en-US" sz="1599" dirty="0">
                  <a:solidFill>
                    <a:srgbClr val="1E1E1E"/>
                  </a:solidFill>
                  <a:latin typeface="Aileron Regular"/>
                </a:rPr>
                <a:t>Customer satisfaction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667483" y="436069"/>
            <a:ext cx="2953034" cy="2031055"/>
            <a:chOff x="0" y="0"/>
            <a:chExt cx="3937379" cy="2708074"/>
          </a:xfrm>
        </p:grpSpPr>
        <p:sp>
          <p:nvSpPr>
            <p:cNvPr id="33" name="TextBox 33"/>
            <p:cNvSpPr txBox="1"/>
            <p:nvPr/>
          </p:nvSpPr>
          <p:spPr>
            <a:xfrm>
              <a:off x="0" y="-47625"/>
              <a:ext cx="3937379" cy="1083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Heavy"/>
                </a:rPr>
                <a:t>Unique Value Proposition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206880"/>
              <a:ext cx="3937379" cy="15011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Your Phone is like your Friend. Don't go by others' words, don't  hurry, Know it before befriending it.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667483" y="4370335"/>
            <a:ext cx="2953034" cy="2465723"/>
            <a:chOff x="0" y="0"/>
            <a:chExt cx="3937379" cy="3287630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47625"/>
              <a:ext cx="3937379" cy="524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Heavy"/>
                </a:rPr>
                <a:t>High Level Concept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648477"/>
              <a:ext cx="3937379" cy="2639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With so many phones flooding the market with similar specifications, and experts giving biased reviews, we want to give the power of making right choices back to the customer's hands. 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1278182" y="436069"/>
            <a:ext cx="2953034" cy="3033987"/>
            <a:chOff x="0" y="0"/>
            <a:chExt cx="3937379" cy="4045317"/>
          </a:xfrm>
        </p:grpSpPr>
        <p:sp>
          <p:nvSpPr>
            <p:cNvPr id="39" name="TextBox 39"/>
            <p:cNvSpPr txBox="1"/>
            <p:nvPr/>
          </p:nvSpPr>
          <p:spPr>
            <a:xfrm>
              <a:off x="0" y="-47625"/>
              <a:ext cx="3937379" cy="524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Heavy"/>
                </a:rPr>
                <a:t>Unfair Advantage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648477"/>
              <a:ext cx="3937379" cy="3396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We provide quick and easy replacement phones as rentals so that they have enough time to research which phone to buy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Customers can try different phones at extremely cheap rates.</a:t>
              </a:r>
            </a:p>
            <a:p>
              <a:pPr marL="0" lvl="0" indent="0" algn="l">
                <a:lnSpc>
                  <a:spcPts val="2239"/>
                </a:lnSpc>
                <a:spcBef>
                  <a:spcPct val="0"/>
                </a:spcBef>
              </a:pPr>
              <a:endParaRPr lang="en-US" sz="1599">
                <a:solidFill>
                  <a:srgbClr val="1E1E1E"/>
                </a:solidFill>
                <a:latin typeface="Aileron Regular"/>
              </a:endParaRP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278182" y="4370335"/>
            <a:ext cx="2953034" cy="3318696"/>
            <a:chOff x="0" y="0"/>
            <a:chExt cx="3937379" cy="4424928"/>
          </a:xfrm>
        </p:grpSpPr>
        <p:sp>
          <p:nvSpPr>
            <p:cNvPr id="42" name="TextBox 42"/>
            <p:cNvSpPr txBox="1"/>
            <p:nvPr/>
          </p:nvSpPr>
          <p:spPr>
            <a:xfrm>
              <a:off x="0" y="-47625"/>
              <a:ext cx="3937379" cy="524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Heavy"/>
                </a:rPr>
                <a:t>Channels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648477"/>
              <a:ext cx="3937379" cy="37764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 Direct Marketing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Social media ads, Facebook Instagram, as a large part of our customer group is available on these platforms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Paid search campaigns 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Word of mouth</a:t>
              </a:r>
            </a:p>
            <a:p>
              <a:pPr>
                <a:lnSpc>
                  <a:spcPts val="2239"/>
                </a:lnSpc>
              </a:pPr>
              <a:endParaRPr lang="en-US" sz="1599">
                <a:solidFill>
                  <a:srgbClr val="1E1E1E"/>
                </a:solidFill>
                <a:latin typeface="Aileron Regular"/>
              </a:endParaRPr>
            </a:p>
            <a:p>
              <a:pPr>
                <a:lnSpc>
                  <a:spcPts val="2239"/>
                </a:lnSpc>
              </a:pPr>
              <a:endParaRPr lang="en-US" sz="1599">
                <a:solidFill>
                  <a:srgbClr val="1E1E1E"/>
                </a:solidFill>
                <a:latin typeface="Aileron Regular"/>
              </a:endParaRPr>
            </a:p>
            <a:p>
              <a:pPr marL="0" lvl="0" indent="0" algn="l">
                <a:lnSpc>
                  <a:spcPts val="2239"/>
                </a:lnSpc>
                <a:spcBef>
                  <a:spcPct val="0"/>
                </a:spcBef>
              </a:pPr>
              <a:endParaRPr lang="en-US" sz="1599">
                <a:solidFill>
                  <a:srgbClr val="1E1E1E"/>
                </a:solidFill>
                <a:latin typeface="Aileron Regular"/>
              </a:endParaRP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4888882" y="510973"/>
            <a:ext cx="2953034" cy="2884178"/>
            <a:chOff x="0" y="0"/>
            <a:chExt cx="3937379" cy="3845570"/>
          </a:xfrm>
        </p:grpSpPr>
        <p:sp>
          <p:nvSpPr>
            <p:cNvPr id="45" name="TextBox 45"/>
            <p:cNvSpPr txBox="1"/>
            <p:nvPr/>
          </p:nvSpPr>
          <p:spPr>
            <a:xfrm>
              <a:off x="0" y="-47625"/>
              <a:ext cx="3937379" cy="1083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Heavy"/>
                </a:rPr>
                <a:t>Customer Segments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1206880"/>
              <a:ext cx="3937379" cy="2638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Mass Market</a:t>
              </a: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Though Initially, we are targeting Tier 1 cities only,  India has more than 600 million smartphone users, and  they all  are in our Target customer group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210553" y="7963785"/>
            <a:ext cx="8388801" cy="1944177"/>
            <a:chOff x="0" y="-47625"/>
            <a:chExt cx="11185068" cy="2592236"/>
          </a:xfrm>
        </p:grpSpPr>
        <p:sp>
          <p:nvSpPr>
            <p:cNvPr id="48" name="TextBox 48"/>
            <p:cNvSpPr txBox="1"/>
            <p:nvPr/>
          </p:nvSpPr>
          <p:spPr>
            <a:xfrm>
              <a:off x="303521" y="-47625"/>
              <a:ext cx="10881545" cy="5277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381"/>
                </a:lnSpc>
                <a:spcBef>
                  <a:spcPct val="0"/>
                </a:spcBef>
              </a:pPr>
              <a:r>
                <a:rPr lang="en-US" sz="2415" u="none" dirty="0">
                  <a:solidFill>
                    <a:srgbClr val="1E1E1E"/>
                  </a:solidFill>
                  <a:latin typeface="Aileron Heavy"/>
                </a:rPr>
                <a:t>Cost Structure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652808"/>
              <a:ext cx="11185068" cy="1891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7619" lvl="1" indent="-173809">
                <a:lnSpc>
                  <a:spcPts val="2254"/>
                </a:lnSpc>
                <a:buFont typeface="Arial"/>
                <a:buChar char="•"/>
              </a:pPr>
              <a:r>
                <a:rPr lang="en-US" sz="1610">
                  <a:solidFill>
                    <a:srgbClr val="1E1E1E"/>
                  </a:solidFill>
                  <a:latin typeface="Aileron Regular"/>
                </a:rPr>
                <a:t>Purchase Cost</a:t>
              </a:r>
            </a:p>
            <a:p>
              <a:pPr marL="347619" lvl="1" indent="-173809">
                <a:lnSpc>
                  <a:spcPts val="2254"/>
                </a:lnSpc>
                <a:buFont typeface="Arial"/>
                <a:buChar char="•"/>
              </a:pPr>
              <a:r>
                <a:rPr lang="en-US" sz="1610">
                  <a:solidFill>
                    <a:srgbClr val="1E1E1E"/>
                  </a:solidFill>
                  <a:latin typeface="Aileron Regular"/>
                </a:rPr>
                <a:t>Advertising Cost</a:t>
              </a:r>
            </a:p>
            <a:p>
              <a:pPr marL="347619" lvl="1" indent="-173809">
                <a:lnSpc>
                  <a:spcPts val="2254"/>
                </a:lnSpc>
                <a:buFont typeface="Arial"/>
                <a:buChar char="•"/>
              </a:pPr>
              <a:r>
                <a:rPr lang="en-US" sz="1610">
                  <a:solidFill>
                    <a:srgbClr val="1E1E1E"/>
                  </a:solidFill>
                  <a:latin typeface="Aileron Regular"/>
                </a:rPr>
                <a:t>Labor Cost</a:t>
              </a:r>
            </a:p>
            <a:p>
              <a:pPr marL="347619" lvl="1" indent="-173809">
                <a:lnSpc>
                  <a:spcPts val="2254"/>
                </a:lnSpc>
                <a:buFont typeface="Arial"/>
                <a:buChar char="•"/>
              </a:pPr>
              <a:r>
                <a:rPr lang="en-US" sz="1610">
                  <a:solidFill>
                    <a:srgbClr val="1E1E1E"/>
                  </a:solidFill>
                  <a:latin typeface="Aileron Regular"/>
                </a:rPr>
                <a:t>Inventory Cost</a:t>
              </a:r>
            </a:p>
            <a:p>
              <a:pPr marL="347619" lvl="1" indent="-173809" algn="l">
                <a:lnSpc>
                  <a:spcPts val="2254"/>
                </a:lnSpc>
                <a:buFont typeface="Arial"/>
                <a:buChar char="•"/>
              </a:pPr>
              <a:r>
                <a:rPr lang="en-US" sz="1610">
                  <a:solidFill>
                    <a:srgbClr val="1E1E1E"/>
                  </a:solidFill>
                  <a:latin typeface="Aileron Regular"/>
                </a:rPr>
                <a:t>Rental place cost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9513595" y="8295953"/>
            <a:ext cx="8336210" cy="1327524"/>
            <a:chOff x="0" y="0"/>
            <a:chExt cx="11114946" cy="1770032"/>
          </a:xfrm>
        </p:grpSpPr>
        <p:sp>
          <p:nvSpPr>
            <p:cNvPr id="51" name="TextBox 51"/>
            <p:cNvSpPr txBox="1"/>
            <p:nvPr/>
          </p:nvSpPr>
          <p:spPr>
            <a:xfrm>
              <a:off x="0" y="-47625"/>
              <a:ext cx="11114946" cy="5247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1E1E1E"/>
                  </a:solidFill>
                  <a:latin typeface="Aileron Heavy"/>
                </a:rPr>
                <a:t>Revenue Streams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648477"/>
              <a:ext cx="11114946" cy="1121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Rental service</a:t>
              </a:r>
            </a:p>
            <a:p>
              <a:pPr marL="345439" lvl="1" indent="-172720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Offline Sale of Devices</a:t>
              </a:r>
            </a:p>
            <a:p>
              <a:pPr marL="345439" lvl="1" indent="-172720" algn="l">
                <a:lnSpc>
                  <a:spcPts val="2239"/>
                </a:lnSpc>
                <a:buFont typeface="Arial"/>
                <a:buChar char="•"/>
              </a:pPr>
              <a:r>
                <a:rPr lang="en-US" sz="1599">
                  <a:solidFill>
                    <a:srgbClr val="1E1E1E"/>
                  </a:solidFill>
                  <a:latin typeface="Aileron Regular"/>
                </a:rPr>
                <a:t>Mobile Insurance</a:t>
              </a:r>
            </a:p>
          </p:txBody>
        </p:sp>
      </p:grpSp>
      <p:grpSp>
        <p:nvGrpSpPr>
          <p:cNvPr id="53" name="Group 2">
            <a:extLst>
              <a:ext uri="{FF2B5EF4-FFF2-40B4-BE49-F238E27FC236}">
                <a16:creationId xmlns:a16="http://schemas.microsoft.com/office/drawing/2014/main" id="{EB0D1E77-1998-404E-82C1-99DC72AC089E}"/>
              </a:ext>
            </a:extLst>
          </p:cNvPr>
          <p:cNvGrpSpPr/>
          <p:nvPr/>
        </p:nvGrpSpPr>
        <p:grpSpPr>
          <a:xfrm>
            <a:off x="3974057" y="4276591"/>
            <a:ext cx="3420860" cy="3642037"/>
            <a:chOff x="0" y="0"/>
            <a:chExt cx="6589877" cy="7015949"/>
          </a:xfrm>
        </p:grpSpPr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2158AF15-7857-4730-9E3C-576689DD54A6}"/>
                </a:ext>
              </a:extLst>
            </p:cNvPr>
            <p:cNvSpPr/>
            <p:nvPr/>
          </p:nvSpPr>
          <p:spPr>
            <a:xfrm>
              <a:off x="0" y="0"/>
              <a:ext cx="6589877" cy="7015949"/>
            </a:xfrm>
            <a:custGeom>
              <a:avLst/>
              <a:gdLst/>
              <a:ahLst/>
              <a:cxnLst/>
              <a:rect l="l" t="t" r="r" b="b"/>
              <a:pathLst>
                <a:path w="6589877" h="7015949">
                  <a:moveTo>
                    <a:pt x="0" y="0"/>
                  </a:moveTo>
                  <a:lnTo>
                    <a:pt x="0" y="7015949"/>
                  </a:lnTo>
                  <a:lnTo>
                    <a:pt x="6589877" y="7015949"/>
                  </a:lnTo>
                  <a:lnTo>
                    <a:pt x="6589877" y="0"/>
                  </a:lnTo>
                  <a:lnTo>
                    <a:pt x="0" y="0"/>
                  </a:lnTo>
                  <a:close/>
                  <a:moveTo>
                    <a:pt x="6528917" y="6954989"/>
                  </a:moveTo>
                  <a:lnTo>
                    <a:pt x="59690" y="6954989"/>
                  </a:lnTo>
                  <a:lnTo>
                    <a:pt x="59690" y="59690"/>
                  </a:lnTo>
                  <a:lnTo>
                    <a:pt x="6528917" y="59690"/>
                  </a:lnTo>
                  <a:lnTo>
                    <a:pt x="6528917" y="6954989"/>
                  </a:lnTo>
                  <a:close/>
                </a:path>
              </a:pathLst>
            </a:custGeom>
            <a:solidFill>
              <a:srgbClr val="1E1E1E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4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028700" y="9169173"/>
            <a:ext cx="15650790" cy="178255"/>
            <a:chOff x="0" y="0"/>
            <a:chExt cx="50177760" cy="571500"/>
          </a:xfrm>
        </p:grpSpPr>
        <p:sp>
          <p:nvSpPr>
            <p:cNvPr id="3" name="Freeform 3"/>
            <p:cNvSpPr/>
            <p:nvPr/>
          </p:nvSpPr>
          <p:spPr>
            <a:xfrm>
              <a:off x="0" y="255270"/>
              <a:ext cx="50177759" cy="69850"/>
            </a:xfrm>
            <a:custGeom>
              <a:avLst/>
              <a:gdLst/>
              <a:ahLst/>
              <a:cxnLst/>
              <a:rect l="l" t="t" r="r" b="b"/>
              <a:pathLst>
                <a:path w="50177759" h="69850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4" name="AutoShape 4"/>
          <p:cNvSpPr/>
          <p:nvPr/>
        </p:nvSpPr>
        <p:spPr>
          <a:xfrm rot="-10800000">
            <a:off x="0" y="1028700"/>
            <a:ext cx="1593209" cy="206439"/>
          </a:xfrm>
          <a:prstGeom prst="rect">
            <a:avLst/>
          </a:prstGeom>
          <a:solidFill>
            <a:srgbClr val="F8D418"/>
          </a:solidFill>
        </p:spPr>
      </p:sp>
      <p:grpSp>
        <p:nvGrpSpPr>
          <p:cNvPr id="5" name="Group 5"/>
          <p:cNvGrpSpPr/>
          <p:nvPr/>
        </p:nvGrpSpPr>
        <p:grpSpPr>
          <a:xfrm rot="-10800000">
            <a:off x="425495" y="1131919"/>
            <a:ext cx="16694791" cy="178255"/>
            <a:chOff x="0" y="0"/>
            <a:chExt cx="53524916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53524919" cy="69850"/>
            </a:xfrm>
            <a:custGeom>
              <a:avLst/>
              <a:gdLst/>
              <a:ahLst/>
              <a:cxnLst/>
              <a:rect l="l" t="t" r="r" b="b"/>
              <a:pathLst>
                <a:path w="53524919" h="69850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638551" y="1235139"/>
            <a:ext cx="10268678" cy="8234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Custom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Open Sans Bold</vt:lpstr>
      <vt:lpstr>Calibri</vt:lpstr>
      <vt:lpstr>Open Sans Light Bold</vt:lpstr>
      <vt:lpstr>Open Sans Extra Bold</vt:lpstr>
      <vt:lpstr>Arial</vt:lpstr>
      <vt:lpstr>Open Sans</vt:lpstr>
      <vt:lpstr>Aileron Heavy</vt:lpstr>
      <vt:lpstr>Bukhari Script</vt:lpstr>
      <vt:lpstr>Aileron Regular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Yellow Minimalist Lifestyle Business Plan Presentation</dc:title>
  <cp:lastModifiedBy>Abhijit Kundu</cp:lastModifiedBy>
  <cp:revision>2</cp:revision>
  <dcterms:created xsi:type="dcterms:W3CDTF">2006-08-16T00:00:00Z</dcterms:created>
  <dcterms:modified xsi:type="dcterms:W3CDTF">2021-12-08T17:50:24Z</dcterms:modified>
  <dc:identifier>DAEx4T6Wl7E</dc:identifier>
</cp:coreProperties>
</file>