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dvent Pro SemiBold"/>
      <p:regular r:id="rId22"/>
      <p:bold r:id="rId23"/>
      <p:italic r:id="rId24"/>
      <p:boldItalic r:id="rId25"/>
    </p:embeddedFont>
    <p:embeddedFont>
      <p:font typeface="Fira Sans Extra Condensed Medium"/>
      <p:regular r:id="rId26"/>
      <p:bold r:id="rId27"/>
      <p:italic r:id="rId28"/>
      <p:boldItalic r:id="rId29"/>
    </p:embeddedFont>
    <p:embeddedFont>
      <p:font typeface="Fira Sans Condensed Medium"/>
      <p:regular r:id="rId30"/>
      <p:bold r:id="rId31"/>
      <p:italic r:id="rId32"/>
      <p:boldItalic r:id="rId33"/>
    </p:embeddedFont>
    <p:embeddedFont>
      <p:font typeface="Maven Pro"/>
      <p:regular r:id="rId34"/>
      <p:bold r:id="rId35"/>
    </p:embeddedFont>
    <p:embeddedFont>
      <p:font typeface="Maven Pro ExtraBold"/>
      <p:bold r:id="rId36"/>
    </p:embeddedFont>
    <p:embeddedFont>
      <p:font typeface="Share Tech"/>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38" roundtripDataSignature="AMtx7mgubdntXnjkLTOvU0OPVQ+hlJnX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dventProSemiBold-regular.fntdata"/><Relationship Id="rId21" Type="http://schemas.openxmlformats.org/officeDocument/2006/relationships/slide" Target="slides/slide16.xml"/><Relationship Id="rId24" Type="http://schemas.openxmlformats.org/officeDocument/2006/relationships/font" Target="fonts/AdventProSemiBold-italic.fntdata"/><Relationship Id="rId23" Type="http://schemas.openxmlformats.org/officeDocument/2006/relationships/font" Target="fonts/AdventPro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regular.fntdata"/><Relationship Id="rId25" Type="http://schemas.openxmlformats.org/officeDocument/2006/relationships/font" Target="fonts/AdventProSemiBold-boldItalic.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CondensedMedium-bold.fntdata"/><Relationship Id="rId30" Type="http://schemas.openxmlformats.org/officeDocument/2006/relationships/font" Target="fonts/FiraSansCondensedMedium-regular.fntdata"/><Relationship Id="rId11" Type="http://schemas.openxmlformats.org/officeDocument/2006/relationships/slide" Target="slides/slide6.xml"/><Relationship Id="rId33" Type="http://schemas.openxmlformats.org/officeDocument/2006/relationships/font" Target="fonts/FiraSansCondensedMedium-boldItalic.fntdata"/><Relationship Id="rId10" Type="http://schemas.openxmlformats.org/officeDocument/2006/relationships/slide" Target="slides/slide5.xml"/><Relationship Id="rId32" Type="http://schemas.openxmlformats.org/officeDocument/2006/relationships/font" Target="fonts/FiraSansCondensedMedium-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37" Type="http://schemas.openxmlformats.org/officeDocument/2006/relationships/font" Target="fonts/ShareTech-regular.fntdata"/><Relationship Id="rId14" Type="http://schemas.openxmlformats.org/officeDocument/2006/relationships/slide" Target="slides/slide9.xml"/><Relationship Id="rId36" Type="http://schemas.openxmlformats.org/officeDocument/2006/relationships/font" Target="fonts/MavenProExtraBold-bold.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9d05043b27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9d05043b2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21745e8de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21745e8de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21745e8de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21745e8de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21745e8de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21745e8de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1745e8de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1745e8de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9dec778833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19dec77883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2"/>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2"/>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3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32"/>
          <p:cNvGrpSpPr/>
          <p:nvPr/>
        </p:nvGrpSpPr>
        <p:grpSpPr>
          <a:xfrm>
            <a:off x="8263682" y="-434366"/>
            <a:ext cx="188886" cy="1181532"/>
            <a:chOff x="2877432" y="975334"/>
            <a:chExt cx="188886" cy="1181532"/>
          </a:xfrm>
        </p:grpSpPr>
        <p:sp>
          <p:nvSpPr>
            <p:cNvPr id="18" name="Google Shape;18;p3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3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32"/>
          <p:cNvGrpSpPr/>
          <p:nvPr/>
        </p:nvGrpSpPr>
        <p:grpSpPr>
          <a:xfrm>
            <a:off x="3090746" y="-533657"/>
            <a:ext cx="98059" cy="1147595"/>
            <a:chOff x="3347921" y="16006"/>
            <a:chExt cx="98059" cy="1147595"/>
          </a:xfrm>
        </p:grpSpPr>
        <p:sp>
          <p:nvSpPr>
            <p:cNvPr id="23" name="Google Shape;23;p3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32"/>
          <p:cNvGrpSpPr/>
          <p:nvPr/>
        </p:nvGrpSpPr>
        <p:grpSpPr>
          <a:xfrm>
            <a:off x="4892771" y="-340112"/>
            <a:ext cx="121172" cy="760495"/>
            <a:chOff x="5245196" y="3136513"/>
            <a:chExt cx="121172" cy="760495"/>
          </a:xfrm>
        </p:grpSpPr>
        <p:sp>
          <p:nvSpPr>
            <p:cNvPr id="26" name="Google Shape;26;p3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2"/>
          <p:cNvGrpSpPr/>
          <p:nvPr/>
        </p:nvGrpSpPr>
        <p:grpSpPr>
          <a:xfrm>
            <a:off x="250617" y="2402301"/>
            <a:ext cx="188650" cy="2468355"/>
            <a:chOff x="250617" y="2402301"/>
            <a:chExt cx="188650" cy="2468355"/>
          </a:xfrm>
        </p:grpSpPr>
        <p:sp>
          <p:nvSpPr>
            <p:cNvPr id="29" name="Google Shape;29;p3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3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32"/>
          <p:cNvGrpSpPr/>
          <p:nvPr/>
        </p:nvGrpSpPr>
        <p:grpSpPr>
          <a:xfrm>
            <a:off x="2038689" y="173907"/>
            <a:ext cx="57599" cy="831799"/>
            <a:chOff x="2038689" y="173907"/>
            <a:chExt cx="57599" cy="831799"/>
          </a:xfrm>
        </p:grpSpPr>
        <p:sp>
          <p:nvSpPr>
            <p:cNvPr id="36" name="Google Shape;36;p3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0" name="Shape 200"/>
        <p:cNvGrpSpPr/>
        <p:nvPr/>
      </p:nvGrpSpPr>
      <p:grpSpPr>
        <a:xfrm>
          <a:off x="0" y="0"/>
          <a:ext cx="0" cy="0"/>
          <a:chOff x="0" y="0"/>
          <a:chExt cx="0" cy="0"/>
        </a:xfrm>
      </p:grpSpPr>
      <p:sp>
        <p:nvSpPr>
          <p:cNvPr id="201" name="Google Shape;201;p39"/>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9"/>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39"/>
          <p:cNvGrpSpPr/>
          <p:nvPr/>
        </p:nvGrpSpPr>
        <p:grpSpPr>
          <a:xfrm>
            <a:off x="8263682" y="-434366"/>
            <a:ext cx="188886" cy="1181532"/>
            <a:chOff x="2877432" y="975334"/>
            <a:chExt cx="188886" cy="1181532"/>
          </a:xfrm>
        </p:grpSpPr>
        <p:sp>
          <p:nvSpPr>
            <p:cNvPr id="204" name="Google Shape;204;p3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 name="Google Shape;207;p39"/>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 name="Google Shape;208;p39"/>
          <p:cNvGrpSpPr/>
          <p:nvPr/>
        </p:nvGrpSpPr>
        <p:grpSpPr>
          <a:xfrm>
            <a:off x="3643898" y="-436198"/>
            <a:ext cx="133252" cy="1952377"/>
            <a:chOff x="6780548" y="337714"/>
            <a:chExt cx="133252" cy="1952377"/>
          </a:xfrm>
        </p:grpSpPr>
        <p:sp>
          <p:nvSpPr>
            <p:cNvPr id="209" name="Google Shape;209;p3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39"/>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2" name="Google Shape;212;p39"/>
          <p:cNvGrpSpPr/>
          <p:nvPr/>
        </p:nvGrpSpPr>
        <p:grpSpPr>
          <a:xfrm>
            <a:off x="8008096" y="2108910"/>
            <a:ext cx="199001" cy="2139770"/>
            <a:chOff x="8008096" y="2108910"/>
            <a:chExt cx="199001" cy="2139770"/>
          </a:xfrm>
        </p:grpSpPr>
        <p:sp>
          <p:nvSpPr>
            <p:cNvPr id="213" name="Google Shape;213;p3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39"/>
          <p:cNvGrpSpPr/>
          <p:nvPr/>
        </p:nvGrpSpPr>
        <p:grpSpPr>
          <a:xfrm>
            <a:off x="520996" y="1091548"/>
            <a:ext cx="199001" cy="2139770"/>
            <a:chOff x="8008096" y="2108910"/>
            <a:chExt cx="199001" cy="2139770"/>
          </a:xfrm>
        </p:grpSpPr>
        <p:sp>
          <p:nvSpPr>
            <p:cNvPr id="216" name="Google Shape;216;p3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39"/>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219" name="Google Shape;219;p39"/>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20" name="Google Shape;220;p39"/>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21" name="Shape 221"/>
        <p:cNvGrpSpPr/>
        <p:nvPr/>
      </p:nvGrpSpPr>
      <p:grpSpPr>
        <a:xfrm>
          <a:off x="0" y="0"/>
          <a:ext cx="0" cy="0"/>
          <a:chOff x="0" y="0"/>
          <a:chExt cx="0" cy="0"/>
        </a:xfrm>
      </p:grpSpPr>
      <p:sp>
        <p:nvSpPr>
          <p:cNvPr id="222" name="Google Shape;222;p40"/>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23" name="Google Shape;223;p40"/>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24" name="Google Shape;224;p40"/>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25" name="Google Shape;225;p40"/>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26" name="Google Shape;226;p40"/>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0"/>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40"/>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0"/>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0" name="Google Shape;230;p40"/>
          <p:cNvGrpSpPr/>
          <p:nvPr/>
        </p:nvGrpSpPr>
        <p:grpSpPr>
          <a:xfrm>
            <a:off x="6626134" y="-164562"/>
            <a:ext cx="121172" cy="760495"/>
            <a:chOff x="5245196" y="3136513"/>
            <a:chExt cx="121172" cy="760495"/>
          </a:xfrm>
        </p:grpSpPr>
        <p:sp>
          <p:nvSpPr>
            <p:cNvPr id="231" name="Google Shape;231;p4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40"/>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0"/>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0"/>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236" name="Shape 236"/>
        <p:cNvGrpSpPr/>
        <p:nvPr/>
      </p:nvGrpSpPr>
      <p:grpSpPr>
        <a:xfrm>
          <a:off x="0" y="0"/>
          <a:ext cx="0" cy="0"/>
          <a:chOff x="0" y="0"/>
          <a:chExt cx="0" cy="0"/>
        </a:xfrm>
      </p:grpSpPr>
      <p:sp>
        <p:nvSpPr>
          <p:cNvPr id="237" name="Google Shape;237;p41"/>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38" name="Google Shape;238;p41"/>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39" name="Google Shape;239;p41"/>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40" name="Google Shape;240;p41"/>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41" name="Google Shape;241;p41"/>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42" name="Google Shape;242;p41"/>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43" name="Google Shape;243;p41"/>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44" name="Google Shape;244;p41"/>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45" name="Google Shape;245;p41"/>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46" name="Google Shape;246;p41"/>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1"/>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1"/>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1"/>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41"/>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1"/>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1"/>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1"/>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1"/>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1"/>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6" name="Shape 256"/>
        <p:cNvGrpSpPr/>
        <p:nvPr/>
      </p:nvGrpSpPr>
      <p:grpSpPr>
        <a:xfrm>
          <a:off x="0" y="0"/>
          <a:ext cx="0" cy="0"/>
          <a:chOff x="0" y="0"/>
          <a:chExt cx="0" cy="0"/>
        </a:xfrm>
      </p:grpSpPr>
      <p:sp>
        <p:nvSpPr>
          <p:cNvPr id="257" name="Google Shape;257;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8" name="Google Shape;258;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59" name="Google Shape;259;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60" name="Shape 260"/>
        <p:cNvGrpSpPr/>
        <p:nvPr/>
      </p:nvGrpSpPr>
      <p:grpSpPr>
        <a:xfrm>
          <a:off x="0" y="0"/>
          <a:ext cx="0" cy="0"/>
          <a:chOff x="0" y="0"/>
          <a:chExt cx="0" cy="0"/>
        </a:xfrm>
      </p:grpSpPr>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61" name="Shape 261"/>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33"/>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40" name="Google Shape;40;p3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3"/>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51" name="Google Shape;51;p33"/>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2" name="Google Shape;52;p33"/>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53" name="Google Shape;53;p33"/>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54" name="Google Shape;54;p33"/>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5" name="Google Shape;55;p33"/>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56" name="Google Shape;56;p33"/>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57" name="Google Shape;57;p33"/>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58" name="Google Shape;58;p33"/>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59" name="Google Shape;59;p33"/>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36"/>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36"/>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63" name="Google Shape;63;p3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36"/>
          <p:cNvGrpSpPr/>
          <p:nvPr/>
        </p:nvGrpSpPr>
        <p:grpSpPr>
          <a:xfrm>
            <a:off x="8148521" y="3004593"/>
            <a:ext cx="98059" cy="1147595"/>
            <a:chOff x="3347921" y="16006"/>
            <a:chExt cx="98059" cy="1147595"/>
          </a:xfrm>
        </p:grpSpPr>
        <p:sp>
          <p:nvSpPr>
            <p:cNvPr id="69" name="Google Shape;69;p3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6"/>
          <p:cNvGrpSpPr/>
          <p:nvPr/>
        </p:nvGrpSpPr>
        <p:grpSpPr>
          <a:xfrm>
            <a:off x="281421" y="3769263"/>
            <a:ext cx="121172" cy="760495"/>
            <a:chOff x="5245196" y="3136513"/>
            <a:chExt cx="121172" cy="760495"/>
          </a:xfrm>
        </p:grpSpPr>
        <p:sp>
          <p:nvSpPr>
            <p:cNvPr id="72" name="Google Shape;72;p3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36"/>
          <p:cNvGrpSpPr/>
          <p:nvPr/>
        </p:nvGrpSpPr>
        <p:grpSpPr>
          <a:xfrm>
            <a:off x="8534739" y="4069632"/>
            <a:ext cx="57599" cy="831799"/>
            <a:chOff x="2038689" y="173907"/>
            <a:chExt cx="57599" cy="831799"/>
          </a:xfrm>
        </p:grpSpPr>
        <p:sp>
          <p:nvSpPr>
            <p:cNvPr id="75" name="Google Shape;75;p3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79" name="Shape 79"/>
        <p:cNvGrpSpPr/>
        <p:nvPr/>
      </p:nvGrpSpPr>
      <p:grpSpPr>
        <a:xfrm>
          <a:off x="0" y="0"/>
          <a:ext cx="0" cy="0"/>
          <a:chOff x="0" y="0"/>
          <a:chExt cx="0" cy="0"/>
        </a:xfrm>
      </p:grpSpPr>
      <p:sp>
        <p:nvSpPr>
          <p:cNvPr id="80" name="Google Shape;80;p38"/>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1" name="Google Shape;81;p38"/>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82" name="Google Shape;82;p38"/>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3" name="Google Shape;83;p38"/>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84" name="Google Shape;84;p38"/>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5" name="Google Shape;85;p38"/>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86" name="Google Shape;86;p38"/>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7" name="Google Shape;87;p38"/>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88" name="Google Shape;88;p38"/>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89" name="Google Shape;89;p3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35"/>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01" name="Google Shape;101;p35"/>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5"/>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5"/>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1" name="Shape 111"/>
        <p:cNvGrpSpPr/>
        <p:nvPr/>
      </p:nvGrpSpPr>
      <p:grpSpPr>
        <a:xfrm>
          <a:off x="0" y="0"/>
          <a:ext cx="0" cy="0"/>
          <a:chOff x="0" y="0"/>
          <a:chExt cx="0" cy="0"/>
        </a:xfrm>
      </p:grpSpPr>
      <p:sp>
        <p:nvSpPr>
          <p:cNvPr id="112" name="Google Shape;112;p37"/>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3" name="Google Shape;113;p37"/>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4" name="Google Shape;114;p37"/>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5" name="Google Shape;115;p37"/>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6" name="Google Shape;116;p37"/>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17" name="Google Shape;117;p3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37"/>
          <p:cNvGrpSpPr/>
          <p:nvPr/>
        </p:nvGrpSpPr>
        <p:grpSpPr>
          <a:xfrm>
            <a:off x="6626134" y="-164562"/>
            <a:ext cx="121172" cy="760495"/>
            <a:chOff x="5245196" y="3136513"/>
            <a:chExt cx="121172" cy="760495"/>
          </a:xfrm>
        </p:grpSpPr>
        <p:sp>
          <p:nvSpPr>
            <p:cNvPr id="122" name="Google Shape;122;p3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3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126" name="Shape 126"/>
        <p:cNvGrpSpPr/>
        <p:nvPr/>
      </p:nvGrpSpPr>
      <p:grpSpPr>
        <a:xfrm>
          <a:off x="0" y="0"/>
          <a:ext cx="0" cy="0"/>
          <a:chOff x="0" y="0"/>
          <a:chExt cx="0" cy="0"/>
        </a:xfrm>
      </p:grpSpPr>
      <p:sp>
        <p:nvSpPr>
          <p:cNvPr id="127" name="Google Shape;127;p42"/>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8" name="Google Shape;128;p42"/>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29" name="Google Shape;129;p42"/>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0" name="Google Shape;130;p42"/>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1" name="Google Shape;131;p42"/>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2" name="Google Shape;132;p42"/>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3" name="Google Shape;133;p42"/>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34" name="Google Shape;134;p42"/>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5" name="Google Shape;135;p42"/>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6" name="Google Shape;136;p42"/>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7" name="Google Shape;137;p42"/>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8" name="Google Shape;138;p42"/>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9" name="Google Shape;139;p42"/>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40" name="Google Shape;140;p42"/>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2"/>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2"/>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2"/>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2"/>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2"/>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2"/>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2"/>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2"/>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49" name="Shape 149"/>
        <p:cNvGrpSpPr/>
        <p:nvPr/>
      </p:nvGrpSpPr>
      <p:grpSpPr>
        <a:xfrm>
          <a:off x="0" y="0"/>
          <a:ext cx="0" cy="0"/>
          <a:chOff x="0" y="0"/>
          <a:chExt cx="0" cy="0"/>
        </a:xfrm>
      </p:grpSpPr>
      <p:sp>
        <p:nvSpPr>
          <p:cNvPr id="150" name="Google Shape;150;p43"/>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51" name="Google Shape;151;p43"/>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2" name="Google Shape;152;p43"/>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US" sz="1000" u="none" cap="none" strike="noStrike">
                <a:solidFill>
                  <a:schemeClr val="lt1"/>
                </a:solidFill>
                <a:latin typeface="Maven Pro"/>
                <a:ea typeface="Maven Pro"/>
                <a:cs typeface="Maven Pro"/>
                <a:sym typeface="Maven Pro"/>
              </a:rPr>
              <a:t>CREDITS: This presentation template was created by </a:t>
            </a:r>
            <a:r>
              <a:rPr b="0" i="0" lang="en-US" sz="1000" u="none" cap="none" strike="noStrike">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b="0" i="0" lang="en-US" sz="1000" u="none" cap="none" strike="noStrike">
                <a:solidFill>
                  <a:schemeClr val="lt1"/>
                </a:solidFill>
                <a:latin typeface="Maven Pro"/>
                <a:ea typeface="Maven Pro"/>
                <a:cs typeface="Maven Pro"/>
                <a:sym typeface="Maven Pro"/>
              </a:rPr>
              <a:t>, including icons by </a:t>
            </a:r>
            <a:r>
              <a:rPr b="0" i="0" lang="en-US" sz="1000" u="none" cap="none" strike="noStrike">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b="0" i="0" lang="en-US" sz="1000" u="none" cap="none" strike="noStrike">
                <a:solidFill>
                  <a:schemeClr val="lt1"/>
                </a:solidFill>
                <a:latin typeface="Maven Pro"/>
                <a:ea typeface="Maven Pro"/>
                <a:cs typeface="Maven Pro"/>
                <a:sym typeface="Maven Pro"/>
              </a:rPr>
              <a:t>, and infographics &amp; images by </a:t>
            </a:r>
            <a:r>
              <a:rPr b="0" i="0" lang="en-US" sz="1000" u="none" cap="none" strike="noStrike">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b="0" i="0" sz="1000" u="none" cap="none" strike="noStrike">
              <a:solidFill>
                <a:schemeClr val="accent3"/>
              </a:solidFill>
              <a:latin typeface="Maven Pro"/>
              <a:ea typeface="Maven Pro"/>
              <a:cs typeface="Maven Pro"/>
              <a:sym typeface="Maven Pro"/>
            </a:endParaRPr>
          </a:p>
        </p:txBody>
      </p:sp>
      <p:sp>
        <p:nvSpPr>
          <p:cNvPr id="153" name="Google Shape;153;p43"/>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3"/>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3"/>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3"/>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3"/>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3"/>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3"/>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3"/>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p43"/>
          <p:cNvGrpSpPr/>
          <p:nvPr/>
        </p:nvGrpSpPr>
        <p:grpSpPr>
          <a:xfrm>
            <a:off x="6669747" y="-389684"/>
            <a:ext cx="143766" cy="2106420"/>
            <a:chOff x="6780548" y="337714"/>
            <a:chExt cx="133252" cy="1952377"/>
          </a:xfrm>
        </p:grpSpPr>
        <p:sp>
          <p:nvSpPr>
            <p:cNvPr id="162" name="Google Shape;162;p4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 name="Google Shape;164;p43"/>
          <p:cNvGrpSpPr/>
          <p:nvPr/>
        </p:nvGrpSpPr>
        <p:grpSpPr>
          <a:xfrm>
            <a:off x="1510029" y="507749"/>
            <a:ext cx="203534" cy="2663108"/>
            <a:chOff x="250617" y="2402301"/>
            <a:chExt cx="188650" cy="2468355"/>
          </a:xfrm>
        </p:grpSpPr>
        <p:sp>
          <p:nvSpPr>
            <p:cNvPr id="165" name="Google Shape;165;p4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43"/>
          <p:cNvGrpSpPr/>
          <p:nvPr/>
        </p:nvGrpSpPr>
        <p:grpSpPr>
          <a:xfrm>
            <a:off x="385355" y="1380671"/>
            <a:ext cx="199237" cy="2828935"/>
            <a:chOff x="1608717" y="1280046"/>
            <a:chExt cx="199237" cy="2828935"/>
          </a:xfrm>
        </p:grpSpPr>
        <p:sp>
          <p:nvSpPr>
            <p:cNvPr id="170" name="Google Shape;170;p4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43"/>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3"/>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 name="Google Shape;175;p43"/>
          <p:cNvGrpSpPr/>
          <p:nvPr/>
        </p:nvGrpSpPr>
        <p:grpSpPr>
          <a:xfrm>
            <a:off x="989005" y="-389666"/>
            <a:ext cx="62143" cy="897428"/>
            <a:chOff x="2038689" y="173907"/>
            <a:chExt cx="57599" cy="831799"/>
          </a:xfrm>
        </p:grpSpPr>
        <p:sp>
          <p:nvSpPr>
            <p:cNvPr id="176" name="Google Shape;176;p4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43"/>
          <p:cNvGrpSpPr/>
          <p:nvPr/>
        </p:nvGrpSpPr>
        <p:grpSpPr>
          <a:xfrm>
            <a:off x="8568723" y="2184809"/>
            <a:ext cx="214702" cy="2308598"/>
            <a:chOff x="8008096" y="2108910"/>
            <a:chExt cx="199001" cy="2139770"/>
          </a:xfrm>
        </p:grpSpPr>
        <p:sp>
          <p:nvSpPr>
            <p:cNvPr id="179" name="Google Shape;179;p4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 name="Google Shape;181;p43"/>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2" name="Google Shape;182;p43"/>
          <p:cNvGrpSpPr/>
          <p:nvPr/>
        </p:nvGrpSpPr>
        <p:grpSpPr>
          <a:xfrm>
            <a:off x="8221223" y="9"/>
            <a:ext cx="214702" cy="2308598"/>
            <a:chOff x="8008096" y="2108910"/>
            <a:chExt cx="199001" cy="2139770"/>
          </a:xfrm>
        </p:grpSpPr>
        <p:sp>
          <p:nvSpPr>
            <p:cNvPr id="183" name="Google Shape;183;p4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185" name="Shape 185"/>
        <p:cNvGrpSpPr/>
        <p:nvPr/>
      </p:nvGrpSpPr>
      <p:grpSpPr>
        <a:xfrm>
          <a:off x="0" y="0"/>
          <a:ext cx="0" cy="0"/>
          <a:chOff x="0" y="0"/>
          <a:chExt cx="0" cy="0"/>
        </a:xfrm>
      </p:grpSpPr>
      <p:sp>
        <p:nvSpPr>
          <p:cNvPr id="186" name="Google Shape;186;p34"/>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187" name="Google Shape;187;p34"/>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88" name="Google Shape;188;p34"/>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189" name="Google Shape;189;p34"/>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4"/>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4"/>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4"/>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4"/>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4"/>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4"/>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4"/>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4"/>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4"/>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4"/>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wipe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
          <p:cNvSpPr txBox="1"/>
          <p:nvPr>
            <p:ph idx="1" type="subTitle"/>
          </p:nvPr>
        </p:nvSpPr>
        <p:spPr>
          <a:xfrm>
            <a:off x="2025950" y="2800357"/>
            <a:ext cx="4187700" cy="233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000"/>
              <a:t>Presenting</a:t>
            </a:r>
            <a:endParaRPr sz="2000"/>
          </a:p>
          <a:p>
            <a:pPr indent="0" lvl="0" marL="0" rtl="0" algn="ctr">
              <a:lnSpc>
                <a:spcPct val="100000"/>
              </a:lnSpc>
              <a:spcBef>
                <a:spcPts val="0"/>
              </a:spcBef>
              <a:spcAft>
                <a:spcPts val="0"/>
              </a:spcAft>
              <a:buSzPts val="2800"/>
              <a:buNone/>
            </a:pPr>
            <a:r>
              <a:rPr b="1" lang="en-US" sz="1400"/>
              <a:t>1.Shruti Gatkal </a:t>
            </a:r>
            <a:endParaRPr b="1" sz="1400"/>
          </a:p>
          <a:p>
            <a:pPr indent="0" lvl="0" marL="0" rtl="0" algn="ctr">
              <a:lnSpc>
                <a:spcPct val="100000"/>
              </a:lnSpc>
              <a:spcBef>
                <a:spcPts val="0"/>
              </a:spcBef>
              <a:spcAft>
                <a:spcPts val="0"/>
              </a:spcAft>
              <a:buSzPts val="2800"/>
              <a:buNone/>
            </a:pPr>
            <a:r>
              <a:rPr b="1" lang="en-US" sz="1400"/>
              <a:t>2. Abhijit Mahajan</a:t>
            </a:r>
            <a:endParaRPr b="1" sz="1400"/>
          </a:p>
          <a:p>
            <a:pPr indent="0" lvl="0" marL="0" rtl="0" algn="ctr">
              <a:lnSpc>
                <a:spcPct val="100000"/>
              </a:lnSpc>
              <a:spcBef>
                <a:spcPts val="0"/>
              </a:spcBef>
              <a:spcAft>
                <a:spcPts val="0"/>
              </a:spcAft>
              <a:buSzPts val="2800"/>
              <a:buNone/>
            </a:pPr>
            <a:r>
              <a:rPr b="1" lang="en-US" sz="1400"/>
              <a:t>3. Pournima Borole</a:t>
            </a:r>
            <a:endParaRPr b="1" sz="1400"/>
          </a:p>
          <a:p>
            <a:pPr indent="0" lvl="0" marL="0" rtl="0" algn="ctr">
              <a:lnSpc>
                <a:spcPct val="100000"/>
              </a:lnSpc>
              <a:spcBef>
                <a:spcPts val="0"/>
              </a:spcBef>
              <a:spcAft>
                <a:spcPts val="0"/>
              </a:spcAft>
              <a:buSzPts val="2800"/>
              <a:buNone/>
            </a:pPr>
            <a:r>
              <a:rPr b="1" lang="en-US" sz="1400"/>
              <a:t>4. Anushka Kawale</a:t>
            </a:r>
            <a:endParaRPr b="1" sz="1400"/>
          </a:p>
          <a:p>
            <a:pPr indent="0" lvl="0" marL="0" rtl="0" algn="ctr">
              <a:lnSpc>
                <a:spcPct val="100000"/>
              </a:lnSpc>
              <a:spcBef>
                <a:spcPts val="0"/>
              </a:spcBef>
              <a:spcAft>
                <a:spcPts val="0"/>
              </a:spcAft>
              <a:buSzPts val="2800"/>
              <a:buNone/>
            </a:pPr>
            <a:r>
              <a:t/>
            </a:r>
            <a:endParaRPr b="1" sz="1400"/>
          </a:p>
          <a:p>
            <a:pPr indent="0" lvl="0" marL="0" rtl="0" algn="ctr">
              <a:lnSpc>
                <a:spcPct val="100000"/>
              </a:lnSpc>
              <a:spcBef>
                <a:spcPts val="0"/>
              </a:spcBef>
              <a:spcAft>
                <a:spcPts val="0"/>
              </a:spcAft>
              <a:buSzPts val="2800"/>
              <a:buNone/>
            </a:pPr>
            <a:r>
              <a:rPr lang="en-US" sz="1700"/>
              <a:t>Project Mentor</a:t>
            </a:r>
            <a:endParaRPr sz="1700"/>
          </a:p>
          <a:p>
            <a:pPr indent="0" lvl="0" marL="0" rtl="0" algn="ctr">
              <a:lnSpc>
                <a:spcPct val="100000"/>
              </a:lnSpc>
              <a:spcBef>
                <a:spcPts val="0"/>
              </a:spcBef>
              <a:spcAft>
                <a:spcPts val="0"/>
              </a:spcAft>
              <a:buSzPts val="2800"/>
              <a:buNone/>
            </a:pPr>
            <a:r>
              <a:rPr b="1" lang="en-US" sz="1400"/>
              <a:t>Prof. Neha Rai (Ma’am)</a:t>
            </a:r>
            <a:endParaRPr b="1" sz="1400"/>
          </a:p>
        </p:txBody>
      </p:sp>
      <p:sp>
        <p:nvSpPr>
          <p:cNvPr id="267" name="Google Shape;267;p1"/>
          <p:cNvSpPr txBox="1"/>
          <p:nvPr>
            <p:ph type="ctrTitle"/>
          </p:nvPr>
        </p:nvSpPr>
        <p:spPr>
          <a:xfrm>
            <a:off x="1294500" y="66675"/>
            <a:ext cx="6020700" cy="342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br>
              <a:rPr b="1" lang="en-US" sz="2800"/>
            </a:br>
            <a:br>
              <a:rPr b="1" lang="en-US" sz="2800"/>
            </a:br>
            <a:br>
              <a:rPr b="1" lang="en-US" sz="2800"/>
            </a:br>
            <a:br>
              <a:rPr b="1" lang="en-US" sz="2800"/>
            </a:br>
            <a:br>
              <a:rPr b="1" lang="en-US" sz="2800"/>
            </a:br>
            <a:br>
              <a:rPr b="1" lang="en-US" sz="2800"/>
            </a:br>
            <a:br>
              <a:rPr b="1" lang="en-US" sz="2800"/>
            </a:br>
            <a:br>
              <a:rPr b="1" lang="en-US" sz="2800"/>
            </a:br>
            <a:br>
              <a:rPr b="1" lang="en-US" sz="2800"/>
            </a:br>
            <a:br>
              <a:rPr b="1" lang="en-US" sz="2800"/>
            </a:br>
            <a:br>
              <a:rPr b="1" lang="en-US" sz="2800"/>
            </a:br>
            <a:br>
              <a:rPr b="1" lang="en-US" sz="2800"/>
            </a:br>
            <a:br>
              <a:rPr b="1" lang="en-US" sz="2800"/>
            </a:br>
            <a:br>
              <a:rPr b="1" lang="en-US" sz="2800"/>
            </a:br>
            <a:br>
              <a:rPr b="1" lang="en-US" sz="2800"/>
            </a:br>
            <a:r>
              <a:rPr b="1" lang="en-US" sz="3200"/>
              <a:t>Making  </a:t>
            </a:r>
            <a:r>
              <a:rPr b="1" lang="en-US" sz="3200">
                <a:solidFill>
                  <a:schemeClr val="accent2"/>
                </a:solidFill>
              </a:rPr>
              <a:t>Legal Contract Smart</a:t>
            </a:r>
            <a:r>
              <a:rPr b="1" lang="en-US" sz="3200"/>
              <a:t> Using Blockchain Technology</a:t>
            </a:r>
            <a:br>
              <a:rPr lang="en-US"/>
            </a:br>
            <a:endParaRPr/>
          </a:p>
        </p:txBody>
      </p:sp>
      <p:sp>
        <p:nvSpPr>
          <p:cNvPr id="268" name="Google Shape;268;p1"/>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7162800" y="3257550"/>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2286000" y="3638550"/>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7391400" y="133350"/>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7239000" y="2800350"/>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 name="Google Shape;274;p1"/>
          <p:cNvGrpSpPr/>
          <p:nvPr/>
        </p:nvGrpSpPr>
        <p:grpSpPr>
          <a:xfrm>
            <a:off x="6232314" y="3696331"/>
            <a:ext cx="121434" cy="1073147"/>
            <a:chOff x="6232314" y="3696331"/>
            <a:chExt cx="121434" cy="1073147"/>
          </a:xfrm>
        </p:grpSpPr>
        <p:sp>
          <p:nvSpPr>
            <p:cNvPr id="275" name="Google Shape;275;p1"/>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 name="Google Shape;277;p1"/>
          <p:cNvGrpSpPr/>
          <p:nvPr/>
        </p:nvGrpSpPr>
        <p:grpSpPr>
          <a:xfrm>
            <a:off x="7315200" y="285750"/>
            <a:ext cx="133252" cy="1952377"/>
            <a:chOff x="6780548" y="337714"/>
            <a:chExt cx="133252" cy="1952377"/>
          </a:xfrm>
        </p:grpSpPr>
        <p:sp>
          <p:nvSpPr>
            <p:cNvPr id="278" name="Google Shape;278;p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p1"/>
          <p:cNvGrpSpPr/>
          <p:nvPr/>
        </p:nvGrpSpPr>
        <p:grpSpPr>
          <a:xfrm>
            <a:off x="1371600" y="666750"/>
            <a:ext cx="199237" cy="2828935"/>
            <a:chOff x="1608717" y="1280046"/>
            <a:chExt cx="199237" cy="2828935"/>
          </a:xfrm>
        </p:grpSpPr>
        <p:sp>
          <p:nvSpPr>
            <p:cNvPr id="281" name="Google Shape;281;p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 name="Google Shape;284;p1"/>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7162800" y="3454404"/>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6" name="Google Shape;286;p1"/>
          <p:cNvGrpSpPr/>
          <p:nvPr/>
        </p:nvGrpSpPr>
        <p:grpSpPr>
          <a:xfrm>
            <a:off x="8008096" y="2108910"/>
            <a:ext cx="199001" cy="2139770"/>
            <a:chOff x="8008096" y="2108910"/>
            <a:chExt cx="199001" cy="2139770"/>
          </a:xfrm>
        </p:grpSpPr>
        <p:sp>
          <p:nvSpPr>
            <p:cNvPr id="287" name="Google Shape;287;p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9" name="Google Shape;289;p1"/>
          <p:cNvGrpSpPr/>
          <p:nvPr/>
        </p:nvGrpSpPr>
        <p:grpSpPr>
          <a:xfrm>
            <a:off x="3505200" y="4875952"/>
            <a:ext cx="1371600" cy="267548"/>
            <a:chOff x="4856150" y="4662205"/>
            <a:chExt cx="1371600" cy="267548"/>
          </a:xfrm>
        </p:grpSpPr>
        <p:sp>
          <p:nvSpPr>
            <p:cNvPr id="290" name="Google Shape;290;p1"/>
            <p:cNvSpPr/>
            <p:nvPr/>
          </p:nvSpPr>
          <p:spPr>
            <a:xfrm>
              <a:off x="5465750" y="46622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4856150" y="4814605"/>
              <a:ext cx="152400"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6075350" y="4738405"/>
              <a:ext cx="152400" cy="15240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 name="Google Shape;293;p1"/>
          <p:cNvSpPr/>
          <p:nvPr/>
        </p:nvSpPr>
        <p:spPr>
          <a:xfrm>
            <a:off x="5715000" y="3028950"/>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7086600" y="3454404"/>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5" name="Google Shape;295;p1"/>
          <p:cNvPicPr preferRelativeResize="0"/>
          <p:nvPr/>
        </p:nvPicPr>
        <p:blipFill rotWithShape="1">
          <a:blip r:embed="rId3">
            <a:alphaModFix/>
          </a:blip>
          <a:srcRect b="0" l="0" r="0" t="0"/>
          <a:stretch/>
        </p:blipFill>
        <p:spPr>
          <a:xfrm>
            <a:off x="1818825" y="0"/>
            <a:ext cx="5352449" cy="1242300"/>
          </a:xfrm>
          <a:prstGeom prst="rect">
            <a:avLst/>
          </a:prstGeom>
          <a:noFill/>
          <a:ln>
            <a:noFill/>
          </a:ln>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9d05043b27_0_13"/>
          <p:cNvSpPr txBox="1"/>
          <p:nvPr>
            <p:ph idx="7" type="ctrTitle"/>
          </p:nvPr>
        </p:nvSpPr>
        <p:spPr>
          <a:xfrm>
            <a:off x="536550" y="362325"/>
            <a:ext cx="4576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en-US" sz="3200"/>
              <a:t>Technology &amp; Tools</a:t>
            </a:r>
            <a:endParaRPr b="1" sz="3200"/>
          </a:p>
        </p:txBody>
      </p:sp>
      <p:sp>
        <p:nvSpPr>
          <p:cNvPr id="413" name="Google Shape;413;g19d05043b27_0_13"/>
          <p:cNvSpPr txBox="1"/>
          <p:nvPr/>
        </p:nvSpPr>
        <p:spPr>
          <a:xfrm>
            <a:off x="1147450" y="1461950"/>
            <a:ext cx="750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ven Pro"/>
              <a:ea typeface="Maven Pro"/>
              <a:cs typeface="Maven Pro"/>
              <a:sym typeface="Maven Pro"/>
            </a:endParaRPr>
          </a:p>
        </p:txBody>
      </p:sp>
      <p:sp>
        <p:nvSpPr>
          <p:cNvPr id="414" name="Google Shape;414;g19d05043b27_0_13"/>
          <p:cNvSpPr txBox="1"/>
          <p:nvPr/>
        </p:nvSpPr>
        <p:spPr>
          <a:xfrm>
            <a:off x="790825" y="1394250"/>
            <a:ext cx="3706800" cy="2522400"/>
          </a:xfrm>
          <a:prstGeom prst="rect">
            <a:avLst/>
          </a:prstGeom>
          <a:noFill/>
          <a:ln>
            <a:noFill/>
          </a:ln>
        </p:spPr>
        <p:txBody>
          <a:bodyPr anchorCtr="0" anchor="t" bIns="91425" lIns="91425" spcFirstLastPara="1" rIns="91425" wrap="square" tIns="91425">
            <a:spAutoFit/>
          </a:bodyPr>
          <a:lstStyle/>
          <a:p>
            <a:pPr indent="-368300" lvl="0" marL="457200" marR="0" rtl="0" algn="just">
              <a:lnSpc>
                <a:spcPct val="100000"/>
              </a:lnSpc>
              <a:spcBef>
                <a:spcPts val="0"/>
              </a:spcBef>
              <a:spcAft>
                <a:spcPts val="0"/>
              </a:spcAft>
              <a:buClr>
                <a:schemeClr val="lt1"/>
              </a:buClr>
              <a:buSzPts val="2200"/>
              <a:buFont typeface="Maven Pro"/>
              <a:buAutoNum type="arabicPeriod"/>
            </a:pPr>
            <a:r>
              <a:rPr b="0" i="0" lang="en-US" sz="2200" u="none" cap="none" strike="noStrike">
                <a:solidFill>
                  <a:schemeClr val="lt1"/>
                </a:solidFill>
                <a:latin typeface="Maven Pro"/>
                <a:ea typeface="Maven Pro"/>
                <a:cs typeface="Maven Pro"/>
                <a:sym typeface="Maven Pro"/>
              </a:rPr>
              <a:t>Ethereum Blockchain</a:t>
            </a:r>
            <a:endParaRPr b="0" i="0" sz="2200" u="none" cap="none" strike="noStrike">
              <a:solidFill>
                <a:schemeClr val="lt1"/>
              </a:solidFill>
              <a:latin typeface="Maven Pro"/>
              <a:ea typeface="Maven Pro"/>
              <a:cs typeface="Maven Pro"/>
              <a:sym typeface="Maven Pro"/>
            </a:endParaRPr>
          </a:p>
          <a:p>
            <a:pPr indent="-368300" lvl="0" marL="457200" marR="0" rtl="0" algn="just">
              <a:lnSpc>
                <a:spcPct val="100000"/>
              </a:lnSpc>
              <a:spcBef>
                <a:spcPts val="0"/>
              </a:spcBef>
              <a:spcAft>
                <a:spcPts val="0"/>
              </a:spcAft>
              <a:buClr>
                <a:schemeClr val="lt1"/>
              </a:buClr>
              <a:buSzPts val="2200"/>
              <a:buFont typeface="Maven Pro"/>
              <a:buAutoNum type="arabicPeriod"/>
            </a:pPr>
            <a:r>
              <a:rPr b="0" i="0" lang="en-US" sz="2200" u="none" cap="none" strike="noStrike">
                <a:solidFill>
                  <a:schemeClr val="lt1"/>
                </a:solidFill>
                <a:latin typeface="Maven Pro"/>
                <a:ea typeface="Maven Pro"/>
                <a:cs typeface="Maven Pro"/>
                <a:sym typeface="Maven Pro"/>
              </a:rPr>
              <a:t>Solidity</a:t>
            </a:r>
            <a:endParaRPr b="0" i="0" sz="2200" u="none" cap="none" strike="noStrike">
              <a:solidFill>
                <a:schemeClr val="lt1"/>
              </a:solidFill>
              <a:latin typeface="Maven Pro"/>
              <a:ea typeface="Maven Pro"/>
              <a:cs typeface="Maven Pro"/>
              <a:sym typeface="Maven Pro"/>
            </a:endParaRPr>
          </a:p>
          <a:p>
            <a:pPr indent="-368300" lvl="0" marL="457200" marR="0" rtl="0" algn="just">
              <a:lnSpc>
                <a:spcPct val="100000"/>
              </a:lnSpc>
              <a:spcBef>
                <a:spcPts val="0"/>
              </a:spcBef>
              <a:spcAft>
                <a:spcPts val="0"/>
              </a:spcAft>
              <a:buClr>
                <a:schemeClr val="lt1"/>
              </a:buClr>
              <a:buSzPts val="2200"/>
              <a:buFont typeface="Maven Pro"/>
              <a:buAutoNum type="arabicPeriod"/>
            </a:pPr>
            <a:r>
              <a:rPr lang="en-US" sz="2200">
                <a:solidFill>
                  <a:schemeClr val="lt1"/>
                </a:solidFill>
                <a:latin typeface="Maven Pro"/>
                <a:ea typeface="Maven Pro"/>
                <a:cs typeface="Maven Pro"/>
                <a:sym typeface="Maven Pro"/>
              </a:rPr>
              <a:t>HardHat</a:t>
            </a:r>
            <a:endParaRPr b="0" i="0" sz="2200" u="none" cap="none" strike="noStrike">
              <a:solidFill>
                <a:schemeClr val="lt1"/>
              </a:solidFill>
              <a:latin typeface="Maven Pro"/>
              <a:ea typeface="Maven Pro"/>
              <a:cs typeface="Maven Pro"/>
              <a:sym typeface="Maven Pro"/>
            </a:endParaRPr>
          </a:p>
          <a:p>
            <a:pPr indent="-368300" lvl="0" marL="457200" marR="0" rtl="0" algn="just">
              <a:lnSpc>
                <a:spcPct val="100000"/>
              </a:lnSpc>
              <a:spcBef>
                <a:spcPts val="0"/>
              </a:spcBef>
              <a:spcAft>
                <a:spcPts val="0"/>
              </a:spcAft>
              <a:buClr>
                <a:schemeClr val="lt1"/>
              </a:buClr>
              <a:buSzPts val="2200"/>
              <a:buFont typeface="Maven Pro"/>
              <a:buAutoNum type="arabicPeriod"/>
            </a:pPr>
            <a:r>
              <a:rPr b="0" i="0" lang="en-US" sz="2200" u="none" cap="none" strike="noStrike">
                <a:solidFill>
                  <a:schemeClr val="lt1"/>
                </a:solidFill>
                <a:latin typeface="Maven Pro"/>
                <a:ea typeface="Maven Pro"/>
                <a:cs typeface="Maven Pro"/>
                <a:sym typeface="Maven Pro"/>
              </a:rPr>
              <a:t>Metamask</a:t>
            </a:r>
            <a:endParaRPr b="0" i="0" sz="2200" u="none" cap="none" strike="noStrike">
              <a:solidFill>
                <a:schemeClr val="lt1"/>
              </a:solidFill>
              <a:latin typeface="Maven Pro"/>
              <a:ea typeface="Maven Pro"/>
              <a:cs typeface="Maven Pro"/>
              <a:sym typeface="Maven Pro"/>
            </a:endParaRPr>
          </a:p>
          <a:p>
            <a:pPr indent="-368300" lvl="0" marL="457200" marR="0" rtl="0" algn="just">
              <a:lnSpc>
                <a:spcPct val="100000"/>
              </a:lnSpc>
              <a:spcBef>
                <a:spcPts val="0"/>
              </a:spcBef>
              <a:spcAft>
                <a:spcPts val="0"/>
              </a:spcAft>
              <a:buClr>
                <a:schemeClr val="lt1"/>
              </a:buClr>
              <a:buSzPts val="2200"/>
              <a:buFont typeface="Maven Pro"/>
              <a:buAutoNum type="arabicPeriod"/>
            </a:pPr>
            <a:r>
              <a:rPr b="0" i="0" lang="en-US" sz="2200" u="none" cap="none" strike="noStrike">
                <a:solidFill>
                  <a:schemeClr val="lt1"/>
                </a:solidFill>
                <a:latin typeface="Maven Pro"/>
                <a:ea typeface="Maven Pro"/>
                <a:cs typeface="Maven Pro"/>
                <a:sym typeface="Maven Pro"/>
              </a:rPr>
              <a:t>React JS</a:t>
            </a:r>
            <a:endParaRPr b="0" i="0" sz="2200" u="none" cap="none" strike="noStrike">
              <a:solidFill>
                <a:schemeClr val="lt1"/>
              </a:solidFill>
              <a:latin typeface="Maven Pro"/>
              <a:ea typeface="Maven Pro"/>
              <a:cs typeface="Maven Pro"/>
              <a:sym typeface="Maven Pro"/>
            </a:endParaRPr>
          </a:p>
          <a:p>
            <a:pPr indent="0" lvl="0" marL="0" marR="0" rtl="0" algn="just">
              <a:lnSpc>
                <a:spcPct val="100000"/>
              </a:lnSpc>
              <a:spcBef>
                <a:spcPts val="0"/>
              </a:spcBef>
              <a:spcAft>
                <a:spcPts val="0"/>
              </a:spcAft>
              <a:buNone/>
            </a:pPr>
            <a:r>
              <a:t/>
            </a:r>
            <a:endParaRPr b="0" i="0" sz="2200" u="none" cap="none" strike="noStrike">
              <a:solidFill>
                <a:schemeClr val="lt1"/>
              </a:solidFill>
              <a:latin typeface="Maven Pro"/>
              <a:ea typeface="Maven Pro"/>
              <a:cs typeface="Maven Pro"/>
              <a:sym typeface="Maven Pro"/>
            </a:endParaRPr>
          </a:p>
          <a:p>
            <a:pPr indent="0" lvl="0" marL="45720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lt1"/>
              </a:solidFill>
              <a:latin typeface="Maven Pro"/>
              <a:ea typeface="Maven Pro"/>
              <a:cs typeface="Maven Pro"/>
              <a:sym typeface="Maven Pro"/>
            </a:endParaRPr>
          </a:p>
        </p:txBody>
      </p:sp>
      <p:pic>
        <p:nvPicPr>
          <p:cNvPr id="415" name="Google Shape;415;g19d05043b27_0_13"/>
          <p:cNvPicPr preferRelativeResize="0"/>
          <p:nvPr/>
        </p:nvPicPr>
        <p:blipFill rotWithShape="1">
          <a:blip r:embed="rId3">
            <a:alphaModFix/>
          </a:blip>
          <a:srcRect b="0" l="0" r="0" t="0"/>
          <a:stretch/>
        </p:blipFill>
        <p:spPr>
          <a:xfrm>
            <a:off x="6082550" y="1228725"/>
            <a:ext cx="1394000" cy="1394000"/>
          </a:xfrm>
          <a:prstGeom prst="rect">
            <a:avLst/>
          </a:prstGeom>
          <a:noFill/>
          <a:ln>
            <a:noFill/>
          </a:ln>
        </p:spPr>
      </p:pic>
      <p:pic>
        <p:nvPicPr>
          <p:cNvPr id="416" name="Google Shape;416;g19d05043b27_0_13"/>
          <p:cNvPicPr preferRelativeResize="0"/>
          <p:nvPr/>
        </p:nvPicPr>
        <p:blipFill rotWithShape="1">
          <a:blip r:embed="rId4">
            <a:alphaModFix/>
          </a:blip>
          <a:srcRect b="0" l="0" r="0" t="0"/>
          <a:stretch/>
        </p:blipFill>
        <p:spPr>
          <a:xfrm>
            <a:off x="7750000" y="1262061"/>
            <a:ext cx="1394000" cy="1327340"/>
          </a:xfrm>
          <a:prstGeom prst="rect">
            <a:avLst/>
          </a:prstGeom>
          <a:noFill/>
          <a:ln>
            <a:noFill/>
          </a:ln>
        </p:spPr>
      </p:pic>
      <p:pic>
        <p:nvPicPr>
          <p:cNvPr id="417" name="Google Shape;417;g19d05043b27_0_13"/>
          <p:cNvPicPr preferRelativeResize="0"/>
          <p:nvPr/>
        </p:nvPicPr>
        <p:blipFill>
          <a:blip r:embed="rId5">
            <a:alphaModFix/>
          </a:blip>
          <a:stretch>
            <a:fillRect/>
          </a:stretch>
        </p:blipFill>
        <p:spPr>
          <a:xfrm>
            <a:off x="5726475" y="2970993"/>
            <a:ext cx="2106148" cy="1031051"/>
          </a:xfrm>
          <a:prstGeom prst="rect">
            <a:avLst/>
          </a:prstGeom>
          <a:noFill/>
          <a:ln>
            <a:noFill/>
          </a:ln>
        </p:spPr>
      </p:pic>
      <p:pic>
        <p:nvPicPr>
          <p:cNvPr id="418" name="Google Shape;418;g19d05043b27_0_13"/>
          <p:cNvPicPr preferRelativeResize="0"/>
          <p:nvPr/>
        </p:nvPicPr>
        <p:blipFill>
          <a:blip r:embed="rId6">
            <a:alphaModFix/>
          </a:blip>
          <a:stretch>
            <a:fillRect/>
          </a:stretch>
        </p:blipFill>
        <p:spPr>
          <a:xfrm>
            <a:off x="4072238" y="1394242"/>
            <a:ext cx="1657625" cy="113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221745e8dea_0_29"/>
          <p:cNvSpPr txBox="1"/>
          <p:nvPr>
            <p:ph idx="1" type="body"/>
          </p:nvPr>
        </p:nvSpPr>
        <p:spPr>
          <a:xfrm>
            <a:off x="390050" y="989475"/>
            <a:ext cx="8261100" cy="38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SOLIDITY - Solidity is a contract oriented, statically typed and domain specific programming language for writing smart contracts on the Ethereum blockchain. Solidity is considered as one of the most important tools for developers building applications on the Ethereum network because it allows them to not just write their own contracts easily and quickly, but also interact with the Ethereum Virtual Machine(EVM).</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HARDHAT - Hardhat is an open source development environment for building and testing smart contracts on the Ethereum blockchain.  It provides a set of tools and plugins that can be used to streamline the development process and automate common tasks, such as compiling contracts, deploying them to the blockchain and running tests. Truffle is equivalent to blockchain. But we are using Hardhat for various reasons like better performance, better support for TypeScript and improved testing framework. </a:t>
            </a:r>
            <a:endParaRPr>
              <a:latin typeface="Times New Roman"/>
              <a:ea typeface="Times New Roman"/>
              <a:cs typeface="Times New Roman"/>
              <a:sym typeface="Times New Roman"/>
            </a:endParaRPr>
          </a:p>
        </p:txBody>
      </p:sp>
      <p:sp>
        <p:nvSpPr>
          <p:cNvPr id="424" name="Google Shape;424;g221745e8dea_0_29"/>
          <p:cNvSpPr txBox="1"/>
          <p:nvPr>
            <p:ph type="ctrTitle"/>
          </p:nvPr>
        </p:nvSpPr>
        <p:spPr>
          <a:xfrm>
            <a:off x="618825" y="411675"/>
            <a:ext cx="775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TECHNOLOGY USED - 1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21745e8dea_0_35"/>
          <p:cNvSpPr txBox="1"/>
          <p:nvPr>
            <p:ph idx="1" type="body"/>
          </p:nvPr>
        </p:nvSpPr>
        <p:spPr>
          <a:xfrm>
            <a:off x="279650" y="1166450"/>
            <a:ext cx="8132100" cy="3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SEPOLIA -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Sepolia is the primary testnet recommended by Ethereum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for dapp development. The testnet utilizes a permissioned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set of validators and is relatively new, suggesting that its state and history are both relatively small. Consequently, running nodes require less storage, and the network can sync quickly. As a result, you can quickly spin up a node if you want to interact directly with the network. Three key Sepolia takeaways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Fast syncing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A closed set of validators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Relatively new testnet hosting fewer apps than other networks. </a:t>
            </a:r>
            <a:endParaRPr>
              <a:latin typeface="Times New Roman"/>
              <a:ea typeface="Times New Roman"/>
              <a:cs typeface="Times New Roman"/>
              <a:sym typeface="Times New Roman"/>
            </a:endParaRPr>
          </a:p>
        </p:txBody>
      </p:sp>
      <p:sp>
        <p:nvSpPr>
          <p:cNvPr id="430" name="Google Shape;430;g221745e8dea_0_35"/>
          <p:cNvSpPr txBox="1"/>
          <p:nvPr>
            <p:ph type="ctrTitle"/>
          </p:nvPr>
        </p:nvSpPr>
        <p:spPr>
          <a:xfrm>
            <a:off x="618825" y="411675"/>
            <a:ext cx="6817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TECHNOLOGY USED - 2</a:t>
            </a:r>
            <a:endParaRPr/>
          </a:p>
        </p:txBody>
      </p:sp>
      <p:pic>
        <p:nvPicPr>
          <p:cNvPr id="431" name="Google Shape;431;g221745e8dea_0_35"/>
          <p:cNvPicPr preferRelativeResize="0"/>
          <p:nvPr/>
        </p:nvPicPr>
        <p:blipFill>
          <a:blip r:embed="rId3">
            <a:alphaModFix/>
          </a:blip>
          <a:stretch>
            <a:fillRect/>
          </a:stretch>
        </p:blipFill>
        <p:spPr>
          <a:xfrm>
            <a:off x="6498300" y="82025"/>
            <a:ext cx="2645700" cy="1875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221745e8dea_0_42"/>
          <p:cNvSpPr txBox="1"/>
          <p:nvPr>
            <p:ph idx="1" type="body"/>
          </p:nvPr>
        </p:nvSpPr>
        <p:spPr>
          <a:xfrm>
            <a:off x="132475" y="989475"/>
            <a:ext cx="8904900" cy="3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REACTJS - ReactJS is a popular frontend JavaScript library used for building user interfaces. It provides a </a:t>
            </a:r>
            <a:r>
              <a:rPr lang="en-US">
                <a:latin typeface="Times New Roman"/>
                <a:ea typeface="Times New Roman"/>
                <a:cs typeface="Times New Roman"/>
                <a:sym typeface="Times New Roman"/>
              </a:rPr>
              <a:t>powerful and flexible way to build complex user interfaces,and it is used to build decentralized applications (DApps) that interact with smart contracts on the blockchain. When building Dapps with the ReactJS, developers typically use a library like Web3.js to interact with the Ethereum blockchain. Web3.js is a JavaScript library that provides a simple and easy-to-use interface for interacting with smart contracts on Ethereum blockchain.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METAMASK (An Ethereum Wallet in the browser) - MetaMask is an extension for accessing Ethereum enabled distributed applications, or “Dapps” in the Browser. The extension ijects the Ethereum web3 API into every website’s javascript context, so that dapps can read from the blockchain. Because of its adds functionality to the normal browser context, MetaMask requires permission to read and write to the webpage.</a:t>
            </a:r>
            <a:endParaRPr>
              <a:latin typeface="Times New Roman"/>
              <a:ea typeface="Times New Roman"/>
              <a:cs typeface="Times New Roman"/>
              <a:sym typeface="Times New Roman"/>
            </a:endParaRPr>
          </a:p>
        </p:txBody>
      </p:sp>
      <p:sp>
        <p:nvSpPr>
          <p:cNvPr id="437" name="Google Shape;437;g221745e8dea_0_42"/>
          <p:cNvSpPr txBox="1"/>
          <p:nvPr>
            <p:ph type="ctrTitle"/>
          </p:nvPr>
        </p:nvSpPr>
        <p:spPr>
          <a:xfrm>
            <a:off x="618825" y="411675"/>
            <a:ext cx="7388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TECHNOLOGY USED - 3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9"/>
          <p:cNvSpPr txBox="1"/>
          <p:nvPr>
            <p:ph type="ctrTitle"/>
          </p:nvPr>
        </p:nvSpPr>
        <p:spPr>
          <a:xfrm>
            <a:off x="654975" y="5469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en-US" sz="3400"/>
              <a:t>Future Scope</a:t>
            </a:r>
            <a:endParaRPr b="1" sz="3400"/>
          </a:p>
        </p:txBody>
      </p:sp>
      <p:sp>
        <p:nvSpPr>
          <p:cNvPr id="443" name="Google Shape;443;p9"/>
          <p:cNvSpPr txBox="1"/>
          <p:nvPr/>
        </p:nvSpPr>
        <p:spPr>
          <a:xfrm>
            <a:off x="447850" y="1379125"/>
            <a:ext cx="8375400" cy="25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a:t>
            </a:r>
            <a:endParaRPr b="0" i="0" sz="14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i="0" lang="en-US" sz="1600" u="none" cap="none" strike="noStrike">
                <a:solidFill>
                  <a:schemeClr val="lt1"/>
                </a:solidFill>
                <a:latin typeface="Times New Roman"/>
                <a:ea typeface="Times New Roman"/>
                <a:cs typeface="Times New Roman"/>
                <a:sym typeface="Times New Roman"/>
              </a:rPr>
              <a:t>Blockchain is a emerging technology which have tremendous future scope :</a:t>
            </a:r>
            <a:endParaRPr i="0" sz="1600" u="none" cap="none" strike="noStrike">
              <a:solidFill>
                <a:schemeClr val="lt1"/>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lt1"/>
              </a:buClr>
              <a:buSzPts val="1600"/>
              <a:buFont typeface="Times New Roman"/>
              <a:buAutoNum type="arabicPeriod"/>
            </a:pPr>
            <a:r>
              <a:rPr i="0" lang="en-US" sz="1600" u="none" cap="none" strike="noStrike">
                <a:solidFill>
                  <a:schemeClr val="lt1"/>
                </a:solidFill>
                <a:latin typeface="Times New Roman"/>
                <a:ea typeface="Times New Roman"/>
                <a:cs typeface="Times New Roman"/>
                <a:sym typeface="Times New Roman"/>
              </a:rPr>
              <a:t>Expanding our framework to support each type of statement and input. These upgrades would allow our framework to represent more such agreements. </a:t>
            </a:r>
            <a:endParaRPr i="0" sz="1600" u="none" cap="none" strike="noStrike">
              <a:solidFill>
                <a:schemeClr val="lt1"/>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lt1"/>
              </a:buClr>
              <a:buSzPts val="1600"/>
              <a:buFont typeface="Times New Roman"/>
              <a:buAutoNum type="arabicPeriod"/>
            </a:pPr>
            <a:r>
              <a:rPr i="0" lang="en-US" sz="1600" u="none" cap="none" strike="noStrike">
                <a:solidFill>
                  <a:schemeClr val="lt1"/>
                </a:solidFill>
                <a:latin typeface="Times New Roman"/>
                <a:ea typeface="Times New Roman"/>
                <a:cs typeface="Times New Roman"/>
                <a:sym typeface="Times New Roman"/>
              </a:rPr>
              <a:t>Also application have scope to secure &amp; monitor all legal &amp; government deals with huge amount.</a:t>
            </a:r>
            <a:endParaRPr i="0" sz="1600" u="none" cap="none" strike="noStrike">
              <a:solidFill>
                <a:schemeClr val="lt1"/>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lt1"/>
              </a:buClr>
              <a:buSzPts val="1600"/>
              <a:buFont typeface="Times New Roman"/>
              <a:buAutoNum type="arabicPeriod"/>
            </a:pPr>
            <a:r>
              <a:rPr i="0" lang="en-US" sz="1600" u="none" cap="none" strike="noStrike">
                <a:solidFill>
                  <a:schemeClr val="lt1"/>
                </a:solidFill>
                <a:latin typeface="Times New Roman"/>
                <a:ea typeface="Times New Roman"/>
                <a:cs typeface="Times New Roman"/>
                <a:sym typeface="Times New Roman"/>
              </a:rPr>
              <a:t>The future of digital transactions, business deals, communications, and modern life will likely carry the footmark of smart contracts. </a:t>
            </a:r>
            <a:endParaRPr i="0" sz="1600" u="none" cap="none" strike="noStrike">
              <a:solidFill>
                <a:schemeClr val="lt1"/>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lt1"/>
              </a:buClr>
              <a:buSzPts val="1600"/>
              <a:buFont typeface="Times New Roman"/>
              <a:buAutoNum type="arabicPeriod"/>
            </a:pPr>
            <a:r>
              <a:rPr i="0" lang="en-US" sz="1600" u="none" cap="none" strike="noStrike">
                <a:solidFill>
                  <a:schemeClr val="lt1"/>
                </a:solidFill>
                <a:latin typeface="Times New Roman"/>
                <a:ea typeface="Times New Roman"/>
                <a:cs typeface="Times New Roman"/>
                <a:sym typeface="Times New Roman"/>
              </a:rPr>
              <a:t>This blockchain-based technology is unwrapped opportunities not only for legal professionals but for graduates of blockchain degree programs as well with consensus mechanisms. </a:t>
            </a:r>
            <a:endParaRPr i="0" sz="1600" u="none" cap="none" strike="noStrike">
              <a:solidFill>
                <a:schemeClr val="lt1"/>
              </a:solidFill>
              <a:latin typeface="Times New Roman"/>
              <a:ea typeface="Times New Roman"/>
              <a:cs typeface="Times New Roman"/>
              <a:sym typeface="Times New Roman"/>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9"/>
          <p:cNvSpPr txBox="1"/>
          <p:nvPr>
            <p:ph idx="6" type="ctrTitle"/>
          </p:nvPr>
        </p:nvSpPr>
        <p:spPr>
          <a:xfrm>
            <a:off x="569850" y="31692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en-US" sz="3300"/>
              <a:t>Conclusion</a:t>
            </a:r>
            <a:endParaRPr b="1" sz="3300"/>
          </a:p>
        </p:txBody>
      </p:sp>
      <p:sp>
        <p:nvSpPr>
          <p:cNvPr id="449" name="Google Shape;449;p29"/>
          <p:cNvSpPr/>
          <p:nvPr/>
        </p:nvSpPr>
        <p:spPr>
          <a:xfrm>
            <a:off x="4038600" y="2266950"/>
            <a:ext cx="990600" cy="685800"/>
          </a:xfrm>
          <a:custGeom>
            <a:rect b="b" l="l" r="r" t="t"/>
            <a:pathLst>
              <a:path extrusionOk="0" h="11907" w="13038">
                <a:moveTo>
                  <a:pt x="6632" y="369"/>
                </a:moveTo>
                <a:cubicBezTo>
                  <a:pt x="6680" y="369"/>
                  <a:pt x="6704" y="405"/>
                  <a:pt x="6704" y="441"/>
                </a:cubicBezTo>
                <a:lnTo>
                  <a:pt x="6704" y="881"/>
                </a:lnTo>
                <a:cubicBezTo>
                  <a:pt x="6644" y="864"/>
                  <a:pt x="6582" y="855"/>
                  <a:pt x="6519" y="855"/>
                </a:cubicBezTo>
                <a:cubicBezTo>
                  <a:pt x="6457" y="855"/>
                  <a:pt x="6394" y="864"/>
                  <a:pt x="6335" y="881"/>
                </a:cubicBezTo>
                <a:lnTo>
                  <a:pt x="6335" y="441"/>
                </a:lnTo>
                <a:lnTo>
                  <a:pt x="6323" y="441"/>
                </a:lnTo>
                <a:cubicBezTo>
                  <a:pt x="6323" y="405"/>
                  <a:pt x="6347" y="369"/>
                  <a:pt x="6394" y="369"/>
                </a:cubicBezTo>
                <a:close/>
                <a:moveTo>
                  <a:pt x="6501" y="1251"/>
                </a:moveTo>
                <a:cubicBezTo>
                  <a:pt x="7061" y="1251"/>
                  <a:pt x="7275" y="2013"/>
                  <a:pt x="6763" y="2286"/>
                </a:cubicBezTo>
                <a:cubicBezTo>
                  <a:pt x="6692" y="2322"/>
                  <a:pt x="6585" y="2346"/>
                  <a:pt x="6501" y="2346"/>
                </a:cubicBezTo>
                <a:cubicBezTo>
                  <a:pt x="6204" y="2346"/>
                  <a:pt x="5954" y="2096"/>
                  <a:pt x="5954" y="1798"/>
                </a:cubicBezTo>
                <a:cubicBezTo>
                  <a:pt x="5954" y="1489"/>
                  <a:pt x="6204" y="1251"/>
                  <a:pt x="6501" y="1251"/>
                </a:cubicBezTo>
                <a:close/>
                <a:moveTo>
                  <a:pt x="2382" y="2429"/>
                </a:moveTo>
                <a:cubicBezTo>
                  <a:pt x="2560" y="2429"/>
                  <a:pt x="2703" y="2572"/>
                  <a:pt x="2703" y="2751"/>
                </a:cubicBezTo>
                <a:cubicBezTo>
                  <a:pt x="2703" y="2929"/>
                  <a:pt x="2560" y="3084"/>
                  <a:pt x="2382" y="3084"/>
                </a:cubicBezTo>
                <a:cubicBezTo>
                  <a:pt x="2215" y="3084"/>
                  <a:pt x="2048" y="2941"/>
                  <a:pt x="2048" y="2751"/>
                </a:cubicBezTo>
                <a:cubicBezTo>
                  <a:pt x="2048" y="2560"/>
                  <a:pt x="2203" y="2429"/>
                  <a:pt x="2382" y="2429"/>
                </a:cubicBezTo>
                <a:close/>
                <a:moveTo>
                  <a:pt x="10657" y="2429"/>
                </a:moveTo>
                <a:cubicBezTo>
                  <a:pt x="10835" y="2429"/>
                  <a:pt x="10978" y="2572"/>
                  <a:pt x="10978" y="2751"/>
                </a:cubicBezTo>
                <a:cubicBezTo>
                  <a:pt x="10978" y="2929"/>
                  <a:pt x="10835" y="3084"/>
                  <a:pt x="10657" y="3084"/>
                </a:cubicBezTo>
                <a:cubicBezTo>
                  <a:pt x="10478" y="3084"/>
                  <a:pt x="10323" y="2941"/>
                  <a:pt x="10323" y="2751"/>
                </a:cubicBezTo>
                <a:cubicBezTo>
                  <a:pt x="10323" y="2560"/>
                  <a:pt x="10478" y="2429"/>
                  <a:pt x="10657" y="2429"/>
                </a:cubicBezTo>
                <a:close/>
                <a:moveTo>
                  <a:pt x="2477" y="3441"/>
                </a:moveTo>
                <a:lnTo>
                  <a:pt x="3715" y="6025"/>
                </a:lnTo>
                <a:lnTo>
                  <a:pt x="1024" y="6025"/>
                </a:lnTo>
                <a:lnTo>
                  <a:pt x="2239" y="3441"/>
                </a:lnTo>
                <a:cubicBezTo>
                  <a:pt x="2275" y="3447"/>
                  <a:pt x="2316" y="3450"/>
                  <a:pt x="2358" y="3450"/>
                </a:cubicBezTo>
                <a:cubicBezTo>
                  <a:pt x="2400" y="3450"/>
                  <a:pt x="2441" y="3447"/>
                  <a:pt x="2477" y="3441"/>
                </a:cubicBezTo>
                <a:close/>
                <a:moveTo>
                  <a:pt x="10776" y="3441"/>
                </a:moveTo>
                <a:lnTo>
                  <a:pt x="11990" y="6025"/>
                </a:lnTo>
                <a:lnTo>
                  <a:pt x="9299" y="6025"/>
                </a:lnTo>
                <a:lnTo>
                  <a:pt x="10538" y="3441"/>
                </a:lnTo>
                <a:cubicBezTo>
                  <a:pt x="10573" y="3447"/>
                  <a:pt x="10612" y="3450"/>
                  <a:pt x="10652" y="3450"/>
                </a:cubicBezTo>
                <a:cubicBezTo>
                  <a:pt x="10692" y="3450"/>
                  <a:pt x="10734" y="3447"/>
                  <a:pt x="10776" y="3441"/>
                </a:cubicBezTo>
                <a:close/>
                <a:moveTo>
                  <a:pt x="4251" y="6418"/>
                </a:moveTo>
                <a:cubicBezTo>
                  <a:pt x="4322" y="6418"/>
                  <a:pt x="4382" y="6477"/>
                  <a:pt x="4382" y="6549"/>
                </a:cubicBezTo>
                <a:lnTo>
                  <a:pt x="4382" y="6668"/>
                </a:lnTo>
                <a:cubicBezTo>
                  <a:pt x="4382" y="6739"/>
                  <a:pt x="4322" y="6799"/>
                  <a:pt x="4251" y="6799"/>
                </a:cubicBezTo>
                <a:lnTo>
                  <a:pt x="501" y="6799"/>
                </a:lnTo>
                <a:cubicBezTo>
                  <a:pt x="429" y="6799"/>
                  <a:pt x="370" y="6739"/>
                  <a:pt x="370" y="6668"/>
                </a:cubicBezTo>
                <a:lnTo>
                  <a:pt x="370" y="6549"/>
                </a:lnTo>
                <a:cubicBezTo>
                  <a:pt x="370" y="6477"/>
                  <a:pt x="429" y="6418"/>
                  <a:pt x="501" y="6418"/>
                </a:cubicBezTo>
                <a:close/>
                <a:moveTo>
                  <a:pt x="12526" y="6418"/>
                </a:moveTo>
                <a:cubicBezTo>
                  <a:pt x="12597" y="6418"/>
                  <a:pt x="12657" y="6477"/>
                  <a:pt x="12657" y="6549"/>
                </a:cubicBezTo>
                <a:lnTo>
                  <a:pt x="12657" y="6668"/>
                </a:lnTo>
                <a:cubicBezTo>
                  <a:pt x="12657" y="6739"/>
                  <a:pt x="12597" y="6799"/>
                  <a:pt x="12526" y="6799"/>
                </a:cubicBezTo>
                <a:lnTo>
                  <a:pt x="8775" y="6799"/>
                </a:lnTo>
                <a:cubicBezTo>
                  <a:pt x="8704" y="6799"/>
                  <a:pt x="8644" y="6739"/>
                  <a:pt x="8644" y="6668"/>
                </a:cubicBezTo>
                <a:lnTo>
                  <a:pt x="8644" y="6549"/>
                </a:lnTo>
                <a:cubicBezTo>
                  <a:pt x="8644" y="6477"/>
                  <a:pt x="8704" y="6418"/>
                  <a:pt x="8775" y="6418"/>
                </a:cubicBezTo>
                <a:close/>
                <a:moveTo>
                  <a:pt x="3715" y="7168"/>
                </a:moveTo>
                <a:cubicBezTo>
                  <a:pt x="3525" y="7787"/>
                  <a:pt x="2953" y="8228"/>
                  <a:pt x="2298" y="8228"/>
                </a:cubicBezTo>
                <a:cubicBezTo>
                  <a:pt x="1644" y="8228"/>
                  <a:pt x="1084" y="7799"/>
                  <a:pt x="905" y="7168"/>
                </a:cubicBezTo>
                <a:close/>
                <a:moveTo>
                  <a:pt x="12145" y="7168"/>
                </a:moveTo>
                <a:cubicBezTo>
                  <a:pt x="11942" y="7787"/>
                  <a:pt x="11383" y="8228"/>
                  <a:pt x="10728" y="8228"/>
                </a:cubicBezTo>
                <a:cubicBezTo>
                  <a:pt x="10073" y="8228"/>
                  <a:pt x="9502" y="7799"/>
                  <a:pt x="9323" y="7168"/>
                </a:cubicBezTo>
                <a:close/>
                <a:moveTo>
                  <a:pt x="7942" y="10371"/>
                </a:moveTo>
                <a:cubicBezTo>
                  <a:pt x="8013" y="10371"/>
                  <a:pt x="8073" y="10430"/>
                  <a:pt x="8073" y="10502"/>
                </a:cubicBezTo>
                <a:lnTo>
                  <a:pt x="8073" y="10764"/>
                </a:lnTo>
                <a:lnTo>
                  <a:pt x="4918" y="10764"/>
                </a:lnTo>
                <a:lnTo>
                  <a:pt x="4918" y="10502"/>
                </a:lnTo>
                <a:cubicBezTo>
                  <a:pt x="4918" y="10430"/>
                  <a:pt x="4977" y="10371"/>
                  <a:pt x="5049" y="10371"/>
                </a:cubicBezTo>
                <a:close/>
                <a:moveTo>
                  <a:pt x="6382" y="0"/>
                </a:moveTo>
                <a:cubicBezTo>
                  <a:pt x="6132" y="0"/>
                  <a:pt x="5930" y="203"/>
                  <a:pt x="5930" y="441"/>
                </a:cubicBezTo>
                <a:lnTo>
                  <a:pt x="5930" y="1060"/>
                </a:lnTo>
                <a:cubicBezTo>
                  <a:pt x="5692" y="1251"/>
                  <a:pt x="5549" y="1536"/>
                  <a:pt x="5561" y="1858"/>
                </a:cubicBezTo>
                <a:lnTo>
                  <a:pt x="3703" y="2370"/>
                </a:lnTo>
                <a:cubicBezTo>
                  <a:pt x="3477" y="2429"/>
                  <a:pt x="3251" y="2465"/>
                  <a:pt x="3037" y="2501"/>
                </a:cubicBezTo>
                <a:cubicBezTo>
                  <a:pt x="2929" y="2227"/>
                  <a:pt x="2679" y="2036"/>
                  <a:pt x="2382" y="2036"/>
                </a:cubicBezTo>
                <a:cubicBezTo>
                  <a:pt x="1989" y="2036"/>
                  <a:pt x="1679" y="2346"/>
                  <a:pt x="1679" y="2739"/>
                </a:cubicBezTo>
                <a:cubicBezTo>
                  <a:pt x="1679" y="2941"/>
                  <a:pt x="1763" y="3132"/>
                  <a:pt x="1917" y="3275"/>
                </a:cubicBezTo>
                <a:lnTo>
                  <a:pt x="608" y="6025"/>
                </a:lnTo>
                <a:lnTo>
                  <a:pt x="501" y="6025"/>
                </a:lnTo>
                <a:cubicBezTo>
                  <a:pt x="215" y="6025"/>
                  <a:pt x="1" y="6251"/>
                  <a:pt x="1" y="6525"/>
                </a:cubicBezTo>
                <a:lnTo>
                  <a:pt x="1" y="6644"/>
                </a:lnTo>
                <a:cubicBezTo>
                  <a:pt x="1" y="6930"/>
                  <a:pt x="215" y="7156"/>
                  <a:pt x="501" y="7156"/>
                </a:cubicBezTo>
                <a:cubicBezTo>
                  <a:pt x="691" y="7989"/>
                  <a:pt x="1441" y="8585"/>
                  <a:pt x="2298" y="8585"/>
                </a:cubicBezTo>
                <a:cubicBezTo>
                  <a:pt x="3168" y="8585"/>
                  <a:pt x="3906" y="7978"/>
                  <a:pt x="4108" y="7156"/>
                </a:cubicBezTo>
                <a:lnTo>
                  <a:pt x="4251" y="7156"/>
                </a:lnTo>
                <a:cubicBezTo>
                  <a:pt x="4537" y="7156"/>
                  <a:pt x="4763" y="6930"/>
                  <a:pt x="4763" y="6644"/>
                </a:cubicBezTo>
                <a:lnTo>
                  <a:pt x="4763" y="6525"/>
                </a:lnTo>
                <a:cubicBezTo>
                  <a:pt x="4763" y="6251"/>
                  <a:pt x="4537" y="6025"/>
                  <a:pt x="4251" y="6025"/>
                </a:cubicBezTo>
                <a:lnTo>
                  <a:pt x="4144" y="6025"/>
                </a:lnTo>
                <a:lnTo>
                  <a:pt x="2834" y="3275"/>
                </a:lnTo>
                <a:cubicBezTo>
                  <a:pt x="2953" y="3167"/>
                  <a:pt x="3037" y="3036"/>
                  <a:pt x="3060" y="2870"/>
                </a:cubicBezTo>
                <a:cubicBezTo>
                  <a:pt x="3310" y="2846"/>
                  <a:pt x="3549" y="2798"/>
                  <a:pt x="3787" y="2727"/>
                </a:cubicBezTo>
                <a:lnTo>
                  <a:pt x="5656" y="2215"/>
                </a:lnTo>
                <a:cubicBezTo>
                  <a:pt x="5716" y="2346"/>
                  <a:pt x="5811" y="2453"/>
                  <a:pt x="5918" y="2548"/>
                </a:cubicBezTo>
                <a:lnTo>
                  <a:pt x="5918" y="10002"/>
                </a:lnTo>
                <a:lnTo>
                  <a:pt x="5037" y="10002"/>
                </a:lnTo>
                <a:cubicBezTo>
                  <a:pt x="4763" y="10002"/>
                  <a:pt x="4537" y="10228"/>
                  <a:pt x="4537" y="10502"/>
                </a:cubicBezTo>
                <a:lnTo>
                  <a:pt x="4537" y="10776"/>
                </a:lnTo>
                <a:cubicBezTo>
                  <a:pt x="4299" y="10823"/>
                  <a:pt x="4120" y="11026"/>
                  <a:pt x="4120" y="11276"/>
                </a:cubicBezTo>
                <a:lnTo>
                  <a:pt x="4120" y="11395"/>
                </a:lnTo>
                <a:cubicBezTo>
                  <a:pt x="4120" y="11680"/>
                  <a:pt x="4346" y="11907"/>
                  <a:pt x="4620" y="11907"/>
                </a:cubicBezTo>
                <a:lnTo>
                  <a:pt x="6049" y="11907"/>
                </a:lnTo>
                <a:cubicBezTo>
                  <a:pt x="6156" y="11907"/>
                  <a:pt x="6251" y="11811"/>
                  <a:pt x="6251" y="11704"/>
                </a:cubicBezTo>
                <a:cubicBezTo>
                  <a:pt x="6251" y="11609"/>
                  <a:pt x="6156" y="11514"/>
                  <a:pt x="6049" y="11514"/>
                </a:cubicBezTo>
                <a:lnTo>
                  <a:pt x="4620" y="11514"/>
                </a:lnTo>
                <a:cubicBezTo>
                  <a:pt x="4549" y="11514"/>
                  <a:pt x="4489" y="11454"/>
                  <a:pt x="4489" y="11383"/>
                </a:cubicBezTo>
                <a:lnTo>
                  <a:pt x="4489" y="11264"/>
                </a:lnTo>
                <a:cubicBezTo>
                  <a:pt x="4489" y="11192"/>
                  <a:pt x="4549" y="11133"/>
                  <a:pt x="4620" y="11133"/>
                </a:cubicBezTo>
                <a:lnTo>
                  <a:pt x="8371" y="11133"/>
                </a:lnTo>
                <a:cubicBezTo>
                  <a:pt x="8454" y="11133"/>
                  <a:pt x="8513" y="11192"/>
                  <a:pt x="8513" y="11264"/>
                </a:cubicBezTo>
                <a:lnTo>
                  <a:pt x="8513" y="11383"/>
                </a:lnTo>
                <a:cubicBezTo>
                  <a:pt x="8513" y="11454"/>
                  <a:pt x="8454" y="11514"/>
                  <a:pt x="8371" y="11514"/>
                </a:cubicBezTo>
                <a:lnTo>
                  <a:pt x="6930" y="11514"/>
                </a:lnTo>
                <a:cubicBezTo>
                  <a:pt x="6823" y="11514"/>
                  <a:pt x="6739" y="11609"/>
                  <a:pt x="6739" y="11704"/>
                </a:cubicBezTo>
                <a:cubicBezTo>
                  <a:pt x="6739" y="11811"/>
                  <a:pt x="6823" y="11907"/>
                  <a:pt x="6930" y="11907"/>
                </a:cubicBezTo>
                <a:lnTo>
                  <a:pt x="8371" y="11907"/>
                </a:lnTo>
                <a:cubicBezTo>
                  <a:pt x="8656" y="11907"/>
                  <a:pt x="8883" y="11680"/>
                  <a:pt x="8883" y="11395"/>
                </a:cubicBezTo>
                <a:lnTo>
                  <a:pt x="8883" y="11276"/>
                </a:lnTo>
                <a:cubicBezTo>
                  <a:pt x="8883" y="11026"/>
                  <a:pt x="8692" y="10799"/>
                  <a:pt x="8454" y="10776"/>
                </a:cubicBezTo>
                <a:lnTo>
                  <a:pt x="8454" y="10502"/>
                </a:lnTo>
                <a:cubicBezTo>
                  <a:pt x="8454" y="10228"/>
                  <a:pt x="8228" y="10002"/>
                  <a:pt x="7942" y="10002"/>
                </a:cubicBezTo>
                <a:lnTo>
                  <a:pt x="7061" y="10002"/>
                </a:lnTo>
                <a:lnTo>
                  <a:pt x="7061" y="7049"/>
                </a:lnTo>
                <a:cubicBezTo>
                  <a:pt x="7061" y="6954"/>
                  <a:pt x="6978" y="6858"/>
                  <a:pt x="6870" y="6858"/>
                </a:cubicBezTo>
                <a:cubicBezTo>
                  <a:pt x="6763" y="6858"/>
                  <a:pt x="6680" y="6954"/>
                  <a:pt x="6680" y="7049"/>
                </a:cubicBezTo>
                <a:lnTo>
                  <a:pt x="6680" y="10002"/>
                </a:lnTo>
                <a:lnTo>
                  <a:pt x="6311" y="10002"/>
                </a:lnTo>
                <a:lnTo>
                  <a:pt x="6311" y="2727"/>
                </a:lnTo>
                <a:cubicBezTo>
                  <a:pt x="6370" y="2739"/>
                  <a:pt x="6430" y="2745"/>
                  <a:pt x="6491" y="2745"/>
                </a:cubicBezTo>
                <a:cubicBezTo>
                  <a:pt x="6552" y="2745"/>
                  <a:pt x="6614" y="2739"/>
                  <a:pt x="6680" y="2727"/>
                </a:cubicBezTo>
                <a:lnTo>
                  <a:pt x="6680" y="6156"/>
                </a:lnTo>
                <a:cubicBezTo>
                  <a:pt x="6680" y="6263"/>
                  <a:pt x="6763" y="6358"/>
                  <a:pt x="6870" y="6358"/>
                </a:cubicBezTo>
                <a:cubicBezTo>
                  <a:pt x="6978" y="6358"/>
                  <a:pt x="7061" y="6263"/>
                  <a:pt x="7061" y="6156"/>
                </a:cubicBezTo>
                <a:lnTo>
                  <a:pt x="7061" y="2548"/>
                </a:lnTo>
                <a:cubicBezTo>
                  <a:pt x="7180" y="2453"/>
                  <a:pt x="7275" y="2346"/>
                  <a:pt x="7335" y="2215"/>
                </a:cubicBezTo>
                <a:lnTo>
                  <a:pt x="9228" y="2739"/>
                </a:lnTo>
                <a:cubicBezTo>
                  <a:pt x="9466" y="2798"/>
                  <a:pt x="9716" y="2858"/>
                  <a:pt x="9954" y="2882"/>
                </a:cubicBezTo>
                <a:cubicBezTo>
                  <a:pt x="9978" y="3048"/>
                  <a:pt x="10073" y="3179"/>
                  <a:pt x="10180" y="3287"/>
                </a:cubicBezTo>
                <a:lnTo>
                  <a:pt x="8871" y="6037"/>
                </a:lnTo>
                <a:lnTo>
                  <a:pt x="8764" y="6037"/>
                </a:lnTo>
                <a:cubicBezTo>
                  <a:pt x="8478" y="6037"/>
                  <a:pt x="8252" y="6263"/>
                  <a:pt x="8252" y="6549"/>
                </a:cubicBezTo>
                <a:lnTo>
                  <a:pt x="8252" y="6668"/>
                </a:lnTo>
                <a:cubicBezTo>
                  <a:pt x="8252" y="6954"/>
                  <a:pt x="8478" y="7168"/>
                  <a:pt x="8764" y="7168"/>
                </a:cubicBezTo>
                <a:lnTo>
                  <a:pt x="8906" y="7168"/>
                </a:lnTo>
                <a:cubicBezTo>
                  <a:pt x="9109" y="8001"/>
                  <a:pt x="9847" y="8597"/>
                  <a:pt x="10716" y="8597"/>
                </a:cubicBezTo>
                <a:cubicBezTo>
                  <a:pt x="11573" y="8597"/>
                  <a:pt x="12323" y="7989"/>
                  <a:pt x="12514" y="7168"/>
                </a:cubicBezTo>
                <a:cubicBezTo>
                  <a:pt x="12800" y="7168"/>
                  <a:pt x="13014" y="6954"/>
                  <a:pt x="13014" y="6668"/>
                </a:cubicBezTo>
                <a:lnTo>
                  <a:pt x="13014" y="6549"/>
                </a:lnTo>
                <a:cubicBezTo>
                  <a:pt x="13038" y="6263"/>
                  <a:pt x="12812" y="6025"/>
                  <a:pt x="12526" y="6025"/>
                </a:cubicBezTo>
                <a:lnTo>
                  <a:pt x="12419" y="6025"/>
                </a:lnTo>
                <a:lnTo>
                  <a:pt x="11109" y="3275"/>
                </a:lnTo>
                <a:cubicBezTo>
                  <a:pt x="11264" y="3144"/>
                  <a:pt x="11347" y="2965"/>
                  <a:pt x="11347" y="2739"/>
                </a:cubicBezTo>
                <a:cubicBezTo>
                  <a:pt x="11347" y="2346"/>
                  <a:pt x="11038" y="2036"/>
                  <a:pt x="10657" y="2036"/>
                </a:cubicBezTo>
                <a:cubicBezTo>
                  <a:pt x="10359" y="2036"/>
                  <a:pt x="10097" y="2227"/>
                  <a:pt x="10002" y="2501"/>
                </a:cubicBezTo>
                <a:cubicBezTo>
                  <a:pt x="9776" y="2465"/>
                  <a:pt x="9549" y="2429"/>
                  <a:pt x="9323" y="2370"/>
                </a:cubicBezTo>
                <a:lnTo>
                  <a:pt x="7442" y="1846"/>
                </a:lnTo>
                <a:cubicBezTo>
                  <a:pt x="7454" y="1536"/>
                  <a:pt x="7323" y="1239"/>
                  <a:pt x="7061" y="1060"/>
                </a:cubicBezTo>
                <a:lnTo>
                  <a:pt x="7061" y="441"/>
                </a:lnTo>
                <a:cubicBezTo>
                  <a:pt x="7061" y="191"/>
                  <a:pt x="6859" y="0"/>
                  <a:pt x="662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9"/>
          <p:cNvSpPr txBox="1"/>
          <p:nvPr/>
        </p:nvSpPr>
        <p:spPr>
          <a:xfrm>
            <a:off x="1828800" y="1504950"/>
            <a:ext cx="2209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aven Pro"/>
                <a:ea typeface="Maven Pro"/>
                <a:cs typeface="Maven Pro"/>
                <a:sym typeface="Maven Pro"/>
              </a:rPr>
              <a:t>Web3 System to make legal contract without third party involvement.  </a:t>
            </a:r>
            <a:endParaRPr b="0" i="0" sz="1400" u="none" cap="none" strike="noStrike">
              <a:solidFill>
                <a:schemeClr val="lt1"/>
              </a:solidFill>
              <a:latin typeface="Maven Pro"/>
              <a:ea typeface="Maven Pro"/>
              <a:cs typeface="Maven Pro"/>
              <a:sym typeface="Maven Pro"/>
            </a:endParaRPr>
          </a:p>
        </p:txBody>
      </p:sp>
      <p:sp>
        <p:nvSpPr>
          <p:cNvPr id="451" name="Google Shape;451;p29"/>
          <p:cNvSpPr/>
          <p:nvPr/>
        </p:nvSpPr>
        <p:spPr>
          <a:xfrm>
            <a:off x="4724400" y="1504950"/>
            <a:ext cx="2590800" cy="73866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User convenient. No need of domain knowledge.</a:t>
            </a:r>
            <a:r>
              <a:rPr b="0" i="0" lang="en-US" sz="1400" u="none" cap="none" strike="noStrike">
                <a:solidFill>
                  <a:schemeClr val="lt1"/>
                </a:solidFill>
                <a:latin typeface="Maven Pro"/>
                <a:ea typeface="Maven Pro"/>
                <a:cs typeface="Maven Pro"/>
                <a:sym typeface="Maven Pro"/>
              </a:rPr>
              <a:t> </a:t>
            </a:r>
            <a:endParaRPr b="0" i="0" sz="1400" u="none" cap="none" strike="noStrike">
              <a:solidFill>
                <a:schemeClr val="lt1"/>
              </a:solidFill>
              <a:latin typeface="Maven Pro"/>
              <a:ea typeface="Maven Pro"/>
              <a:cs typeface="Maven Pro"/>
              <a:sym typeface="Maven Pro"/>
            </a:endParaRPr>
          </a:p>
        </p:txBody>
      </p:sp>
      <p:sp>
        <p:nvSpPr>
          <p:cNvPr id="452" name="Google Shape;452;p29"/>
          <p:cNvSpPr/>
          <p:nvPr/>
        </p:nvSpPr>
        <p:spPr>
          <a:xfrm>
            <a:off x="1763475" y="2854075"/>
            <a:ext cx="24384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aven Pro"/>
                <a:ea typeface="Maven Pro"/>
                <a:cs typeface="Maven Pro"/>
                <a:sym typeface="Maven Pro"/>
              </a:rPr>
              <a:t>Ethereum Blockchain</a:t>
            </a:r>
            <a:endParaRPr b="0" i="0" sz="14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aven Pro"/>
                <a:ea typeface="Maven Pro"/>
                <a:cs typeface="Maven Pro"/>
                <a:sym typeface="Maven Pro"/>
              </a:rPr>
              <a:t> will be used.</a:t>
            </a:r>
            <a:endParaRPr b="0" i="0" sz="1400" u="none" cap="none" strike="noStrike">
              <a:solidFill>
                <a:schemeClr val="lt1"/>
              </a:solidFill>
              <a:latin typeface="Maven Pro"/>
              <a:ea typeface="Maven Pro"/>
              <a:cs typeface="Maven Pro"/>
              <a:sym typeface="Maven Pro"/>
            </a:endParaRPr>
          </a:p>
        </p:txBody>
      </p:sp>
      <p:sp>
        <p:nvSpPr>
          <p:cNvPr id="453" name="Google Shape;453;p29"/>
          <p:cNvSpPr/>
          <p:nvPr/>
        </p:nvSpPr>
        <p:spPr>
          <a:xfrm>
            <a:off x="5334000" y="2800350"/>
            <a:ext cx="18288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aven Pro"/>
                <a:ea typeface="Maven Pro"/>
                <a:cs typeface="Maven Pro"/>
                <a:sym typeface="Maven Pro"/>
              </a:rPr>
              <a:t>Obey of Indian Constitution Act &amp; Law..</a:t>
            </a:r>
            <a:endParaRPr b="0" i="0" sz="1400" u="none" cap="none" strike="noStrike">
              <a:solidFill>
                <a:schemeClr val="lt1"/>
              </a:solidFill>
              <a:latin typeface="Maven Pro"/>
              <a:ea typeface="Maven Pro"/>
              <a:cs typeface="Maven Pro"/>
              <a:sym typeface="Maven Pro"/>
            </a:endParaRPr>
          </a:p>
        </p:txBody>
      </p:sp>
      <p:grpSp>
        <p:nvGrpSpPr>
          <p:cNvPr id="454" name="Google Shape;454;p29"/>
          <p:cNvGrpSpPr/>
          <p:nvPr/>
        </p:nvGrpSpPr>
        <p:grpSpPr>
          <a:xfrm>
            <a:off x="1687913" y="1340018"/>
            <a:ext cx="5696468" cy="2566926"/>
            <a:chOff x="531485" y="795493"/>
            <a:chExt cx="7320056" cy="3530362"/>
          </a:xfrm>
        </p:grpSpPr>
        <p:sp>
          <p:nvSpPr>
            <p:cNvPr id="455" name="Google Shape;455;p29"/>
            <p:cNvSpPr/>
            <p:nvPr/>
          </p:nvSpPr>
          <p:spPr>
            <a:xfrm>
              <a:off x="531494" y="795493"/>
              <a:ext cx="3507025" cy="1584000"/>
            </a:xfrm>
            <a:custGeom>
              <a:rect b="b" l="l" r="r" t="t"/>
              <a:pathLst>
                <a:path extrusionOk="0" h="63360" w="140281">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9"/>
            <p:cNvSpPr/>
            <p:nvPr/>
          </p:nvSpPr>
          <p:spPr>
            <a:xfrm>
              <a:off x="531485" y="2741847"/>
              <a:ext cx="3507025" cy="1584000"/>
            </a:xfrm>
            <a:custGeom>
              <a:rect b="b" l="l" r="r" t="t"/>
              <a:pathLst>
                <a:path extrusionOk="0" h="63360" w="140281">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9"/>
            <p:cNvSpPr/>
            <p:nvPr/>
          </p:nvSpPr>
          <p:spPr>
            <a:xfrm>
              <a:off x="4344516" y="795510"/>
              <a:ext cx="3507025" cy="1584000"/>
            </a:xfrm>
            <a:custGeom>
              <a:rect b="b" l="l" r="r" t="t"/>
              <a:pathLst>
                <a:path extrusionOk="0" h="63360" w="140281">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9"/>
            <p:cNvSpPr/>
            <p:nvPr/>
          </p:nvSpPr>
          <p:spPr>
            <a:xfrm>
              <a:off x="4344515" y="2741855"/>
              <a:ext cx="3507025" cy="1584000"/>
            </a:xfrm>
            <a:custGeom>
              <a:rect b="b" l="l" r="r" t="t"/>
              <a:pathLst>
                <a:path extrusionOk="0" h="63360" w="140281">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9"/>
            <p:cNvSpPr/>
            <p:nvPr/>
          </p:nvSpPr>
          <p:spPr>
            <a:xfrm>
              <a:off x="3236026" y="1619994"/>
              <a:ext cx="1843850" cy="1843850"/>
            </a:xfrm>
            <a:custGeom>
              <a:rect b="b" l="l" r="r" t="t"/>
              <a:pathLst>
                <a:path extrusionOk="0" h="73754" w="73754">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0"/>
          <p:cNvSpPr txBox="1"/>
          <p:nvPr>
            <p:ph type="title"/>
          </p:nvPr>
        </p:nvSpPr>
        <p:spPr>
          <a:xfrm>
            <a:off x="2209800" y="1581150"/>
            <a:ext cx="4267200" cy="11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US"/>
              <a:t>THANK YOU</a:t>
            </a:r>
            <a:endParaRPr/>
          </a:p>
        </p:txBody>
      </p:sp>
      <p:sp>
        <p:nvSpPr>
          <p:cNvPr id="465" name="Google Shape;465;p30"/>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6" name="Google Shape;466;p30"/>
          <p:cNvGrpSpPr/>
          <p:nvPr/>
        </p:nvGrpSpPr>
        <p:grpSpPr>
          <a:xfrm>
            <a:off x="7981434" y="-1177061"/>
            <a:ext cx="203789" cy="1274755"/>
            <a:chOff x="2877432" y="975334"/>
            <a:chExt cx="188886" cy="1181532"/>
          </a:xfrm>
        </p:grpSpPr>
        <p:sp>
          <p:nvSpPr>
            <p:cNvPr id="467" name="Google Shape;467;p3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0" name="Google Shape;470;p30"/>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0"/>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0"/>
          <p:cNvSpPr/>
          <p:nvPr/>
        </p:nvSpPr>
        <p:spPr>
          <a:xfrm>
            <a:off x="2438400" y="3943350"/>
            <a:ext cx="523800" cy="523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0"/>
          <p:cNvSpPr/>
          <p:nvPr/>
        </p:nvSpPr>
        <p:spPr>
          <a:xfrm>
            <a:off x="2971800" y="3943350"/>
            <a:ext cx="523800" cy="523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0"/>
          <p:cNvSpPr/>
          <p:nvPr/>
        </p:nvSpPr>
        <p:spPr>
          <a:xfrm>
            <a:off x="3505200" y="3943350"/>
            <a:ext cx="523800" cy="523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0"/>
          <p:cNvSpPr/>
          <p:nvPr/>
        </p:nvSpPr>
        <p:spPr>
          <a:xfrm>
            <a:off x="2438400" y="3790950"/>
            <a:ext cx="4419600" cy="838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476" name="Google Shape;476;p30"/>
          <p:cNvCxnSpPr/>
          <p:nvPr/>
        </p:nvCxnSpPr>
        <p:spPr>
          <a:xfrm>
            <a:off x="2514600" y="2571750"/>
            <a:ext cx="3733800" cy="0"/>
          </a:xfrm>
          <a:prstGeom prst="straightConnector1">
            <a:avLst/>
          </a:prstGeom>
          <a:noFill/>
          <a:ln cap="flat" cmpd="sng" w="9525">
            <a:solidFill>
              <a:srgbClr val="E392A7"/>
            </a:solidFill>
            <a:prstDash val="solid"/>
            <a:round/>
            <a:headEnd len="sm" w="sm" type="none"/>
            <a:tailEnd len="sm" w="sm" type="none"/>
          </a:ln>
        </p:spPr>
      </p:cxnSp>
      <p:grpSp>
        <p:nvGrpSpPr>
          <p:cNvPr id="477" name="Google Shape;477;p30"/>
          <p:cNvGrpSpPr/>
          <p:nvPr/>
        </p:nvGrpSpPr>
        <p:grpSpPr>
          <a:xfrm>
            <a:off x="4191000" y="2647950"/>
            <a:ext cx="327085" cy="277079"/>
            <a:chOff x="2770052" y="2009628"/>
            <a:chExt cx="327085" cy="277079"/>
          </a:xfrm>
        </p:grpSpPr>
        <p:sp>
          <p:nvSpPr>
            <p:cNvPr id="478" name="Google Shape;478;p30"/>
            <p:cNvSpPr/>
            <p:nvPr/>
          </p:nvSpPr>
          <p:spPr>
            <a:xfrm>
              <a:off x="2770052" y="2023537"/>
              <a:ext cx="327085" cy="263170"/>
            </a:xfrm>
            <a:custGeom>
              <a:rect b="b" l="l" r="r" t="t"/>
              <a:pathLst>
                <a:path extrusionOk="0" h="8268" w="10276">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0"/>
            <p:cNvSpPr/>
            <p:nvPr/>
          </p:nvSpPr>
          <p:spPr>
            <a:xfrm>
              <a:off x="3059960" y="2009628"/>
              <a:ext cx="37177" cy="26960"/>
            </a:xfrm>
            <a:custGeom>
              <a:rect b="b" l="l" r="r" t="t"/>
              <a:pathLst>
                <a:path extrusionOk="0" h="847" w="1168">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0" name="Google Shape;480;p30"/>
          <p:cNvSpPr txBox="1"/>
          <p:nvPr/>
        </p:nvSpPr>
        <p:spPr>
          <a:xfrm>
            <a:off x="6395300" y="4523800"/>
            <a:ext cx="89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Maven Pro"/>
                <a:ea typeface="Maven Pro"/>
                <a:cs typeface="Maven Pro"/>
                <a:sym typeface="Maven Pro"/>
              </a:rPr>
              <a:t> Q &amp; A</a:t>
            </a:r>
            <a:endParaRPr b="1" i="0" sz="1400" u="none" cap="none" strike="noStrike">
              <a:solidFill>
                <a:schemeClr val="lt1"/>
              </a:solidFill>
              <a:latin typeface="Maven Pro"/>
              <a:ea typeface="Maven Pro"/>
              <a:cs typeface="Maven Pro"/>
              <a:sym typeface="Maven Pro"/>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
          <p:cNvSpPr txBox="1"/>
          <p:nvPr>
            <p:ph idx="7" type="ctrTitle"/>
          </p:nvPr>
        </p:nvSpPr>
        <p:spPr>
          <a:xfrm>
            <a:off x="631200" y="696725"/>
            <a:ext cx="4576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en-US" sz="3100"/>
              <a:t>Problem Statement</a:t>
            </a:r>
            <a:endParaRPr b="1" sz="3100"/>
          </a:p>
        </p:txBody>
      </p:sp>
      <p:sp>
        <p:nvSpPr>
          <p:cNvPr id="301" name="Google Shape;301;p2"/>
          <p:cNvSpPr txBox="1"/>
          <p:nvPr/>
        </p:nvSpPr>
        <p:spPr>
          <a:xfrm>
            <a:off x="1262375" y="1490675"/>
            <a:ext cx="750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ven Pro"/>
              <a:ea typeface="Maven Pro"/>
              <a:cs typeface="Maven Pro"/>
              <a:sym typeface="Maven Pro"/>
            </a:endParaRPr>
          </a:p>
        </p:txBody>
      </p:sp>
      <p:sp>
        <p:nvSpPr>
          <p:cNvPr id="302" name="Google Shape;302;p2"/>
          <p:cNvSpPr txBox="1"/>
          <p:nvPr/>
        </p:nvSpPr>
        <p:spPr>
          <a:xfrm>
            <a:off x="790825" y="1394250"/>
            <a:ext cx="3706800" cy="29244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lt1"/>
              </a:buClr>
              <a:buSzPts val="1400"/>
              <a:buFont typeface="Maven Pro"/>
              <a:buChar char="●"/>
            </a:pPr>
            <a:r>
              <a:rPr b="1" i="0" lang="en-US" sz="1500" u="none" cap="none" strike="noStrike">
                <a:solidFill>
                  <a:schemeClr val="lt1"/>
                </a:solidFill>
                <a:latin typeface="Times New Roman"/>
                <a:ea typeface="Times New Roman"/>
                <a:cs typeface="Times New Roman"/>
                <a:sym typeface="Times New Roman"/>
              </a:rPr>
              <a:t>T</a:t>
            </a:r>
            <a:r>
              <a:rPr b="1" i="0" lang="en-US" sz="1900" u="none" cap="none" strike="noStrike">
                <a:solidFill>
                  <a:schemeClr val="lt1"/>
                </a:solidFill>
                <a:latin typeface="Times New Roman"/>
                <a:ea typeface="Times New Roman"/>
                <a:cs typeface="Times New Roman"/>
                <a:sym typeface="Times New Roman"/>
              </a:rPr>
              <a:t>o</a:t>
            </a:r>
            <a:r>
              <a:rPr i="0" lang="en-US" sz="1800" u="none" cap="none" strike="noStrike">
                <a:solidFill>
                  <a:schemeClr val="lt1"/>
                </a:solidFill>
                <a:latin typeface="Times New Roman"/>
                <a:ea typeface="Times New Roman"/>
                <a:cs typeface="Times New Roman"/>
                <a:sym typeface="Times New Roman"/>
              </a:rPr>
              <a:t> achieve reliable &amp; secure generation of Legal Contract</a:t>
            </a:r>
            <a:r>
              <a:rPr lang="en-US" sz="1800">
                <a:solidFill>
                  <a:schemeClr val="lt1"/>
                </a:solidFill>
                <a:latin typeface="Times New Roman"/>
                <a:ea typeface="Times New Roman"/>
                <a:cs typeface="Times New Roman"/>
                <a:sym typeface="Times New Roman"/>
              </a:rPr>
              <a:t>’s</a:t>
            </a:r>
            <a:r>
              <a:rPr i="0" lang="en-US" sz="1800" u="none" cap="none" strike="noStrike">
                <a:solidFill>
                  <a:schemeClr val="lt1"/>
                </a:solidFill>
                <a:latin typeface="Times New Roman"/>
                <a:ea typeface="Times New Roman"/>
                <a:cs typeface="Times New Roman"/>
                <a:sym typeface="Times New Roman"/>
              </a:rPr>
              <a:t> using Smart Contract concept </a:t>
            </a:r>
            <a:r>
              <a:rPr lang="en-US" sz="1800">
                <a:solidFill>
                  <a:schemeClr val="lt1"/>
                </a:solidFill>
                <a:latin typeface="Times New Roman"/>
                <a:ea typeface="Times New Roman"/>
                <a:cs typeface="Times New Roman"/>
                <a:sym typeface="Times New Roman"/>
              </a:rPr>
              <a:t>following the</a:t>
            </a:r>
            <a:r>
              <a:rPr i="0" lang="en-US" sz="1800" u="none" cap="none" strike="noStrike">
                <a:solidFill>
                  <a:schemeClr val="lt1"/>
                </a:solidFill>
                <a:latin typeface="Times New Roman"/>
                <a:ea typeface="Times New Roman"/>
                <a:cs typeface="Times New Roman"/>
                <a:sym typeface="Times New Roman"/>
              </a:rPr>
              <a:t> Indian Constitution Act &amp; Law. </a:t>
            </a:r>
            <a:endParaRPr i="0" sz="1800" u="none" cap="none" strike="noStrike">
              <a:solidFill>
                <a:schemeClr val="lt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lt1"/>
              </a:buClr>
              <a:buSzPts val="1400"/>
              <a:buFont typeface="Times New Roman"/>
              <a:buChar char="●"/>
            </a:pPr>
            <a:r>
              <a:rPr i="0" lang="en-US" sz="1800" u="none" cap="none" strike="noStrike">
                <a:solidFill>
                  <a:schemeClr val="lt1"/>
                </a:solidFill>
                <a:latin typeface="Times New Roman"/>
                <a:ea typeface="Times New Roman"/>
                <a:cs typeface="Times New Roman"/>
                <a:sym typeface="Times New Roman"/>
              </a:rPr>
              <a:t>Also deploy contract on Ethereum blockchain to make it immutable.</a:t>
            </a:r>
            <a:endParaRPr i="0" sz="1800" u="none" cap="none" strike="noStrike">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Maven Pro"/>
              <a:ea typeface="Maven Pro"/>
              <a:cs typeface="Maven Pro"/>
              <a:sym typeface="Maven Pro"/>
            </a:endParaRPr>
          </a:p>
        </p:txBody>
      </p:sp>
      <p:pic>
        <p:nvPicPr>
          <p:cNvPr id="303" name="Google Shape;303;p2"/>
          <p:cNvPicPr preferRelativeResize="0"/>
          <p:nvPr/>
        </p:nvPicPr>
        <p:blipFill rotWithShape="1">
          <a:blip r:embed="rId3">
            <a:alphaModFix/>
          </a:blip>
          <a:srcRect b="0" l="0" r="0" t="0"/>
          <a:stretch/>
        </p:blipFill>
        <p:spPr>
          <a:xfrm>
            <a:off x="6100125" y="1394250"/>
            <a:ext cx="2729468" cy="2947825"/>
          </a:xfrm>
          <a:prstGeom prst="rect">
            <a:avLst/>
          </a:prstGeom>
          <a:noFill/>
          <a:ln>
            <a:noFill/>
          </a:ln>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
          <p:cNvSpPr txBox="1"/>
          <p:nvPr>
            <p:ph type="ctrTitle"/>
          </p:nvPr>
        </p:nvSpPr>
        <p:spPr>
          <a:xfrm>
            <a:off x="594024" y="262950"/>
            <a:ext cx="7229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en-US" sz="3300"/>
              <a:t>Introduction</a:t>
            </a:r>
            <a:endParaRPr b="1" sz="3300"/>
          </a:p>
        </p:txBody>
      </p:sp>
      <p:sp>
        <p:nvSpPr>
          <p:cNvPr id="309" name="Google Shape;309;p5"/>
          <p:cNvSpPr txBox="1"/>
          <p:nvPr>
            <p:ph idx="1" type="body"/>
          </p:nvPr>
        </p:nvSpPr>
        <p:spPr>
          <a:xfrm>
            <a:off x="327000" y="1019275"/>
            <a:ext cx="6134400" cy="3913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To make any legal contract in India, we need to hire a lawyer &amp; spent money on that. </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we are dependent on that third party such as Lawyers Notari etc. for the entire process. </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To overcome this problem &amp; to make it safer as well as non-repudiable we are proposing a Web3 system.</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System provides a platform for the parties to make a legal contract using a smart contract &amp; deploy it on blockchain .</a:t>
            </a:r>
            <a:endParaRPr>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US">
                <a:latin typeface="Times New Roman"/>
                <a:ea typeface="Times New Roman"/>
                <a:cs typeface="Times New Roman"/>
                <a:sym typeface="Times New Roman"/>
              </a:rPr>
              <a:t>This system makes legal contracting decentralized, middle-man free as well paper-less that is fully digital and fast.</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p:txBody>
      </p:sp>
      <p:sp>
        <p:nvSpPr>
          <p:cNvPr id="310" name="Google Shape;310;p5"/>
          <p:cNvSpPr/>
          <p:nvPr/>
        </p:nvSpPr>
        <p:spPr>
          <a:xfrm>
            <a:off x="1468911" y="1950976"/>
            <a:ext cx="113600" cy="100404"/>
          </a:xfrm>
          <a:custGeom>
            <a:rect b="b" l="l" r="r" t="t"/>
            <a:pathLst>
              <a:path extrusionOk="0" h="2163" w="218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
          <p:cNvSpPr txBox="1"/>
          <p:nvPr/>
        </p:nvSpPr>
        <p:spPr>
          <a:xfrm>
            <a:off x="1676400" y="1450095"/>
            <a:ext cx="304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2" name="Google Shape;312;p5"/>
          <p:cNvPicPr preferRelativeResize="0"/>
          <p:nvPr/>
        </p:nvPicPr>
        <p:blipFill rotWithShape="1">
          <a:blip r:embed="rId3">
            <a:alphaModFix/>
          </a:blip>
          <a:srcRect b="0" l="0" r="0" t="0"/>
          <a:stretch/>
        </p:blipFill>
        <p:spPr>
          <a:xfrm>
            <a:off x="7448800" y="1348900"/>
            <a:ext cx="1450100" cy="1627925"/>
          </a:xfrm>
          <a:prstGeom prst="rect">
            <a:avLst/>
          </a:prstGeom>
          <a:noFill/>
          <a:ln>
            <a:noFill/>
          </a:ln>
        </p:spPr>
      </p:pic>
      <p:pic>
        <p:nvPicPr>
          <p:cNvPr id="313" name="Google Shape;313;p5"/>
          <p:cNvPicPr preferRelativeResize="0"/>
          <p:nvPr/>
        </p:nvPicPr>
        <p:blipFill rotWithShape="1">
          <a:blip r:embed="rId4">
            <a:alphaModFix/>
          </a:blip>
          <a:srcRect b="0" l="0" r="0" t="0"/>
          <a:stretch/>
        </p:blipFill>
        <p:spPr>
          <a:xfrm>
            <a:off x="6581100" y="3251575"/>
            <a:ext cx="2426474" cy="1769300"/>
          </a:xfrm>
          <a:prstGeom prst="rect">
            <a:avLst/>
          </a:prstGeom>
          <a:noFill/>
          <a:ln>
            <a:noFill/>
          </a:ln>
        </p:spPr>
      </p:pic>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21745e8dea_0_52"/>
          <p:cNvSpPr txBox="1"/>
          <p:nvPr>
            <p:ph idx="1" type="body"/>
          </p:nvPr>
        </p:nvSpPr>
        <p:spPr>
          <a:xfrm>
            <a:off x="618825" y="1332050"/>
            <a:ext cx="7406700" cy="307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“Blockchain Technology” is an advanced database</a:t>
            </a:r>
            <a:endParaRPr>
              <a:latin typeface="Times New Roman"/>
              <a:ea typeface="Times New Roman"/>
              <a:cs typeface="Times New Roman"/>
              <a:sym typeface="Times New Roman"/>
            </a:endParaRPr>
          </a:p>
          <a:p>
            <a:pPr indent="0" lvl="0" marL="457200" rtl="0" algn="l">
              <a:spcBef>
                <a:spcPts val="0"/>
              </a:spcBef>
              <a:spcAft>
                <a:spcPts val="0"/>
              </a:spcAft>
              <a:buNone/>
            </a:pPr>
            <a:r>
              <a:rPr lang="en-US">
                <a:latin typeface="Times New Roman"/>
                <a:ea typeface="Times New Roman"/>
                <a:cs typeface="Times New Roman"/>
                <a:sym typeface="Times New Roman"/>
              </a:rPr>
              <a:t> mechanism that allows transparent information </a:t>
            </a:r>
            <a:endParaRPr>
              <a:latin typeface="Times New Roman"/>
              <a:ea typeface="Times New Roman"/>
              <a:cs typeface="Times New Roman"/>
              <a:sym typeface="Times New Roman"/>
            </a:endParaRPr>
          </a:p>
          <a:p>
            <a:pPr indent="0" lvl="0" marL="457200" rtl="0" algn="l">
              <a:spcBef>
                <a:spcPts val="0"/>
              </a:spcBef>
              <a:spcAft>
                <a:spcPts val="0"/>
              </a:spcAft>
              <a:buNone/>
            </a:pPr>
            <a:r>
              <a:rPr lang="en-US">
                <a:latin typeface="Times New Roman"/>
                <a:ea typeface="Times New Roman"/>
                <a:cs typeface="Times New Roman"/>
                <a:sym typeface="Times New Roman"/>
              </a:rPr>
              <a:t>sharing within the network.</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Blockchain is immutable, shared ledger that facilitates the process of recording </a:t>
            </a:r>
            <a:r>
              <a:rPr lang="en-US">
                <a:latin typeface="Times New Roman"/>
                <a:ea typeface="Times New Roman"/>
                <a:cs typeface="Times New Roman"/>
                <a:sym typeface="Times New Roman"/>
              </a:rPr>
              <a:t>transactions</a:t>
            </a:r>
            <a:r>
              <a:rPr lang="en-US">
                <a:latin typeface="Times New Roman"/>
                <a:ea typeface="Times New Roman"/>
                <a:cs typeface="Times New Roman"/>
                <a:sym typeface="Times New Roman"/>
              </a:rPr>
              <a:t>, and keeping the track of assets in a business network.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An asset can be tangible (a house, car, cash, land) or intangible (intellectual property, patents, copyrights, branding). Virtually anything of value can be </a:t>
            </a:r>
            <a:r>
              <a:rPr lang="en-US">
                <a:latin typeface="Times New Roman"/>
                <a:ea typeface="Times New Roman"/>
                <a:cs typeface="Times New Roman"/>
                <a:sym typeface="Times New Roman"/>
              </a:rPr>
              <a:t>tracked</a:t>
            </a:r>
            <a:r>
              <a:rPr lang="en-US">
                <a:latin typeface="Times New Roman"/>
                <a:ea typeface="Times New Roman"/>
                <a:cs typeface="Times New Roman"/>
                <a:sym typeface="Times New Roman"/>
              </a:rPr>
              <a:t> and traded on a blockchain network, reducing risk and cutting costs for all involved.</a:t>
            </a:r>
            <a:endParaRPr>
              <a:latin typeface="Times New Roman"/>
              <a:ea typeface="Times New Roman"/>
              <a:cs typeface="Times New Roman"/>
              <a:sym typeface="Times New Roman"/>
            </a:endParaRPr>
          </a:p>
        </p:txBody>
      </p:sp>
      <p:sp>
        <p:nvSpPr>
          <p:cNvPr id="319" name="Google Shape;319;g221745e8dea_0_52"/>
          <p:cNvSpPr txBox="1"/>
          <p:nvPr>
            <p:ph type="ctrTitle"/>
          </p:nvPr>
        </p:nvSpPr>
        <p:spPr>
          <a:xfrm>
            <a:off x="618825" y="411675"/>
            <a:ext cx="7185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Blockchain</a:t>
            </a:r>
            <a:endParaRPr/>
          </a:p>
        </p:txBody>
      </p:sp>
      <p:pic>
        <p:nvPicPr>
          <p:cNvPr id="320" name="Google Shape;320;g221745e8dea_0_52"/>
          <p:cNvPicPr preferRelativeResize="0"/>
          <p:nvPr/>
        </p:nvPicPr>
        <p:blipFill>
          <a:blip r:embed="rId3">
            <a:alphaModFix/>
          </a:blip>
          <a:stretch>
            <a:fillRect/>
          </a:stretch>
        </p:blipFill>
        <p:spPr>
          <a:xfrm>
            <a:off x="6351125" y="0"/>
            <a:ext cx="2792873" cy="19759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8"/>
          <p:cNvSpPr txBox="1"/>
          <p:nvPr>
            <p:ph idx="8" type="ctrTitle"/>
          </p:nvPr>
        </p:nvSpPr>
        <p:spPr>
          <a:xfrm>
            <a:off x="533400" y="361950"/>
            <a:ext cx="5888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en-US" sz="3200"/>
              <a:t>Research Gap Identified</a:t>
            </a:r>
            <a:endParaRPr b="1" sz="3400"/>
          </a:p>
        </p:txBody>
      </p:sp>
      <p:sp>
        <p:nvSpPr>
          <p:cNvPr id="326" name="Google Shape;326;p8"/>
          <p:cNvSpPr txBox="1"/>
          <p:nvPr/>
        </p:nvSpPr>
        <p:spPr>
          <a:xfrm>
            <a:off x="533400" y="1249600"/>
            <a:ext cx="5888700" cy="28629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00000"/>
              </a:lnSpc>
              <a:spcBef>
                <a:spcPts val="0"/>
              </a:spcBef>
              <a:spcAft>
                <a:spcPts val="0"/>
              </a:spcAft>
              <a:buClr>
                <a:schemeClr val="lt1"/>
              </a:buClr>
              <a:buSzPts val="1800"/>
              <a:buFont typeface="Times New Roman"/>
              <a:buAutoNum type="arabicPeriod"/>
            </a:pPr>
            <a:r>
              <a:rPr i="0" lang="en-US" sz="1800" u="none" cap="none" strike="noStrike">
                <a:solidFill>
                  <a:schemeClr val="lt1"/>
                </a:solidFill>
                <a:latin typeface="Times New Roman"/>
                <a:ea typeface="Times New Roman"/>
                <a:cs typeface="Times New Roman"/>
                <a:sym typeface="Times New Roman"/>
              </a:rPr>
              <a:t>Currently there are some application which provide smart contract facility but to use user required knowledge of technical terms &amp;  tolls, which does not make it convenient to all people.</a:t>
            </a:r>
            <a:endParaRPr i="0" sz="1800" u="none" cap="none" strike="noStrike">
              <a:solidFill>
                <a:schemeClr val="lt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lt1"/>
              </a:buClr>
              <a:buSzPts val="1800"/>
              <a:buFont typeface="Times New Roman"/>
              <a:buAutoNum type="arabicPeriod"/>
            </a:pPr>
            <a:r>
              <a:rPr i="0" lang="en-US" sz="1800" u="none" cap="none" strike="noStrike">
                <a:solidFill>
                  <a:schemeClr val="lt1"/>
                </a:solidFill>
                <a:latin typeface="Times New Roman"/>
                <a:ea typeface="Times New Roman"/>
                <a:cs typeface="Times New Roman"/>
                <a:sym typeface="Times New Roman"/>
              </a:rPr>
              <a:t>“AccordProject” named web-application provide facility to generate standard template of smart contract &amp; It also provide custom smart contract writing facility.</a:t>
            </a:r>
            <a:endParaRPr i="0" sz="1800" u="none" cap="none" strike="noStrike">
              <a:solidFill>
                <a:schemeClr val="lt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lt1"/>
              </a:buClr>
              <a:buSzPts val="1800"/>
              <a:buFont typeface="Times New Roman"/>
              <a:buAutoNum type="arabicPeriod"/>
            </a:pPr>
            <a:r>
              <a:rPr i="0" lang="en-US" sz="1800" u="none" cap="none" strike="noStrike">
                <a:solidFill>
                  <a:schemeClr val="lt1"/>
                </a:solidFill>
                <a:latin typeface="Times New Roman"/>
                <a:ea typeface="Times New Roman"/>
                <a:cs typeface="Times New Roman"/>
                <a:sym typeface="Times New Roman"/>
              </a:rPr>
              <a:t>But it is not based on Indian Constitution Act &amp; Law, so these contract are not approved by government.</a:t>
            </a:r>
            <a:endParaRPr i="0" sz="1800" u="none" cap="none" strike="noStrike">
              <a:solidFill>
                <a:schemeClr val="lt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lt1"/>
              </a:buClr>
              <a:buSzPts val="1800"/>
              <a:buFont typeface="Times New Roman"/>
              <a:buAutoNum type="arabicPeriod"/>
            </a:pPr>
            <a:r>
              <a:rPr i="0" lang="en-US" sz="1800" u="none" cap="none" strike="noStrike">
                <a:solidFill>
                  <a:schemeClr val="lt1"/>
                </a:solidFill>
                <a:latin typeface="Times New Roman"/>
                <a:ea typeface="Times New Roman"/>
                <a:cs typeface="Times New Roman"/>
                <a:sym typeface="Times New Roman"/>
              </a:rPr>
              <a:t>Also it required technical knowledge to use it .</a:t>
            </a:r>
            <a:endParaRPr i="0" sz="1800" u="none" cap="none" strike="noStrike">
              <a:solidFill>
                <a:schemeClr val="lt1"/>
              </a:solidFill>
              <a:latin typeface="Times New Roman"/>
              <a:ea typeface="Times New Roman"/>
              <a:cs typeface="Times New Roman"/>
              <a:sym typeface="Times New Roman"/>
            </a:endParaRPr>
          </a:p>
        </p:txBody>
      </p:sp>
      <p:pic>
        <p:nvPicPr>
          <p:cNvPr id="327" name="Google Shape;327;p8"/>
          <p:cNvPicPr preferRelativeResize="0"/>
          <p:nvPr/>
        </p:nvPicPr>
        <p:blipFill rotWithShape="1">
          <a:blip r:embed="rId3">
            <a:alphaModFix/>
          </a:blip>
          <a:srcRect b="-40561" l="10137" r="-44944" t="22956"/>
          <a:stretch/>
        </p:blipFill>
        <p:spPr>
          <a:xfrm>
            <a:off x="6796513" y="1832125"/>
            <a:ext cx="3019512" cy="2617325"/>
          </a:xfrm>
          <a:prstGeom prst="rect">
            <a:avLst/>
          </a:prstGeom>
          <a:noFill/>
          <a:ln>
            <a:noFill/>
          </a:ln>
        </p:spPr>
      </p:pic>
      <p:sp>
        <p:nvSpPr>
          <p:cNvPr id="328" name="Google Shape;328;p8"/>
          <p:cNvSpPr txBox="1"/>
          <p:nvPr/>
        </p:nvSpPr>
        <p:spPr>
          <a:xfrm>
            <a:off x="6684975" y="3569500"/>
            <a:ext cx="227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lt1"/>
                </a:solidFill>
                <a:latin typeface="Maven Pro"/>
                <a:ea typeface="Maven Pro"/>
                <a:cs typeface="Maven Pro"/>
                <a:sym typeface="Maven Pro"/>
              </a:rPr>
              <a:t>https://accordproject.org</a:t>
            </a:r>
            <a:endParaRPr b="0" i="0" sz="1400" u="sng" cap="none" strike="noStrike">
              <a:solidFill>
                <a:schemeClr val="lt1"/>
              </a:solidFill>
              <a:latin typeface="Maven Pro"/>
              <a:ea typeface="Maven Pro"/>
              <a:cs typeface="Maven Pro"/>
              <a:sym typeface="Maven Pro"/>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en-US" sz="3400"/>
              <a:t>Objective</a:t>
            </a:r>
            <a:endParaRPr b="1" sz="3400"/>
          </a:p>
        </p:txBody>
      </p:sp>
      <p:sp>
        <p:nvSpPr>
          <p:cNvPr id="334" name="Google Shape;334;p6"/>
          <p:cNvSpPr txBox="1"/>
          <p:nvPr/>
        </p:nvSpPr>
        <p:spPr>
          <a:xfrm>
            <a:off x="6355433" y="1098250"/>
            <a:ext cx="2180100" cy="390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Share Tech"/>
              <a:ea typeface="Share Tech"/>
              <a:cs typeface="Share Tech"/>
              <a:sym typeface="Share Tech"/>
            </a:endParaRPr>
          </a:p>
        </p:txBody>
      </p:sp>
      <p:sp>
        <p:nvSpPr>
          <p:cNvPr id="335" name="Google Shape;335;p6"/>
          <p:cNvSpPr txBox="1"/>
          <p:nvPr/>
        </p:nvSpPr>
        <p:spPr>
          <a:xfrm>
            <a:off x="618825" y="989475"/>
            <a:ext cx="7916700" cy="36942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chemeClr val="lt1"/>
              </a:buClr>
              <a:buSzPts val="1800"/>
              <a:buFont typeface="Times New Roman"/>
              <a:buAutoNum type="arabicPeriod"/>
            </a:pPr>
            <a:r>
              <a:rPr i="0" lang="en-US" sz="1800" u="none" cap="none" strike="noStrike">
                <a:solidFill>
                  <a:schemeClr val="lt1"/>
                </a:solidFill>
                <a:latin typeface="Times New Roman"/>
                <a:ea typeface="Times New Roman"/>
                <a:cs typeface="Times New Roman"/>
                <a:sym typeface="Times New Roman"/>
              </a:rPr>
              <a:t>To satisfy common contractual conditions such as integrity,non-repudiation, availability and even enforcement.</a:t>
            </a:r>
            <a:endParaRPr i="0" sz="1800" u="none" cap="none" strike="noStrike">
              <a:solidFill>
                <a:schemeClr val="lt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lt1"/>
              </a:buClr>
              <a:buSzPts val="1800"/>
              <a:buFont typeface="Times New Roman"/>
              <a:buAutoNum type="arabicPeriod"/>
            </a:pPr>
            <a:r>
              <a:rPr i="0" lang="en-US" sz="1800" u="none" cap="none" strike="noStrike">
                <a:solidFill>
                  <a:schemeClr val="lt1"/>
                </a:solidFill>
                <a:latin typeface="Times New Roman"/>
                <a:ea typeface="Times New Roman"/>
                <a:cs typeface="Times New Roman"/>
                <a:sym typeface="Times New Roman"/>
              </a:rPr>
              <a:t>To provide a platform to user to make legal contracts which are smart as well legal in india .</a:t>
            </a:r>
            <a:endParaRPr i="0" sz="1800" u="none" cap="none" strike="noStrike">
              <a:solidFill>
                <a:schemeClr val="lt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lt1"/>
              </a:buClr>
              <a:buSzPts val="1800"/>
              <a:buFont typeface="Times New Roman"/>
              <a:buAutoNum type="arabicPeriod"/>
            </a:pPr>
            <a:r>
              <a:rPr i="0" lang="en-US" sz="1800" u="none" cap="none" strike="noStrike">
                <a:solidFill>
                  <a:schemeClr val="lt1"/>
                </a:solidFill>
                <a:latin typeface="Times New Roman"/>
                <a:ea typeface="Times New Roman"/>
                <a:cs typeface="Times New Roman"/>
                <a:sym typeface="Times New Roman"/>
              </a:rPr>
              <a:t>To minimize exceptions both malicious and accidental, and minimize the need for trusted intermediaries. </a:t>
            </a:r>
            <a:endParaRPr i="0" sz="1800" u="none" cap="none" strike="noStrike">
              <a:solidFill>
                <a:schemeClr val="lt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lt1"/>
              </a:buClr>
              <a:buSzPts val="1800"/>
              <a:buFont typeface="Times New Roman"/>
              <a:buAutoNum type="arabicPeriod"/>
            </a:pPr>
            <a:r>
              <a:rPr i="0" lang="en-US" sz="1800" u="none" cap="none" strike="noStrike">
                <a:solidFill>
                  <a:schemeClr val="lt1"/>
                </a:solidFill>
                <a:latin typeface="Times New Roman"/>
                <a:ea typeface="Times New Roman"/>
                <a:cs typeface="Times New Roman"/>
                <a:sym typeface="Times New Roman"/>
              </a:rPr>
              <a:t>To reduce third party dependency and expenditure.</a:t>
            </a:r>
            <a:endParaRPr i="0" sz="1800" u="none" cap="none" strike="noStrike">
              <a:solidFill>
                <a:schemeClr val="lt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lt1"/>
              </a:buClr>
              <a:buSzPts val="1800"/>
              <a:buFont typeface="Times New Roman"/>
              <a:buAutoNum type="arabicPeriod"/>
            </a:pPr>
            <a:r>
              <a:rPr i="0" lang="en-US" sz="1800" u="none" cap="none" strike="noStrike">
                <a:solidFill>
                  <a:schemeClr val="lt1"/>
                </a:solidFill>
                <a:latin typeface="Times New Roman"/>
                <a:ea typeface="Times New Roman"/>
                <a:cs typeface="Times New Roman"/>
                <a:sym typeface="Times New Roman"/>
              </a:rPr>
              <a:t> To merge smart contract efficiency and blockchain security into Indian government and constitution act.</a:t>
            </a:r>
            <a:endParaRPr i="0" sz="1800" u="none" cap="none" strike="noStrike">
              <a:solidFill>
                <a:schemeClr val="lt1"/>
              </a:solidFill>
              <a:latin typeface="Times New Roman"/>
              <a:ea typeface="Times New Roman"/>
              <a:cs typeface="Times New Roman"/>
              <a:sym typeface="Times New Roman"/>
            </a:endParaRPr>
          </a:p>
        </p:txBody>
      </p:sp>
      <p:sp>
        <p:nvSpPr>
          <p:cNvPr descr="IoT Applications in Agriculture - 4 Best Benefits of IoT in Agriculture -  DataFlair" id="336" name="Google Shape;336;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oT Applications in Agriculture - 4 Best Benefits of IoT in Agriculture -  DataFlair" id="337" name="Google Shape;337;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7"/>
          <p:cNvSpPr txBox="1"/>
          <p:nvPr>
            <p:ph idx="4" type="ctrTitle"/>
          </p:nvPr>
        </p:nvSpPr>
        <p:spPr>
          <a:xfrm>
            <a:off x="618825" y="411675"/>
            <a:ext cx="61536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 </a:t>
            </a:r>
            <a:endParaRPr/>
          </a:p>
        </p:txBody>
      </p:sp>
      <p:sp>
        <p:nvSpPr>
          <p:cNvPr id="343" name="Google Shape;343;p7"/>
          <p:cNvSpPr txBox="1"/>
          <p:nvPr/>
        </p:nvSpPr>
        <p:spPr>
          <a:xfrm>
            <a:off x="294050" y="502950"/>
            <a:ext cx="75735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lt1"/>
                </a:solidFill>
                <a:latin typeface="Arial"/>
                <a:ea typeface="Arial"/>
                <a:cs typeface="Arial"/>
                <a:sym typeface="Arial"/>
              </a:rPr>
              <a:t>Conventional Contract </a:t>
            </a:r>
            <a:r>
              <a:rPr b="0" i="0" lang="en-US" sz="3400" u="none" cap="none" strike="noStrike">
                <a:solidFill>
                  <a:schemeClr val="lt1"/>
                </a:solidFill>
                <a:latin typeface="Maven Pro ExtraBold"/>
                <a:ea typeface="Maven Pro ExtraBold"/>
                <a:cs typeface="Maven Pro ExtraBold"/>
                <a:sym typeface="Maven Pro ExtraBold"/>
              </a:rPr>
              <a:t>VS</a:t>
            </a:r>
            <a:r>
              <a:rPr b="0" i="0" lang="en-US" sz="3000" u="none" cap="none" strike="noStrike">
                <a:solidFill>
                  <a:schemeClr val="lt1"/>
                </a:solidFill>
                <a:latin typeface="Arial"/>
                <a:ea typeface="Arial"/>
                <a:cs typeface="Arial"/>
                <a:sym typeface="Arial"/>
              </a:rPr>
              <a:t> Smart Contract</a:t>
            </a:r>
            <a:endParaRPr b="0" i="0" sz="3000" u="none" cap="none" strike="noStrike">
              <a:solidFill>
                <a:schemeClr val="lt1"/>
              </a:solidFill>
              <a:latin typeface="Maven Pro"/>
              <a:ea typeface="Maven Pro"/>
              <a:cs typeface="Maven Pro"/>
              <a:sym typeface="Maven Pro"/>
            </a:endParaRPr>
          </a:p>
        </p:txBody>
      </p:sp>
      <p:pic>
        <p:nvPicPr>
          <p:cNvPr id="344" name="Google Shape;344;p7"/>
          <p:cNvPicPr preferRelativeResize="0"/>
          <p:nvPr/>
        </p:nvPicPr>
        <p:blipFill rotWithShape="1">
          <a:blip r:embed="rId3">
            <a:alphaModFix/>
          </a:blip>
          <a:srcRect b="0" l="0" r="0" t="0"/>
          <a:stretch/>
        </p:blipFill>
        <p:spPr>
          <a:xfrm>
            <a:off x="618825" y="1381850"/>
            <a:ext cx="8073875" cy="3201325"/>
          </a:xfrm>
          <a:prstGeom prst="rect">
            <a:avLst/>
          </a:prstGeom>
          <a:noFill/>
          <a:ln>
            <a:noFill/>
          </a:ln>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0"/>
          <p:cNvSpPr txBox="1"/>
          <p:nvPr>
            <p:ph idx="13" type="ctrTitle"/>
          </p:nvPr>
        </p:nvSpPr>
        <p:spPr>
          <a:xfrm>
            <a:off x="6629400" y="3409950"/>
            <a:ext cx="2251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dvent Pro SemiBold"/>
              <a:buNone/>
            </a:pPr>
            <a:br>
              <a:rPr b="1" lang="en-US"/>
            </a:br>
            <a:br>
              <a:rPr b="1" lang="en-US"/>
            </a:br>
            <a:br>
              <a:rPr b="1" lang="en-US"/>
            </a:br>
            <a:r>
              <a:rPr b="1" lang="en-US"/>
              <a:t>Business contracts</a:t>
            </a:r>
            <a:br>
              <a:rPr b="1" lang="en-US"/>
            </a:br>
            <a:endParaRPr/>
          </a:p>
        </p:txBody>
      </p:sp>
      <p:sp>
        <p:nvSpPr>
          <p:cNvPr id="350" name="Google Shape;350;p10"/>
          <p:cNvSpPr txBox="1"/>
          <p:nvPr>
            <p:ph idx="4" type="ctrTitle"/>
          </p:nvPr>
        </p:nvSpPr>
        <p:spPr>
          <a:xfrm>
            <a:off x="3962400" y="3409950"/>
            <a:ext cx="2133600" cy="60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dvent Pro SemiBold"/>
              <a:buNone/>
            </a:pPr>
            <a:r>
              <a:rPr b="1" lang="en-US"/>
              <a:t>Rental Contracts</a:t>
            </a:r>
            <a:br>
              <a:rPr b="1" lang="en-US"/>
            </a:br>
            <a:endParaRPr/>
          </a:p>
        </p:txBody>
      </p:sp>
      <p:sp>
        <p:nvSpPr>
          <p:cNvPr id="351" name="Google Shape;351;p10"/>
          <p:cNvSpPr txBox="1"/>
          <p:nvPr>
            <p:ph type="ctrTitle"/>
          </p:nvPr>
        </p:nvSpPr>
        <p:spPr>
          <a:xfrm>
            <a:off x="1223300" y="3028950"/>
            <a:ext cx="2152500" cy="990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dvent Pro SemiBold"/>
              <a:buNone/>
            </a:pPr>
            <a:r>
              <a:rPr b="1" lang="en-US"/>
              <a:t>Registry </a:t>
            </a:r>
            <a:br>
              <a:rPr b="1" lang="en-US"/>
            </a:br>
            <a:endParaRPr/>
          </a:p>
        </p:txBody>
      </p:sp>
      <p:sp>
        <p:nvSpPr>
          <p:cNvPr id="352" name="Google Shape;352;p10"/>
          <p:cNvSpPr txBox="1"/>
          <p:nvPr>
            <p:ph idx="3" type="title"/>
          </p:nvPr>
        </p:nvSpPr>
        <p:spPr>
          <a:xfrm>
            <a:off x="1223300" y="26458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01</a:t>
            </a:r>
            <a:endParaRPr/>
          </a:p>
        </p:txBody>
      </p:sp>
      <p:sp>
        <p:nvSpPr>
          <p:cNvPr id="353" name="Google Shape;353;p10"/>
          <p:cNvSpPr txBox="1"/>
          <p:nvPr>
            <p:ph idx="6" type="title"/>
          </p:nvPr>
        </p:nvSpPr>
        <p:spPr>
          <a:xfrm>
            <a:off x="3942827" y="26458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02</a:t>
            </a:r>
            <a:endParaRPr/>
          </a:p>
        </p:txBody>
      </p:sp>
      <p:sp>
        <p:nvSpPr>
          <p:cNvPr id="354" name="Google Shape;354;p10"/>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en-US" sz="3100"/>
              <a:t>Contract Types</a:t>
            </a:r>
            <a:r>
              <a:rPr lang="en-US"/>
              <a:t> </a:t>
            </a:r>
            <a:endParaRPr/>
          </a:p>
        </p:txBody>
      </p:sp>
      <p:sp>
        <p:nvSpPr>
          <p:cNvPr id="355" name="Google Shape;355;p10"/>
          <p:cNvSpPr txBox="1"/>
          <p:nvPr>
            <p:ph idx="9" type="title"/>
          </p:nvPr>
        </p:nvSpPr>
        <p:spPr>
          <a:xfrm>
            <a:off x="6665704" y="26458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03</a:t>
            </a:r>
            <a:endParaRPr/>
          </a:p>
        </p:txBody>
      </p:sp>
      <p:sp>
        <p:nvSpPr>
          <p:cNvPr id="356" name="Google Shape;356;p10"/>
          <p:cNvSpPr/>
          <p:nvPr/>
        </p:nvSpPr>
        <p:spPr>
          <a:xfrm>
            <a:off x="1143000" y="15811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0"/>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0"/>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9" name="Google Shape;359;p10"/>
          <p:cNvCxnSpPr>
            <a:stCxn id="356" idx="1"/>
            <a:endCxn id="352" idx="1"/>
          </p:cNvCxnSpPr>
          <p:nvPr/>
        </p:nvCxnSpPr>
        <p:spPr>
          <a:xfrm>
            <a:off x="1143000" y="1993200"/>
            <a:ext cx="80400" cy="941700"/>
          </a:xfrm>
          <a:prstGeom prst="bentConnector3">
            <a:avLst>
              <a:gd fmla="val -284328" name="adj1"/>
            </a:avLst>
          </a:prstGeom>
          <a:noFill/>
          <a:ln cap="flat" cmpd="sng" w="9525">
            <a:solidFill>
              <a:schemeClr val="lt1"/>
            </a:solidFill>
            <a:prstDash val="solid"/>
            <a:round/>
            <a:headEnd len="sm" w="sm" type="none"/>
            <a:tailEnd len="sm" w="sm" type="none"/>
          </a:ln>
        </p:spPr>
      </p:cxnSp>
      <p:cxnSp>
        <p:nvCxnSpPr>
          <p:cNvPr id="360" name="Google Shape;360;p10"/>
          <p:cNvCxnSpPr>
            <a:stCxn id="357" idx="1"/>
            <a:endCxn id="353"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cxnSp>
        <p:nvCxnSpPr>
          <p:cNvPr id="361" name="Google Shape;361;p10"/>
          <p:cNvCxnSpPr>
            <a:stCxn id="358" idx="1"/>
            <a:endCxn id="355"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sp>
        <p:nvSpPr>
          <p:cNvPr id="362" name="Google Shape;362;p10"/>
          <p:cNvSpPr/>
          <p:nvPr/>
        </p:nvSpPr>
        <p:spPr>
          <a:xfrm>
            <a:off x="228600" y="285750"/>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0"/>
          <p:cNvSpPr/>
          <p:nvPr/>
        </p:nvSpPr>
        <p:spPr>
          <a:xfrm>
            <a:off x="8610600" y="1809750"/>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4" name="Google Shape;364;p10"/>
          <p:cNvGrpSpPr/>
          <p:nvPr/>
        </p:nvGrpSpPr>
        <p:grpSpPr>
          <a:xfrm>
            <a:off x="1371600" y="1809750"/>
            <a:ext cx="457200" cy="502566"/>
            <a:chOff x="910723" y="1508212"/>
            <a:chExt cx="251660" cy="350166"/>
          </a:xfrm>
        </p:grpSpPr>
        <p:sp>
          <p:nvSpPr>
            <p:cNvPr id="365" name="Google Shape;365;p10"/>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0"/>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0"/>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0"/>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0"/>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0"/>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0"/>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0"/>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0"/>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0"/>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0"/>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0"/>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0"/>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0"/>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0"/>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0"/>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0"/>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10"/>
          <p:cNvGrpSpPr/>
          <p:nvPr/>
        </p:nvGrpSpPr>
        <p:grpSpPr>
          <a:xfrm>
            <a:off x="4114800" y="1657350"/>
            <a:ext cx="533400" cy="609600"/>
            <a:chOff x="2662884" y="1513044"/>
            <a:chExt cx="322914" cy="348543"/>
          </a:xfrm>
        </p:grpSpPr>
        <p:sp>
          <p:nvSpPr>
            <p:cNvPr id="383" name="Google Shape;383;p10"/>
            <p:cNvSpPr/>
            <p:nvPr/>
          </p:nvSpPr>
          <p:spPr>
            <a:xfrm>
              <a:off x="2662884" y="1513044"/>
              <a:ext cx="260663" cy="348543"/>
            </a:xfrm>
            <a:custGeom>
              <a:rect b="b" l="l" r="r" t="t"/>
              <a:pathLst>
                <a:path extrusionOk="0" h="11002" w="8228">
                  <a:moveTo>
                    <a:pt x="5692" y="0"/>
                  </a:moveTo>
                  <a:cubicBezTo>
                    <a:pt x="5597" y="0"/>
                    <a:pt x="5525" y="72"/>
                    <a:pt x="5525" y="167"/>
                  </a:cubicBezTo>
                  <a:cubicBezTo>
                    <a:pt x="5525" y="250"/>
                    <a:pt x="5597" y="322"/>
                    <a:pt x="5692" y="322"/>
                  </a:cubicBezTo>
                  <a:lnTo>
                    <a:pt x="7907" y="322"/>
                  </a:lnTo>
                  <a:lnTo>
                    <a:pt x="7907" y="10668"/>
                  </a:lnTo>
                  <a:lnTo>
                    <a:pt x="334" y="10668"/>
                  </a:lnTo>
                  <a:lnTo>
                    <a:pt x="334" y="9406"/>
                  </a:lnTo>
                  <a:cubicBezTo>
                    <a:pt x="334" y="9311"/>
                    <a:pt x="251" y="9240"/>
                    <a:pt x="167" y="9240"/>
                  </a:cubicBezTo>
                  <a:cubicBezTo>
                    <a:pt x="72" y="9240"/>
                    <a:pt x="1" y="9311"/>
                    <a:pt x="1" y="9406"/>
                  </a:cubicBezTo>
                  <a:lnTo>
                    <a:pt x="1" y="10835"/>
                  </a:lnTo>
                  <a:cubicBezTo>
                    <a:pt x="1" y="10918"/>
                    <a:pt x="72" y="11002"/>
                    <a:pt x="167" y="11002"/>
                  </a:cubicBezTo>
                  <a:lnTo>
                    <a:pt x="8049" y="11002"/>
                  </a:lnTo>
                  <a:cubicBezTo>
                    <a:pt x="8145" y="11002"/>
                    <a:pt x="8216" y="10918"/>
                    <a:pt x="8216" y="10835"/>
                  </a:cubicBezTo>
                  <a:lnTo>
                    <a:pt x="8216" y="179"/>
                  </a:lnTo>
                  <a:cubicBezTo>
                    <a:pt x="8228" y="60"/>
                    <a:pt x="8157" y="0"/>
                    <a:pt x="807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0"/>
            <p:cNvSpPr/>
            <p:nvPr/>
          </p:nvSpPr>
          <p:spPr>
            <a:xfrm>
              <a:off x="2663264" y="1513044"/>
              <a:ext cx="165243" cy="282554"/>
            </a:xfrm>
            <a:custGeom>
              <a:rect b="b" l="l" r="r" t="t"/>
              <a:pathLst>
                <a:path extrusionOk="0" h="8919" w="5216">
                  <a:moveTo>
                    <a:pt x="2358" y="548"/>
                  </a:moveTo>
                  <a:lnTo>
                    <a:pt x="2358" y="2346"/>
                  </a:lnTo>
                  <a:lnTo>
                    <a:pt x="560" y="2346"/>
                  </a:lnTo>
                  <a:lnTo>
                    <a:pt x="2358" y="548"/>
                  </a:lnTo>
                  <a:close/>
                  <a:moveTo>
                    <a:pt x="2537" y="0"/>
                  </a:moveTo>
                  <a:cubicBezTo>
                    <a:pt x="2418" y="0"/>
                    <a:pt x="2299" y="167"/>
                    <a:pt x="2227" y="238"/>
                  </a:cubicBezTo>
                  <a:lnTo>
                    <a:pt x="108" y="2346"/>
                  </a:lnTo>
                  <a:cubicBezTo>
                    <a:pt x="60" y="2393"/>
                    <a:pt x="1" y="2441"/>
                    <a:pt x="1" y="2513"/>
                  </a:cubicBezTo>
                  <a:lnTo>
                    <a:pt x="1" y="8751"/>
                  </a:lnTo>
                  <a:cubicBezTo>
                    <a:pt x="1" y="8835"/>
                    <a:pt x="72" y="8918"/>
                    <a:pt x="167" y="8918"/>
                  </a:cubicBezTo>
                  <a:cubicBezTo>
                    <a:pt x="263" y="8918"/>
                    <a:pt x="334" y="8835"/>
                    <a:pt x="334" y="8751"/>
                  </a:cubicBezTo>
                  <a:lnTo>
                    <a:pt x="334" y="2667"/>
                  </a:lnTo>
                  <a:lnTo>
                    <a:pt x="2525" y="2667"/>
                  </a:lnTo>
                  <a:cubicBezTo>
                    <a:pt x="2608" y="2667"/>
                    <a:pt x="2680" y="2584"/>
                    <a:pt x="2680" y="2501"/>
                  </a:cubicBezTo>
                  <a:lnTo>
                    <a:pt x="2680" y="310"/>
                  </a:lnTo>
                  <a:lnTo>
                    <a:pt x="5049" y="310"/>
                  </a:lnTo>
                  <a:cubicBezTo>
                    <a:pt x="5144" y="310"/>
                    <a:pt x="5216" y="238"/>
                    <a:pt x="5216" y="143"/>
                  </a:cubicBezTo>
                  <a:cubicBezTo>
                    <a:pt x="5216" y="60"/>
                    <a:pt x="5132" y="0"/>
                    <a:pt x="504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0"/>
            <p:cNvSpPr/>
            <p:nvPr/>
          </p:nvSpPr>
          <p:spPr>
            <a:xfrm>
              <a:off x="2717596" y="1747634"/>
              <a:ext cx="152412" cy="10613"/>
            </a:xfrm>
            <a:custGeom>
              <a:rect b="b" l="l" r="r" t="t"/>
              <a:pathLst>
                <a:path extrusionOk="0" h="335" w="4811">
                  <a:moveTo>
                    <a:pt x="167" y="1"/>
                  </a:moveTo>
                  <a:cubicBezTo>
                    <a:pt x="72" y="1"/>
                    <a:pt x="0" y="84"/>
                    <a:pt x="0" y="168"/>
                  </a:cubicBezTo>
                  <a:cubicBezTo>
                    <a:pt x="0" y="263"/>
                    <a:pt x="72" y="334"/>
                    <a:pt x="167" y="334"/>
                  </a:cubicBezTo>
                  <a:lnTo>
                    <a:pt x="4644" y="334"/>
                  </a:lnTo>
                  <a:cubicBezTo>
                    <a:pt x="4739" y="334"/>
                    <a:pt x="4810" y="263"/>
                    <a:pt x="4810" y="168"/>
                  </a:cubicBezTo>
                  <a:cubicBezTo>
                    <a:pt x="4798" y="84"/>
                    <a:pt x="4739" y="1"/>
                    <a:pt x="464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0"/>
            <p:cNvSpPr/>
            <p:nvPr/>
          </p:nvSpPr>
          <p:spPr>
            <a:xfrm>
              <a:off x="2788876" y="1809886"/>
              <a:ext cx="81132" cy="10581"/>
            </a:xfrm>
            <a:custGeom>
              <a:rect b="b" l="l" r="r" t="t"/>
              <a:pathLst>
                <a:path extrusionOk="0" h="334" w="2561">
                  <a:moveTo>
                    <a:pt x="167" y="1"/>
                  </a:moveTo>
                  <a:cubicBezTo>
                    <a:pt x="72" y="1"/>
                    <a:pt x="0" y="84"/>
                    <a:pt x="0" y="167"/>
                  </a:cubicBezTo>
                  <a:cubicBezTo>
                    <a:pt x="0" y="262"/>
                    <a:pt x="72" y="334"/>
                    <a:pt x="167" y="334"/>
                  </a:cubicBezTo>
                  <a:lnTo>
                    <a:pt x="2394" y="334"/>
                  </a:lnTo>
                  <a:cubicBezTo>
                    <a:pt x="2489" y="334"/>
                    <a:pt x="2560" y="262"/>
                    <a:pt x="2560" y="167"/>
                  </a:cubicBezTo>
                  <a:cubicBezTo>
                    <a:pt x="2560" y="84"/>
                    <a:pt x="2489" y="1"/>
                    <a:pt x="239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0"/>
            <p:cNvSpPr/>
            <p:nvPr/>
          </p:nvSpPr>
          <p:spPr>
            <a:xfrm>
              <a:off x="2717596" y="1722385"/>
              <a:ext cx="152412" cy="10201"/>
            </a:xfrm>
            <a:custGeom>
              <a:rect b="b" l="l" r="r" t="t"/>
              <a:pathLst>
                <a:path extrusionOk="0" h="322" w="4811">
                  <a:moveTo>
                    <a:pt x="167" y="0"/>
                  </a:moveTo>
                  <a:cubicBezTo>
                    <a:pt x="72" y="0"/>
                    <a:pt x="0" y="72"/>
                    <a:pt x="0" y="167"/>
                  </a:cubicBezTo>
                  <a:cubicBezTo>
                    <a:pt x="0" y="250"/>
                    <a:pt x="72" y="322"/>
                    <a:pt x="167" y="322"/>
                  </a:cubicBezTo>
                  <a:lnTo>
                    <a:pt x="4644" y="322"/>
                  </a:lnTo>
                  <a:cubicBezTo>
                    <a:pt x="4739" y="322"/>
                    <a:pt x="4810" y="250"/>
                    <a:pt x="4810" y="167"/>
                  </a:cubicBezTo>
                  <a:cubicBezTo>
                    <a:pt x="4798" y="60"/>
                    <a:pt x="4739" y="0"/>
                    <a:pt x="4644"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0"/>
            <p:cNvSpPr/>
            <p:nvPr/>
          </p:nvSpPr>
          <p:spPr>
            <a:xfrm>
              <a:off x="2717596" y="1696344"/>
              <a:ext cx="152412" cy="10613"/>
            </a:xfrm>
            <a:custGeom>
              <a:rect b="b" l="l" r="r" t="t"/>
              <a:pathLst>
                <a:path extrusionOk="0" h="335" w="4811">
                  <a:moveTo>
                    <a:pt x="167" y="1"/>
                  </a:moveTo>
                  <a:cubicBezTo>
                    <a:pt x="72" y="1"/>
                    <a:pt x="0" y="72"/>
                    <a:pt x="0" y="167"/>
                  </a:cubicBezTo>
                  <a:cubicBezTo>
                    <a:pt x="0" y="251"/>
                    <a:pt x="72" y="334"/>
                    <a:pt x="167" y="334"/>
                  </a:cubicBezTo>
                  <a:lnTo>
                    <a:pt x="4644" y="334"/>
                  </a:lnTo>
                  <a:cubicBezTo>
                    <a:pt x="4739" y="334"/>
                    <a:pt x="4810" y="251"/>
                    <a:pt x="4810" y="167"/>
                  </a:cubicBezTo>
                  <a:cubicBezTo>
                    <a:pt x="4798" y="72"/>
                    <a:pt x="4739" y="1"/>
                    <a:pt x="464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0"/>
            <p:cNvSpPr/>
            <p:nvPr/>
          </p:nvSpPr>
          <p:spPr>
            <a:xfrm>
              <a:off x="2717596" y="1670335"/>
              <a:ext cx="152412" cy="10581"/>
            </a:xfrm>
            <a:custGeom>
              <a:rect b="b" l="l" r="r" t="t"/>
              <a:pathLst>
                <a:path extrusionOk="0" h="334" w="4811">
                  <a:moveTo>
                    <a:pt x="167" y="0"/>
                  </a:moveTo>
                  <a:cubicBezTo>
                    <a:pt x="72" y="0"/>
                    <a:pt x="0" y="84"/>
                    <a:pt x="0" y="167"/>
                  </a:cubicBezTo>
                  <a:cubicBezTo>
                    <a:pt x="0" y="262"/>
                    <a:pt x="72" y="334"/>
                    <a:pt x="167" y="334"/>
                  </a:cubicBezTo>
                  <a:lnTo>
                    <a:pt x="4644" y="334"/>
                  </a:lnTo>
                  <a:cubicBezTo>
                    <a:pt x="4739" y="334"/>
                    <a:pt x="4810" y="262"/>
                    <a:pt x="4810" y="167"/>
                  </a:cubicBezTo>
                  <a:cubicBezTo>
                    <a:pt x="4810" y="84"/>
                    <a:pt x="4739" y="0"/>
                    <a:pt x="4644"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0"/>
            <p:cNvSpPr/>
            <p:nvPr/>
          </p:nvSpPr>
          <p:spPr>
            <a:xfrm>
              <a:off x="2778326" y="1594145"/>
              <a:ext cx="31332" cy="61111"/>
            </a:xfrm>
            <a:custGeom>
              <a:rect b="b" l="l" r="r" t="t"/>
              <a:pathLst>
                <a:path extrusionOk="0" h="1929" w="989">
                  <a:moveTo>
                    <a:pt x="179" y="0"/>
                  </a:moveTo>
                  <a:cubicBezTo>
                    <a:pt x="95" y="0"/>
                    <a:pt x="12" y="72"/>
                    <a:pt x="12" y="167"/>
                  </a:cubicBezTo>
                  <a:cubicBezTo>
                    <a:pt x="12" y="250"/>
                    <a:pt x="95" y="322"/>
                    <a:pt x="179" y="322"/>
                  </a:cubicBezTo>
                  <a:lnTo>
                    <a:pt x="333" y="322"/>
                  </a:lnTo>
                  <a:lnTo>
                    <a:pt x="333" y="1607"/>
                  </a:lnTo>
                  <a:lnTo>
                    <a:pt x="167" y="1607"/>
                  </a:lnTo>
                  <a:cubicBezTo>
                    <a:pt x="72" y="1607"/>
                    <a:pt x="0" y="1679"/>
                    <a:pt x="0" y="1774"/>
                  </a:cubicBezTo>
                  <a:cubicBezTo>
                    <a:pt x="0" y="1858"/>
                    <a:pt x="72" y="1929"/>
                    <a:pt x="167" y="1929"/>
                  </a:cubicBezTo>
                  <a:lnTo>
                    <a:pt x="822" y="1929"/>
                  </a:lnTo>
                  <a:cubicBezTo>
                    <a:pt x="905" y="1929"/>
                    <a:pt x="988" y="1858"/>
                    <a:pt x="988" y="1774"/>
                  </a:cubicBezTo>
                  <a:cubicBezTo>
                    <a:pt x="976" y="1679"/>
                    <a:pt x="893" y="1607"/>
                    <a:pt x="810" y="1607"/>
                  </a:cubicBezTo>
                  <a:lnTo>
                    <a:pt x="643" y="1607"/>
                  </a:lnTo>
                  <a:lnTo>
                    <a:pt x="643" y="167"/>
                  </a:lnTo>
                  <a:cubicBezTo>
                    <a:pt x="643" y="72"/>
                    <a:pt x="572" y="0"/>
                    <a:pt x="476"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0"/>
            <p:cNvSpPr/>
            <p:nvPr/>
          </p:nvSpPr>
          <p:spPr>
            <a:xfrm>
              <a:off x="2782476" y="1575263"/>
              <a:ext cx="16220" cy="15872"/>
            </a:xfrm>
            <a:custGeom>
              <a:rect b="b" l="l" r="r" t="t"/>
              <a:pathLst>
                <a:path extrusionOk="0" h="501" w="512">
                  <a:moveTo>
                    <a:pt x="262" y="1"/>
                  </a:moveTo>
                  <a:cubicBezTo>
                    <a:pt x="131" y="1"/>
                    <a:pt x="0" y="120"/>
                    <a:pt x="0" y="251"/>
                  </a:cubicBezTo>
                  <a:cubicBezTo>
                    <a:pt x="0" y="382"/>
                    <a:pt x="119" y="501"/>
                    <a:pt x="262" y="501"/>
                  </a:cubicBezTo>
                  <a:cubicBezTo>
                    <a:pt x="393" y="501"/>
                    <a:pt x="512" y="382"/>
                    <a:pt x="512" y="251"/>
                  </a:cubicBezTo>
                  <a:cubicBezTo>
                    <a:pt x="512" y="120"/>
                    <a:pt x="393" y="1"/>
                    <a:pt x="26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0"/>
            <p:cNvSpPr/>
            <p:nvPr/>
          </p:nvSpPr>
          <p:spPr>
            <a:xfrm>
              <a:off x="2943537" y="1513044"/>
              <a:ext cx="42261" cy="347783"/>
            </a:xfrm>
            <a:custGeom>
              <a:rect b="b" l="l" r="r" t="t"/>
              <a:pathLst>
                <a:path extrusionOk="0" h="10978" w="1334">
                  <a:moveTo>
                    <a:pt x="667" y="310"/>
                  </a:moveTo>
                  <a:cubicBezTo>
                    <a:pt x="857" y="310"/>
                    <a:pt x="1012" y="477"/>
                    <a:pt x="1012" y="655"/>
                  </a:cubicBezTo>
                  <a:lnTo>
                    <a:pt x="1012" y="1477"/>
                  </a:lnTo>
                  <a:lnTo>
                    <a:pt x="321" y="1477"/>
                  </a:lnTo>
                  <a:lnTo>
                    <a:pt x="321" y="655"/>
                  </a:lnTo>
                  <a:cubicBezTo>
                    <a:pt x="321" y="465"/>
                    <a:pt x="488" y="310"/>
                    <a:pt x="667" y="310"/>
                  </a:cubicBezTo>
                  <a:close/>
                  <a:moveTo>
                    <a:pt x="1024" y="1798"/>
                  </a:moveTo>
                  <a:lnTo>
                    <a:pt x="1024" y="2453"/>
                  </a:lnTo>
                  <a:lnTo>
                    <a:pt x="321" y="2453"/>
                  </a:lnTo>
                  <a:lnTo>
                    <a:pt x="321" y="1798"/>
                  </a:lnTo>
                  <a:close/>
                  <a:moveTo>
                    <a:pt x="964" y="9597"/>
                  </a:moveTo>
                  <a:lnTo>
                    <a:pt x="833" y="10525"/>
                  </a:lnTo>
                  <a:cubicBezTo>
                    <a:pt x="810" y="10597"/>
                    <a:pt x="750" y="10656"/>
                    <a:pt x="679" y="10656"/>
                  </a:cubicBezTo>
                  <a:cubicBezTo>
                    <a:pt x="607" y="10656"/>
                    <a:pt x="536" y="10597"/>
                    <a:pt x="536" y="10525"/>
                  </a:cubicBezTo>
                  <a:lnTo>
                    <a:pt x="417" y="9597"/>
                  </a:lnTo>
                  <a:close/>
                  <a:moveTo>
                    <a:pt x="667" y="0"/>
                  </a:moveTo>
                  <a:cubicBezTo>
                    <a:pt x="298" y="0"/>
                    <a:pt x="0" y="298"/>
                    <a:pt x="0" y="667"/>
                  </a:cubicBezTo>
                  <a:lnTo>
                    <a:pt x="0" y="1631"/>
                  </a:lnTo>
                  <a:lnTo>
                    <a:pt x="0" y="2822"/>
                  </a:lnTo>
                  <a:lnTo>
                    <a:pt x="0" y="4810"/>
                  </a:lnTo>
                  <a:cubicBezTo>
                    <a:pt x="0" y="4894"/>
                    <a:pt x="71" y="4965"/>
                    <a:pt x="167" y="4965"/>
                  </a:cubicBezTo>
                  <a:cubicBezTo>
                    <a:pt x="250" y="4965"/>
                    <a:pt x="321" y="4894"/>
                    <a:pt x="321" y="4810"/>
                  </a:cubicBezTo>
                  <a:lnTo>
                    <a:pt x="321" y="2763"/>
                  </a:lnTo>
                  <a:lnTo>
                    <a:pt x="1024" y="2763"/>
                  </a:lnTo>
                  <a:lnTo>
                    <a:pt x="1024" y="9275"/>
                  </a:lnTo>
                  <a:lnTo>
                    <a:pt x="321" y="9275"/>
                  </a:lnTo>
                  <a:lnTo>
                    <a:pt x="321" y="5430"/>
                  </a:lnTo>
                  <a:cubicBezTo>
                    <a:pt x="321" y="5346"/>
                    <a:pt x="250" y="5263"/>
                    <a:pt x="167" y="5263"/>
                  </a:cubicBezTo>
                  <a:cubicBezTo>
                    <a:pt x="71" y="5263"/>
                    <a:pt x="0" y="5346"/>
                    <a:pt x="0" y="5430"/>
                  </a:cubicBezTo>
                  <a:lnTo>
                    <a:pt x="0" y="9430"/>
                  </a:lnTo>
                  <a:cubicBezTo>
                    <a:pt x="0" y="9490"/>
                    <a:pt x="24" y="9537"/>
                    <a:pt x="60" y="9561"/>
                  </a:cubicBezTo>
                  <a:lnTo>
                    <a:pt x="191" y="10561"/>
                  </a:lnTo>
                  <a:cubicBezTo>
                    <a:pt x="226" y="10799"/>
                    <a:pt x="429" y="10978"/>
                    <a:pt x="667" y="10978"/>
                  </a:cubicBezTo>
                  <a:cubicBezTo>
                    <a:pt x="905" y="10978"/>
                    <a:pt x="1119" y="10799"/>
                    <a:pt x="1143" y="10561"/>
                  </a:cubicBezTo>
                  <a:lnTo>
                    <a:pt x="1274" y="9561"/>
                  </a:lnTo>
                  <a:cubicBezTo>
                    <a:pt x="1322" y="9537"/>
                    <a:pt x="1334" y="9490"/>
                    <a:pt x="1334" y="9430"/>
                  </a:cubicBezTo>
                  <a:lnTo>
                    <a:pt x="1334" y="2822"/>
                  </a:lnTo>
                  <a:lnTo>
                    <a:pt x="1334" y="1631"/>
                  </a:lnTo>
                  <a:lnTo>
                    <a:pt x="1334" y="667"/>
                  </a:lnTo>
                  <a:cubicBezTo>
                    <a:pt x="1334" y="298"/>
                    <a:pt x="1036" y="0"/>
                    <a:pt x="66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3" name="Google Shape;393;p10"/>
          <p:cNvGrpSpPr/>
          <p:nvPr/>
        </p:nvGrpSpPr>
        <p:grpSpPr>
          <a:xfrm>
            <a:off x="6781800" y="1657350"/>
            <a:ext cx="474908" cy="533400"/>
            <a:chOff x="2661459" y="2015001"/>
            <a:chExt cx="322508" cy="273494"/>
          </a:xfrm>
        </p:grpSpPr>
        <p:sp>
          <p:nvSpPr>
            <p:cNvPr id="394" name="Google Shape;394;p10"/>
            <p:cNvSpPr/>
            <p:nvPr/>
          </p:nvSpPr>
          <p:spPr>
            <a:xfrm>
              <a:off x="2661459" y="2028878"/>
              <a:ext cx="322508" cy="259617"/>
            </a:xfrm>
            <a:custGeom>
              <a:rect b="b" l="l" r="r" t="t"/>
              <a:pathLst>
                <a:path extrusionOk="0" h="8157" w="10133">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0"/>
            <p:cNvSpPr/>
            <p:nvPr/>
          </p:nvSpPr>
          <p:spPr>
            <a:xfrm>
              <a:off x="2946442" y="2015001"/>
              <a:ext cx="37525" cy="26799"/>
            </a:xfrm>
            <a:custGeom>
              <a:rect b="b" l="l" r="r" t="t"/>
              <a:pathLst>
                <a:path extrusionOk="0" h="842" w="1179">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6" name="Google Shape;396;p10"/>
          <p:cNvSpPr txBox="1"/>
          <p:nvPr/>
        </p:nvSpPr>
        <p:spPr>
          <a:xfrm>
            <a:off x="6858000" y="3867150"/>
            <a:ext cx="2133600" cy="6003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100000"/>
              </a:lnSpc>
              <a:spcBef>
                <a:spcPts val="0"/>
              </a:spcBef>
              <a:spcAft>
                <a:spcPts val="0"/>
              </a:spcAft>
              <a:buClr>
                <a:schemeClr val="lt1"/>
              </a:buClr>
              <a:buSzPts val="1100"/>
              <a:buFont typeface="Maven Pro"/>
              <a:buChar char="-"/>
            </a:pPr>
            <a:r>
              <a:rPr b="0" i="0" lang="en-US" sz="1100" u="none" cap="none" strike="noStrike">
                <a:solidFill>
                  <a:schemeClr val="lt1"/>
                </a:solidFill>
                <a:latin typeface="Maven Pro"/>
                <a:ea typeface="Maven Pro"/>
                <a:cs typeface="Maven Pro"/>
                <a:sym typeface="Maven Pro"/>
              </a:rPr>
              <a:t>Franchise Contract</a:t>
            </a:r>
            <a:endParaRPr b="0" i="0" sz="1100" u="none" cap="none" strike="noStrike">
              <a:solidFill>
                <a:schemeClr val="lt1"/>
              </a:solidFill>
              <a:latin typeface="Maven Pro"/>
              <a:ea typeface="Maven Pro"/>
              <a:cs typeface="Maven Pro"/>
              <a:sym typeface="Maven Pro"/>
            </a:endParaRPr>
          </a:p>
          <a:p>
            <a:pPr indent="-298450" lvl="0" marL="457200" marR="0" rtl="0" algn="l">
              <a:lnSpc>
                <a:spcPct val="100000"/>
              </a:lnSpc>
              <a:spcBef>
                <a:spcPts val="0"/>
              </a:spcBef>
              <a:spcAft>
                <a:spcPts val="0"/>
              </a:spcAft>
              <a:buClr>
                <a:schemeClr val="lt1"/>
              </a:buClr>
              <a:buSzPts val="1100"/>
              <a:buFont typeface="Maven Pro"/>
              <a:buChar char="-"/>
            </a:pPr>
            <a:r>
              <a:rPr b="0" i="0" lang="en-US" sz="1100" u="none" cap="none" strike="noStrike">
                <a:solidFill>
                  <a:schemeClr val="lt1"/>
                </a:solidFill>
                <a:latin typeface="Maven Pro"/>
                <a:ea typeface="Maven Pro"/>
                <a:cs typeface="Maven Pro"/>
                <a:sym typeface="Maven Pro"/>
              </a:rPr>
              <a:t>supply Contract</a:t>
            </a:r>
            <a:endParaRPr b="0" i="0" sz="1100" u="none" cap="none" strike="noStrike">
              <a:solidFill>
                <a:schemeClr val="lt1"/>
              </a:solidFill>
              <a:latin typeface="Maven Pro"/>
              <a:ea typeface="Maven Pro"/>
              <a:cs typeface="Maven Pro"/>
              <a:sym typeface="Maven Pro"/>
            </a:endParaRPr>
          </a:p>
          <a:p>
            <a:pPr indent="-298450" lvl="0" marL="457200" marR="0" rtl="0" algn="l">
              <a:lnSpc>
                <a:spcPct val="100000"/>
              </a:lnSpc>
              <a:spcBef>
                <a:spcPts val="0"/>
              </a:spcBef>
              <a:spcAft>
                <a:spcPts val="0"/>
              </a:spcAft>
              <a:buClr>
                <a:schemeClr val="lt1"/>
              </a:buClr>
              <a:buSzPts val="1100"/>
              <a:buFont typeface="Maven Pro"/>
              <a:buChar char="-"/>
            </a:pPr>
            <a:r>
              <a:rPr b="0" i="0" lang="en-US" sz="1100" u="none" cap="none" strike="noStrike">
                <a:solidFill>
                  <a:schemeClr val="lt1"/>
                </a:solidFill>
                <a:latin typeface="Maven Pro"/>
                <a:ea typeface="Maven Pro"/>
                <a:cs typeface="Maven Pro"/>
                <a:sym typeface="Maven Pro"/>
              </a:rPr>
              <a:t>Privacy Contract</a:t>
            </a:r>
            <a:endParaRPr b="0" i="0" sz="1100" u="none" cap="none" strike="noStrike">
              <a:solidFill>
                <a:schemeClr val="lt1"/>
              </a:solidFill>
              <a:latin typeface="Maven Pro"/>
              <a:ea typeface="Maven Pro"/>
              <a:cs typeface="Maven Pro"/>
              <a:sym typeface="Maven Pro"/>
            </a:endParaRPr>
          </a:p>
        </p:txBody>
      </p:sp>
      <p:sp>
        <p:nvSpPr>
          <p:cNvPr id="397" name="Google Shape;397;p10"/>
          <p:cNvSpPr txBox="1"/>
          <p:nvPr/>
        </p:nvSpPr>
        <p:spPr>
          <a:xfrm>
            <a:off x="3886200" y="3935909"/>
            <a:ext cx="2286000" cy="6003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100000"/>
              </a:lnSpc>
              <a:spcBef>
                <a:spcPts val="0"/>
              </a:spcBef>
              <a:spcAft>
                <a:spcPts val="0"/>
              </a:spcAft>
              <a:buClr>
                <a:schemeClr val="lt1"/>
              </a:buClr>
              <a:buSzPts val="1100"/>
              <a:buFont typeface="Maven Pro"/>
              <a:buChar char="-"/>
            </a:pPr>
            <a:r>
              <a:rPr b="0" i="0" lang="en-US" sz="1100" u="none" cap="none" strike="noStrike">
                <a:solidFill>
                  <a:schemeClr val="lt1"/>
                </a:solidFill>
                <a:latin typeface="Maven Pro"/>
                <a:ea typeface="Maven Pro"/>
                <a:cs typeface="Maven Pro"/>
                <a:sym typeface="Maven Pro"/>
              </a:rPr>
              <a:t>Home Rental Contract</a:t>
            </a:r>
            <a:endParaRPr b="0" i="0" sz="1100" u="none" cap="none" strike="noStrike">
              <a:solidFill>
                <a:schemeClr val="lt1"/>
              </a:solidFill>
              <a:latin typeface="Maven Pro"/>
              <a:ea typeface="Maven Pro"/>
              <a:cs typeface="Maven Pro"/>
              <a:sym typeface="Maven Pro"/>
            </a:endParaRPr>
          </a:p>
          <a:p>
            <a:pPr indent="-298450" lvl="0" marL="457200" marR="0" rtl="0" algn="l">
              <a:lnSpc>
                <a:spcPct val="100000"/>
              </a:lnSpc>
              <a:spcBef>
                <a:spcPts val="0"/>
              </a:spcBef>
              <a:spcAft>
                <a:spcPts val="0"/>
              </a:spcAft>
              <a:buClr>
                <a:schemeClr val="lt1"/>
              </a:buClr>
              <a:buSzPts val="1100"/>
              <a:buFont typeface="Maven Pro"/>
              <a:buChar char="-"/>
            </a:pPr>
            <a:r>
              <a:rPr b="0" i="0" lang="en-US" sz="1100" u="none" cap="none" strike="noStrike">
                <a:solidFill>
                  <a:schemeClr val="lt1"/>
                </a:solidFill>
                <a:latin typeface="Maven Pro"/>
                <a:ea typeface="Maven Pro"/>
                <a:cs typeface="Maven Pro"/>
                <a:sym typeface="Maven Pro"/>
              </a:rPr>
              <a:t>Shop Rental Contract</a:t>
            </a:r>
            <a:endParaRPr b="0" i="0" sz="1100" u="none" cap="none" strike="noStrike">
              <a:solidFill>
                <a:schemeClr val="lt1"/>
              </a:solidFill>
              <a:latin typeface="Maven Pro"/>
              <a:ea typeface="Maven Pro"/>
              <a:cs typeface="Maven Pro"/>
              <a:sym typeface="Maven Pro"/>
            </a:endParaRPr>
          </a:p>
          <a:p>
            <a:pPr indent="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Maven Pro"/>
              <a:ea typeface="Maven Pro"/>
              <a:cs typeface="Maven Pro"/>
              <a:sym typeface="Maven Pro"/>
            </a:endParaRPr>
          </a:p>
        </p:txBody>
      </p:sp>
      <p:sp>
        <p:nvSpPr>
          <p:cNvPr id="398" name="Google Shape;398;p10"/>
          <p:cNvSpPr txBox="1"/>
          <p:nvPr/>
        </p:nvSpPr>
        <p:spPr>
          <a:xfrm>
            <a:off x="1066800" y="3943350"/>
            <a:ext cx="2743200" cy="6003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100000"/>
              </a:lnSpc>
              <a:spcBef>
                <a:spcPts val="0"/>
              </a:spcBef>
              <a:spcAft>
                <a:spcPts val="0"/>
              </a:spcAft>
              <a:buClr>
                <a:schemeClr val="lt1"/>
              </a:buClr>
              <a:buSzPts val="1100"/>
              <a:buFont typeface="Maven Pro"/>
              <a:buChar char="-"/>
            </a:pPr>
            <a:r>
              <a:rPr b="0" i="0" lang="en-US" sz="1100" u="none" cap="none" strike="noStrike">
                <a:solidFill>
                  <a:schemeClr val="lt1"/>
                </a:solidFill>
                <a:latin typeface="Maven Pro"/>
                <a:ea typeface="Maven Pro"/>
                <a:cs typeface="Maven Pro"/>
                <a:sym typeface="Maven Pro"/>
              </a:rPr>
              <a:t>Marriage Registry</a:t>
            </a:r>
            <a:endParaRPr b="0" i="0" sz="1100" u="none" cap="none" strike="noStrike">
              <a:solidFill>
                <a:schemeClr val="lt1"/>
              </a:solidFill>
              <a:latin typeface="Maven Pro"/>
              <a:ea typeface="Maven Pro"/>
              <a:cs typeface="Maven Pro"/>
              <a:sym typeface="Maven Pro"/>
            </a:endParaRPr>
          </a:p>
          <a:p>
            <a:pPr indent="-298450" lvl="0" marL="457200" marR="0" rtl="0" algn="l">
              <a:lnSpc>
                <a:spcPct val="100000"/>
              </a:lnSpc>
              <a:spcBef>
                <a:spcPts val="0"/>
              </a:spcBef>
              <a:spcAft>
                <a:spcPts val="0"/>
              </a:spcAft>
              <a:buClr>
                <a:schemeClr val="lt1"/>
              </a:buClr>
              <a:buSzPts val="1100"/>
              <a:buFont typeface="Maven Pro"/>
              <a:buChar char="-"/>
            </a:pPr>
            <a:r>
              <a:rPr b="0" i="0" lang="en-US" sz="1100" u="none" cap="none" strike="noStrike">
                <a:solidFill>
                  <a:schemeClr val="lt1"/>
                </a:solidFill>
                <a:latin typeface="Maven Pro"/>
                <a:ea typeface="Maven Pro"/>
                <a:cs typeface="Maven Pro"/>
                <a:sym typeface="Maven Pro"/>
              </a:rPr>
              <a:t>Divorce Registry</a:t>
            </a:r>
            <a:endParaRPr b="0" i="0" sz="11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Maven Pro"/>
                <a:ea typeface="Maven Pro"/>
                <a:cs typeface="Maven Pro"/>
                <a:sym typeface="Maven Pro"/>
              </a:rPr>
              <a:t>.</a:t>
            </a:r>
            <a:endParaRPr b="0" i="0" sz="1100" u="none" cap="none" strike="noStrike">
              <a:solidFill>
                <a:srgbClr val="000000"/>
              </a:solidFill>
              <a:latin typeface="Maven Pro"/>
              <a:ea typeface="Maven Pro"/>
              <a:cs typeface="Maven Pro"/>
              <a:sym typeface="Maven Pro"/>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9dec778833_0_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en-US" sz="3300"/>
              <a:t>How Smart Contract Works ?</a:t>
            </a:r>
            <a:endParaRPr b="1" sz="3300"/>
          </a:p>
        </p:txBody>
      </p:sp>
      <p:sp>
        <p:nvSpPr>
          <p:cNvPr id="404" name="Google Shape;404;g19dec778833_0_9"/>
          <p:cNvSpPr txBox="1"/>
          <p:nvPr/>
        </p:nvSpPr>
        <p:spPr>
          <a:xfrm>
            <a:off x="6355433" y="1098250"/>
            <a:ext cx="2180100" cy="390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Share Tech"/>
              <a:ea typeface="Share Tech"/>
              <a:cs typeface="Share Tech"/>
              <a:sym typeface="Share Tech"/>
            </a:endParaRPr>
          </a:p>
        </p:txBody>
      </p:sp>
      <p:sp>
        <p:nvSpPr>
          <p:cNvPr descr="IoT Applications in Agriculture - 4 Best Benefits of IoT in Agriculture -  DataFlair" id="405" name="Google Shape;405;g19dec778833_0_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oT Applications in Agriculture - 4 Best Benefits of IoT in Agriculture -  DataFlair" id="406" name="Google Shape;406;g19dec778833_0_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7" name="Google Shape;407;g19dec778833_0_9"/>
          <p:cNvPicPr preferRelativeResize="0"/>
          <p:nvPr/>
        </p:nvPicPr>
        <p:blipFill rotWithShape="1">
          <a:blip r:embed="rId3">
            <a:alphaModFix/>
          </a:blip>
          <a:srcRect b="0" l="0" r="0" t="0"/>
          <a:stretch/>
        </p:blipFill>
        <p:spPr>
          <a:xfrm>
            <a:off x="855175" y="1098250"/>
            <a:ext cx="7448800" cy="372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