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468d6184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468d618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68d6184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468d618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468d618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468d618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468d618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468d618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468d618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468d618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468d6184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468d618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468d618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468d618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468d618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468d618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468d618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468d618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29725" y="1632900"/>
            <a:ext cx="750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The essential idea, inspired by non-equilibrium statistical physics, is to systematically and slowly destroy structure in a data distribution through an iterative </a:t>
            </a:r>
            <a:r>
              <a:rPr b="1" lang="en" sz="1750">
                <a:solidFill>
                  <a:schemeClr val="dk1"/>
                </a:solidFill>
              </a:rPr>
              <a:t>forward diffusion process</a:t>
            </a:r>
            <a:r>
              <a:rPr lang="en" sz="1750">
                <a:solidFill>
                  <a:schemeClr val="dk1"/>
                </a:solidFill>
              </a:rPr>
              <a:t>. We then learn a </a:t>
            </a:r>
            <a:r>
              <a:rPr b="1" lang="en" sz="1750">
                <a:solidFill>
                  <a:schemeClr val="dk1"/>
                </a:solidFill>
              </a:rPr>
              <a:t>reverse diffusion process</a:t>
            </a:r>
            <a:r>
              <a:rPr lang="en" sz="1750">
                <a:solidFill>
                  <a:schemeClr val="dk1"/>
                </a:solidFill>
              </a:rPr>
              <a:t> that restores structure in data, yielding a highly flexible and tractable generative model of the data.</a:t>
            </a:r>
            <a:endParaRPr sz="3200"/>
          </a:p>
        </p:txBody>
      </p:sp>
      <p:sp>
        <p:nvSpPr>
          <p:cNvPr id="55" name="Google Shape;55;p13"/>
          <p:cNvSpPr txBox="1"/>
          <p:nvPr/>
        </p:nvSpPr>
        <p:spPr>
          <a:xfrm>
            <a:off x="3053600" y="1036525"/>
            <a:ext cx="22833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Diffusion Models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 rotWithShape="1">
          <a:blip r:embed="rId3">
            <a:alphaModFix/>
          </a:blip>
          <a:srcRect b="5446" l="0" r="0" t="12525"/>
          <a:stretch/>
        </p:blipFill>
        <p:spPr>
          <a:xfrm>
            <a:off x="2307000" y="602300"/>
            <a:ext cx="3857626" cy="421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0775"/>
            <a:ext cx="8839197" cy="2631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9875"/>
            <a:ext cx="9144001" cy="19037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2544025" y="1024850"/>
            <a:ext cx="3122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Linear vs Cosine Schedule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5" y="1421750"/>
            <a:ext cx="8234450" cy="23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5063"/>
            <a:ext cx="8839202" cy="353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75" y="66675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50" y="2155475"/>
            <a:ext cx="51054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 rotWithShape="1">
          <a:blip r:embed="rId3">
            <a:alphaModFix/>
          </a:blip>
          <a:srcRect b="6984" l="-1719" r="50852" t="6993"/>
          <a:stretch/>
        </p:blipFill>
        <p:spPr>
          <a:xfrm>
            <a:off x="924450" y="972625"/>
            <a:ext cx="6995325" cy="30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6984" l="48532" r="1721" t="6993"/>
          <a:stretch/>
        </p:blipFill>
        <p:spPr>
          <a:xfrm>
            <a:off x="924475" y="1069500"/>
            <a:ext cx="7353850" cy="32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