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Average"/>
      <p:regular r:id="rId12"/>
    </p:embeddedFont>
    <p:embeddedFont>
      <p:font typeface="Oswald"/>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swald-regular.fntdata"/><Relationship Id="rId12" Type="http://schemas.openxmlformats.org/officeDocument/2006/relationships/font" Target="fonts/Averag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8a7feea8d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a7feea8d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8a7feea8d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a7feea8d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a7feea8d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a7feea8d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a7feea8d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a7feea8d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a7feea8d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a7feea8d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t>Battle of Neighbourhoods - Delhi</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Capstone Project for Coursera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project we will be </a:t>
            </a:r>
            <a:r>
              <a:rPr lang="en"/>
              <a:t>analyzing</a:t>
            </a:r>
            <a:r>
              <a:rPr lang="en"/>
              <a:t> the neighbourhoods on the basis of the metro </a:t>
            </a:r>
            <a:r>
              <a:rPr lang="en"/>
              <a:t>trains</a:t>
            </a:r>
            <a:r>
              <a:rPr lang="en"/>
              <a:t> stations located in the city of Delhi.</a:t>
            </a:r>
            <a:endParaRPr/>
          </a:p>
          <a:p>
            <a:pPr indent="0" lvl="0" marL="0" rtl="0" algn="l">
              <a:spcBef>
                <a:spcPts val="1600"/>
              </a:spcBef>
              <a:spcAft>
                <a:spcPts val="0"/>
              </a:spcAft>
              <a:buNone/>
            </a:pPr>
            <a:r>
              <a:rPr lang="en"/>
              <a:t>There are 137 stations in the metro transit in the city of Delhi which is the most densly populated place in India. In this project the stations will be used to understand the city and its neighbourhoods.</a:t>
            </a:r>
            <a:endParaRPr/>
          </a:p>
          <a:p>
            <a:pPr indent="0" lvl="0" marL="0" rtl="0" algn="l">
              <a:spcBef>
                <a:spcPts val="1600"/>
              </a:spcBef>
              <a:spcAft>
                <a:spcPts val="1600"/>
              </a:spcAft>
              <a:buNone/>
            </a:pPr>
            <a:r>
              <a:rPr lang="en"/>
              <a:t>Later on in the project K Means is used to cluster the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 of the Stations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3" name="Google Shape;73;p15"/>
          <p:cNvPicPr preferRelativeResize="0"/>
          <p:nvPr/>
        </p:nvPicPr>
        <p:blipFill>
          <a:blip r:embed="rId3">
            <a:alphaModFix/>
          </a:blip>
          <a:stretch>
            <a:fillRect/>
          </a:stretch>
        </p:blipFill>
        <p:spPr>
          <a:xfrm>
            <a:off x="1641425" y="1152475"/>
            <a:ext cx="5861148" cy="3416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Box Plot to Understand the Results</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0" name="Google Shape;80;p16"/>
          <p:cNvPicPr preferRelativeResize="0"/>
          <p:nvPr/>
        </p:nvPicPr>
        <p:blipFill>
          <a:blip r:embed="rId3">
            <a:alphaModFix/>
          </a:blip>
          <a:stretch>
            <a:fillRect/>
          </a:stretch>
        </p:blipFill>
        <p:spPr>
          <a:xfrm>
            <a:off x="1700200" y="1291038"/>
            <a:ext cx="5743600" cy="3139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Clustering Box Plots</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7" name="Google Shape;87;p17"/>
          <p:cNvPicPr preferRelativeResize="0"/>
          <p:nvPr/>
        </p:nvPicPr>
        <p:blipFill>
          <a:blip r:embed="rId3">
            <a:alphaModFix/>
          </a:blip>
          <a:stretch>
            <a:fillRect/>
          </a:stretch>
        </p:blipFill>
        <p:spPr>
          <a:xfrm>
            <a:off x="2464738" y="1152475"/>
            <a:ext cx="4214525" cy="341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Cluster 0 has an overall high scores for all venue categories. This is the most diversely developed part of the city. (Represented in Blue Blobs)</a:t>
            </a:r>
            <a:endParaRPr/>
          </a:p>
          <a:p>
            <a:pPr indent="0" lvl="0" marL="0" rtl="0" algn="l">
              <a:spcBef>
                <a:spcPts val="1600"/>
              </a:spcBef>
              <a:spcAft>
                <a:spcPts val="0"/>
              </a:spcAft>
              <a:buNone/>
            </a:pPr>
            <a:r>
              <a:rPr lang="en"/>
              <a:t>2) Cluster 1 has highest marks for Residence Places and next highest score was outdoor and recreation. This must be a residential area.(Represented in Green Blobs)</a:t>
            </a:r>
            <a:endParaRPr/>
          </a:p>
          <a:p>
            <a:pPr indent="0" lvl="0" marL="0" rtl="0" algn="l">
              <a:spcBef>
                <a:spcPts val="1600"/>
              </a:spcBef>
              <a:spcAft>
                <a:spcPts val="1600"/>
              </a:spcAft>
              <a:buNone/>
            </a:pPr>
            <a:r>
              <a:rPr lang="en"/>
              <a:t>3) Cluster 2 has an overall low marks. Best scores are observed in shop &amp; service.(Represented in Orange Blobs)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