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69" r:id="rId5"/>
    <p:sldId id="257" r:id="rId6"/>
    <p:sldId id="270" r:id="rId7"/>
    <p:sldId id="271" r:id="rId8"/>
    <p:sldId id="272" r:id="rId9"/>
    <p:sldId id="267" r:id="rId10"/>
    <p:sldId id="273"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F768"/>
    <a:srgbClr val="00314E"/>
    <a:srgbClr val="01BEFF"/>
    <a:srgbClr val="80F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0804D-E5BC-4DE0-B20A-D60F7055A03F}"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FE0FA-56D9-455A-BF4A-FD275E3699E3}" type="slidenum">
              <a:rPr lang="en-US" smtClean="0"/>
              <a:t>‹#›</a:t>
            </a:fld>
            <a:endParaRPr lang="en-US"/>
          </a:p>
        </p:txBody>
      </p:sp>
    </p:spTree>
    <p:extLst>
      <p:ext uri="{BB962C8B-B14F-4D97-AF65-F5344CB8AC3E}">
        <p14:creationId xmlns:p14="http://schemas.microsoft.com/office/powerpoint/2010/main" val="530569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FE0FA-56D9-455A-BF4A-FD275E3699E3}" type="slidenum">
              <a:rPr lang="en-US" smtClean="0"/>
              <a:t>3</a:t>
            </a:fld>
            <a:endParaRPr lang="en-US"/>
          </a:p>
        </p:txBody>
      </p:sp>
    </p:spTree>
    <p:extLst>
      <p:ext uri="{BB962C8B-B14F-4D97-AF65-F5344CB8AC3E}">
        <p14:creationId xmlns:p14="http://schemas.microsoft.com/office/powerpoint/2010/main" val="121705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FE0FA-56D9-455A-BF4A-FD275E3699E3}" type="slidenum">
              <a:rPr lang="en-US" smtClean="0"/>
              <a:t>9</a:t>
            </a:fld>
            <a:endParaRPr lang="en-US"/>
          </a:p>
        </p:txBody>
      </p:sp>
    </p:spTree>
    <p:extLst>
      <p:ext uri="{BB962C8B-B14F-4D97-AF65-F5344CB8AC3E}">
        <p14:creationId xmlns:p14="http://schemas.microsoft.com/office/powerpoint/2010/main" val="1623342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E4856-52E2-0944-360F-C3E4CB6EA3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1FD3DE-FA38-4F1D-E1FD-45488C5285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EC9192-7B79-C6F3-7A0F-21E2709E95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F5353A-93A6-2C2E-5778-1A43EBE1C2C5}"/>
              </a:ext>
            </a:extLst>
          </p:cNvPr>
          <p:cNvSpPr>
            <a:spLocks noGrp="1"/>
          </p:cNvSpPr>
          <p:nvPr>
            <p:ph type="sldNum" sz="quarter" idx="5"/>
          </p:nvPr>
        </p:nvSpPr>
        <p:spPr/>
        <p:txBody>
          <a:bodyPr/>
          <a:lstStyle/>
          <a:p>
            <a:fld id="{838FE0FA-56D9-455A-BF4A-FD275E3699E3}" type="slidenum">
              <a:rPr lang="en-US" smtClean="0"/>
              <a:t>10</a:t>
            </a:fld>
            <a:endParaRPr lang="en-US"/>
          </a:p>
        </p:txBody>
      </p:sp>
    </p:spTree>
    <p:extLst>
      <p:ext uri="{BB962C8B-B14F-4D97-AF65-F5344CB8AC3E}">
        <p14:creationId xmlns:p14="http://schemas.microsoft.com/office/powerpoint/2010/main" val="45800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FE0FA-56D9-455A-BF4A-FD275E3699E3}" type="slidenum">
              <a:rPr lang="en-US" smtClean="0"/>
              <a:t>11</a:t>
            </a:fld>
            <a:endParaRPr lang="en-US"/>
          </a:p>
        </p:txBody>
      </p:sp>
    </p:spTree>
    <p:extLst>
      <p:ext uri="{BB962C8B-B14F-4D97-AF65-F5344CB8AC3E}">
        <p14:creationId xmlns:p14="http://schemas.microsoft.com/office/powerpoint/2010/main" val="2471263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BEA4F-0C89-DF37-A115-8F58328B22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278D3-1683-E2E1-3029-0DB4FEE4BE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051DAE-7340-CB02-5EF5-BBE358635AAE}"/>
              </a:ext>
            </a:extLst>
          </p:cNvPr>
          <p:cNvSpPr>
            <a:spLocks noGrp="1"/>
          </p:cNvSpPr>
          <p:nvPr>
            <p:ph type="dt" sz="half" idx="10"/>
          </p:nvPr>
        </p:nvSpPr>
        <p:spPr/>
        <p:txBody>
          <a:bodyPr/>
          <a:lstStyle/>
          <a:p>
            <a:fld id="{3397F14C-1686-4070-A053-51D77FF84D04}" type="datetimeFigureOut">
              <a:rPr lang="en-US" smtClean="0"/>
              <a:t>2/12/2024</a:t>
            </a:fld>
            <a:endParaRPr lang="en-US"/>
          </a:p>
        </p:txBody>
      </p:sp>
      <p:sp>
        <p:nvSpPr>
          <p:cNvPr id="5" name="Footer Placeholder 4">
            <a:extLst>
              <a:ext uri="{FF2B5EF4-FFF2-40B4-BE49-F238E27FC236}">
                <a16:creationId xmlns:a16="http://schemas.microsoft.com/office/drawing/2014/main" id="{A2C8B63E-899F-2D57-BC56-7EB8DDD71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EE928-A210-322A-D855-6737FF677A8C}"/>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491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D5E0C-BEA5-CD5E-C472-235C26BDEE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F1D580-3D60-3594-2630-3636BE6372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091F9-3016-B8BF-4EB3-890B4E739FC8}"/>
              </a:ext>
            </a:extLst>
          </p:cNvPr>
          <p:cNvSpPr>
            <a:spLocks noGrp="1"/>
          </p:cNvSpPr>
          <p:nvPr>
            <p:ph type="dt" sz="half" idx="10"/>
          </p:nvPr>
        </p:nvSpPr>
        <p:spPr/>
        <p:txBody>
          <a:bodyPr/>
          <a:lstStyle/>
          <a:p>
            <a:fld id="{3397F14C-1686-4070-A053-51D77FF84D04}" type="datetimeFigureOut">
              <a:rPr lang="en-US" smtClean="0"/>
              <a:t>2/12/2024</a:t>
            </a:fld>
            <a:endParaRPr lang="en-US"/>
          </a:p>
        </p:txBody>
      </p:sp>
      <p:sp>
        <p:nvSpPr>
          <p:cNvPr id="5" name="Footer Placeholder 4">
            <a:extLst>
              <a:ext uri="{FF2B5EF4-FFF2-40B4-BE49-F238E27FC236}">
                <a16:creationId xmlns:a16="http://schemas.microsoft.com/office/drawing/2014/main" id="{029B34B3-9BC8-17AB-0720-0E78A5C4B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A4C5F-73DA-FC0B-3E87-5D09A51484DE}"/>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279302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04D584-311A-EA0E-DDE6-287E450BAA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BF615E-26D9-574B-4E50-CE1EEC8C3B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932F7-63FA-8BD8-AB63-DFA079D17195}"/>
              </a:ext>
            </a:extLst>
          </p:cNvPr>
          <p:cNvSpPr>
            <a:spLocks noGrp="1"/>
          </p:cNvSpPr>
          <p:nvPr>
            <p:ph type="dt" sz="half" idx="10"/>
          </p:nvPr>
        </p:nvSpPr>
        <p:spPr/>
        <p:txBody>
          <a:bodyPr/>
          <a:lstStyle/>
          <a:p>
            <a:fld id="{3397F14C-1686-4070-A053-51D77FF84D04}" type="datetimeFigureOut">
              <a:rPr lang="en-US" smtClean="0"/>
              <a:t>2/12/2024</a:t>
            </a:fld>
            <a:endParaRPr lang="en-US"/>
          </a:p>
        </p:txBody>
      </p:sp>
      <p:sp>
        <p:nvSpPr>
          <p:cNvPr id="5" name="Footer Placeholder 4">
            <a:extLst>
              <a:ext uri="{FF2B5EF4-FFF2-40B4-BE49-F238E27FC236}">
                <a16:creationId xmlns:a16="http://schemas.microsoft.com/office/drawing/2014/main" id="{554B5EB0-9D8E-929C-AA95-FA346A0F9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35843-F0CE-8A33-18C7-1A210A603D00}"/>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135285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B2CB-AC11-39F8-80E6-516ED7D4FC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490C9A-8E57-FADE-33CE-7917F7F316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992C1-F259-0A39-E78D-33F6C1C8230A}"/>
              </a:ext>
            </a:extLst>
          </p:cNvPr>
          <p:cNvSpPr>
            <a:spLocks noGrp="1"/>
          </p:cNvSpPr>
          <p:nvPr>
            <p:ph type="dt" sz="half" idx="10"/>
          </p:nvPr>
        </p:nvSpPr>
        <p:spPr/>
        <p:txBody>
          <a:bodyPr/>
          <a:lstStyle/>
          <a:p>
            <a:fld id="{3397F14C-1686-4070-A053-51D77FF84D04}" type="datetimeFigureOut">
              <a:rPr lang="en-US" smtClean="0"/>
              <a:t>2/12/2024</a:t>
            </a:fld>
            <a:endParaRPr lang="en-US"/>
          </a:p>
        </p:txBody>
      </p:sp>
      <p:sp>
        <p:nvSpPr>
          <p:cNvPr id="5" name="Footer Placeholder 4">
            <a:extLst>
              <a:ext uri="{FF2B5EF4-FFF2-40B4-BE49-F238E27FC236}">
                <a16:creationId xmlns:a16="http://schemas.microsoft.com/office/drawing/2014/main" id="{9DCA4A42-4ADB-8384-9614-405B9FEEA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95F4B-04DD-DF0F-3A30-D3C3455471A4}"/>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94865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718E-6F20-CED6-B222-58D54BDEA8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824B69-1C06-550E-3F59-D522D570EE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81B0D8-800B-886C-0198-250F213D4E5E}"/>
              </a:ext>
            </a:extLst>
          </p:cNvPr>
          <p:cNvSpPr>
            <a:spLocks noGrp="1"/>
          </p:cNvSpPr>
          <p:nvPr>
            <p:ph type="dt" sz="half" idx="10"/>
          </p:nvPr>
        </p:nvSpPr>
        <p:spPr/>
        <p:txBody>
          <a:bodyPr/>
          <a:lstStyle/>
          <a:p>
            <a:fld id="{3397F14C-1686-4070-A053-51D77FF84D04}" type="datetimeFigureOut">
              <a:rPr lang="en-US" smtClean="0"/>
              <a:t>2/12/2024</a:t>
            </a:fld>
            <a:endParaRPr lang="en-US"/>
          </a:p>
        </p:txBody>
      </p:sp>
      <p:sp>
        <p:nvSpPr>
          <p:cNvPr id="5" name="Footer Placeholder 4">
            <a:extLst>
              <a:ext uri="{FF2B5EF4-FFF2-40B4-BE49-F238E27FC236}">
                <a16:creationId xmlns:a16="http://schemas.microsoft.com/office/drawing/2014/main" id="{9917C9F0-A1FB-69CA-53FC-2BDA36C44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3B3BC-EFC9-F921-9FA8-7B63817EB5A1}"/>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341176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FDE8-5D63-7A3E-891B-ACFD7A4A2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555432-2D17-7348-DA88-9AE40E8C7C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11922E-9FB4-903E-E73A-E1E8ECBF0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EDF24A-E632-3405-E41B-79511C330242}"/>
              </a:ext>
            </a:extLst>
          </p:cNvPr>
          <p:cNvSpPr>
            <a:spLocks noGrp="1"/>
          </p:cNvSpPr>
          <p:nvPr>
            <p:ph type="dt" sz="half" idx="10"/>
          </p:nvPr>
        </p:nvSpPr>
        <p:spPr/>
        <p:txBody>
          <a:bodyPr/>
          <a:lstStyle/>
          <a:p>
            <a:fld id="{3397F14C-1686-4070-A053-51D77FF84D04}" type="datetimeFigureOut">
              <a:rPr lang="en-US" smtClean="0"/>
              <a:t>2/12/2024</a:t>
            </a:fld>
            <a:endParaRPr lang="en-US"/>
          </a:p>
        </p:txBody>
      </p:sp>
      <p:sp>
        <p:nvSpPr>
          <p:cNvPr id="6" name="Footer Placeholder 5">
            <a:extLst>
              <a:ext uri="{FF2B5EF4-FFF2-40B4-BE49-F238E27FC236}">
                <a16:creationId xmlns:a16="http://schemas.microsoft.com/office/drawing/2014/main" id="{B967108E-FE67-442C-04C1-4421B8A39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E8941-D967-04C9-1F27-E0E148DA85E1}"/>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333216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3F8C-814E-128A-2CC6-66315FB591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C6EA27-8252-7D28-B231-E2702D533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EBAC73-12F3-BF09-AEAD-706968A856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5CAB9D-2EC4-ACD8-BD94-F4CE3B564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0E04E6-ED73-1D05-6142-5DF5150ED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D3EC55-78A2-A194-7FF9-0E56B06DD6FB}"/>
              </a:ext>
            </a:extLst>
          </p:cNvPr>
          <p:cNvSpPr>
            <a:spLocks noGrp="1"/>
          </p:cNvSpPr>
          <p:nvPr>
            <p:ph type="dt" sz="half" idx="10"/>
          </p:nvPr>
        </p:nvSpPr>
        <p:spPr/>
        <p:txBody>
          <a:bodyPr/>
          <a:lstStyle/>
          <a:p>
            <a:fld id="{3397F14C-1686-4070-A053-51D77FF84D04}" type="datetimeFigureOut">
              <a:rPr lang="en-US" smtClean="0"/>
              <a:t>2/12/2024</a:t>
            </a:fld>
            <a:endParaRPr lang="en-US"/>
          </a:p>
        </p:txBody>
      </p:sp>
      <p:sp>
        <p:nvSpPr>
          <p:cNvPr id="8" name="Footer Placeholder 7">
            <a:extLst>
              <a:ext uri="{FF2B5EF4-FFF2-40B4-BE49-F238E27FC236}">
                <a16:creationId xmlns:a16="http://schemas.microsoft.com/office/drawing/2014/main" id="{775EA0F7-E144-C7D4-D0B8-CD5C753A49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64F45B-7F14-AB51-9A47-C5E90BBF3C1F}"/>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1686891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1141-C205-8DA2-5AE8-D68E79D82D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F407CA-5C08-4A88-4C67-4AE23C57763C}"/>
              </a:ext>
            </a:extLst>
          </p:cNvPr>
          <p:cNvSpPr>
            <a:spLocks noGrp="1"/>
          </p:cNvSpPr>
          <p:nvPr>
            <p:ph type="dt" sz="half" idx="10"/>
          </p:nvPr>
        </p:nvSpPr>
        <p:spPr/>
        <p:txBody>
          <a:bodyPr/>
          <a:lstStyle/>
          <a:p>
            <a:fld id="{3397F14C-1686-4070-A053-51D77FF84D04}" type="datetimeFigureOut">
              <a:rPr lang="en-US" smtClean="0"/>
              <a:t>2/12/2024</a:t>
            </a:fld>
            <a:endParaRPr lang="en-US"/>
          </a:p>
        </p:txBody>
      </p:sp>
      <p:sp>
        <p:nvSpPr>
          <p:cNvPr id="4" name="Footer Placeholder 3">
            <a:extLst>
              <a:ext uri="{FF2B5EF4-FFF2-40B4-BE49-F238E27FC236}">
                <a16:creationId xmlns:a16="http://schemas.microsoft.com/office/drawing/2014/main" id="{66162FA2-BFB1-A9F2-6270-8E0A3E3907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E2751C-370B-0FCC-9990-B013A7B511DF}"/>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217131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DBF0FD-AC50-2D0F-2FB5-2531AF8EB8A6}"/>
              </a:ext>
            </a:extLst>
          </p:cNvPr>
          <p:cNvSpPr>
            <a:spLocks noGrp="1"/>
          </p:cNvSpPr>
          <p:nvPr>
            <p:ph type="dt" sz="half" idx="10"/>
          </p:nvPr>
        </p:nvSpPr>
        <p:spPr/>
        <p:txBody>
          <a:bodyPr/>
          <a:lstStyle/>
          <a:p>
            <a:fld id="{3397F14C-1686-4070-A053-51D77FF84D04}" type="datetimeFigureOut">
              <a:rPr lang="en-US" smtClean="0"/>
              <a:t>2/12/2024</a:t>
            </a:fld>
            <a:endParaRPr lang="en-US"/>
          </a:p>
        </p:txBody>
      </p:sp>
      <p:sp>
        <p:nvSpPr>
          <p:cNvPr id="3" name="Footer Placeholder 2">
            <a:extLst>
              <a:ext uri="{FF2B5EF4-FFF2-40B4-BE49-F238E27FC236}">
                <a16:creationId xmlns:a16="http://schemas.microsoft.com/office/drawing/2014/main" id="{5A85FC3E-D03A-6100-2E1C-AC0B89DDFD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F8CE98-4EE0-7060-0825-93F382849C01}"/>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231714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7AA7-857A-BE26-5927-8254BE5EE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5DDB0F-4417-5211-AC0E-F15F8D2DB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12F3A8-60EB-FFF3-5B58-35E2C0F49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60CC6-CD02-9955-FE50-D89A9D96CD44}"/>
              </a:ext>
            </a:extLst>
          </p:cNvPr>
          <p:cNvSpPr>
            <a:spLocks noGrp="1"/>
          </p:cNvSpPr>
          <p:nvPr>
            <p:ph type="dt" sz="half" idx="10"/>
          </p:nvPr>
        </p:nvSpPr>
        <p:spPr/>
        <p:txBody>
          <a:bodyPr/>
          <a:lstStyle/>
          <a:p>
            <a:fld id="{3397F14C-1686-4070-A053-51D77FF84D04}" type="datetimeFigureOut">
              <a:rPr lang="en-US" smtClean="0"/>
              <a:t>2/12/2024</a:t>
            </a:fld>
            <a:endParaRPr lang="en-US"/>
          </a:p>
        </p:txBody>
      </p:sp>
      <p:sp>
        <p:nvSpPr>
          <p:cNvPr id="6" name="Footer Placeholder 5">
            <a:extLst>
              <a:ext uri="{FF2B5EF4-FFF2-40B4-BE49-F238E27FC236}">
                <a16:creationId xmlns:a16="http://schemas.microsoft.com/office/drawing/2014/main" id="{D55C57B1-1A34-0A00-8048-65C6C73F18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E46C42-CC2D-1CA7-E817-EB10F3A26C91}"/>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26176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B403-1CD9-28BC-EEE9-4506A4328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6AC00-A292-79A4-61EB-843D6059D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515EDE-2582-C0A8-8CB7-8911E635F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E6526-E051-8674-8B3C-72990749D9E7}"/>
              </a:ext>
            </a:extLst>
          </p:cNvPr>
          <p:cNvSpPr>
            <a:spLocks noGrp="1"/>
          </p:cNvSpPr>
          <p:nvPr>
            <p:ph type="dt" sz="half" idx="10"/>
          </p:nvPr>
        </p:nvSpPr>
        <p:spPr/>
        <p:txBody>
          <a:bodyPr/>
          <a:lstStyle/>
          <a:p>
            <a:fld id="{3397F14C-1686-4070-A053-51D77FF84D04}" type="datetimeFigureOut">
              <a:rPr lang="en-US" smtClean="0"/>
              <a:t>2/12/2024</a:t>
            </a:fld>
            <a:endParaRPr lang="en-US"/>
          </a:p>
        </p:txBody>
      </p:sp>
      <p:sp>
        <p:nvSpPr>
          <p:cNvPr id="6" name="Footer Placeholder 5">
            <a:extLst>
              <a:ext uri="{FF2B5EF4-FFF2-40B4-BE49-F238E27FC236}">
                <a16:creationId xmlns:a16="http://schemas.microsoft.com/office/drawing/2014/main" id="{D2EFD92B-8D3C-3353-4457-F67845B77C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0230CE-6AEC-A614-20BC-415DAA32DC54}"/>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327324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464C4-89CA-0D2F-193C-E3C3EBCBF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4007CB-3DC7-9B14-2CB5-5F49B4F39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94587-64AB-38EE-240A-CFCCB30D8B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7F14C-1686-4070-A053-51D77FF84D04}" type="datetimeFigureOut">
              <a:rPr lang="en-US" smtClean="0"/>
              <a:t>2/12/2024</a:t>
            </a:fld>
            <a:endParaRPr lang="en-US"/>
          </a:p>
        </p:txBody>
      </p:sp>
      <p:sp>
        <p:nvSpPr>
          <p:cNvPr id="5" name="Footer Placeholder 4">
            <a:extLst>
              <a:ext uri="{FF2B5EF4-FFF2-40B4-BE49-F238E27FC236}">
                <a16:creationId xmlns:a16="http://schemas.microsoft.com/office/drawing/2014/main" id="{2B72667C-9D02-3A38-37CF-6C5432EC90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FB14BE-BD94-5EE1-9D59-606764401B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8026A-B421-41DC-8AC4-1933862EC245}" type="slidenum">
              <a:rPr lang="en-US" smtClean="0"/>
              <a:t>‹#›</a:t>
            </a:fld>
            <a:endParaRPr lang="en-US"/>
          </a:p>
        </p:txBody>
      </p:sp>
    </p:spTree>
    <p:extLst>
      <p:ext uri="{BB962C8B-B14F-4D97-AF65-F5344CB8AC3E}">
        <p14:creationId xmlns:p14="http://schemas.microsoft.com/office/powerpoint/2010/main" val="2152025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rism.oregonstate.edu/explor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ers.usda.gov/data-products/commodity-costs-and-returns/commodity-costs-and-retur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atharvaingle/crop-recommendation-datas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2702">
              <a:srgbClr val="6BD9FF"/>
            </a:gs>
            <a:gs pos="0">
              <a:srgbClr val="92F768"/>
            </a:gs>
            <a:gs pos="35000">
              <a:schemeClr val="accent1">
                <a:lumMod val="0"/>
                <a:lumOff val="100000"/>
              </a:schemeClr>
            </a:gs>
            <a:gs pos="18865">
              <a:srgbClr val="CDFBB9"/>
            </a:gs>
            <a:gs pos="48975">
              <a:srgbClr val="C8F1FF"/>
            </a:gs>
            <a:gs pos="100000">
              <a:srgbClr val="01BEFF"/>
            </a:gs>
          </a:gsLst>
          <a:lin ang="54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26DCA0-76FF-6E6B-C97C-C48F5CA9EA1A}"/>
              </a:ext>
            </a:extLst>
          </p:cNvPr>
          <p:cNvSpPr>
            <a:spLocks noGrp="1"/>
          </p:cNvSpPr>
          <p:nvPr>
            <p:ph type="ctrTitle"/>
          </p:nvPr>
        </p:nvSpPr>
        <p:spPr>
          <a:xfrm>
            <a:off x="982639" y="1012536"/>
            <a:ext cx="4613300" cy="3163224"/>
          </a:xfrm>
        </p:spPr>
        <p:txBody>
          <a:bodyPr anchor="t">
            <a:normAutofit/>
          </a:bodyPr>
          <a:lstStyle/>
          <a:p>
            <a:pPr algn="l"/>
            <a:r>
              <a:rPr lang="en-US" sz="4400" b="1" dirty="0">
                <a:effectLst/>
                <a:latin typeface="Calibri" panose="020F0502020204030204" pitchFamily="34" charset="0"/>
                <a:ea typeface="Calibri" panose="020F0502020204030204" pitchFamily="34" charset="0"/>
                <a:cs typeface="Times New Roman" panose="02020603050405020304" pitchFamily="18" charset="0"/>
              </a:rPr>
              <a:t>Boosting Agriculture Yields with Effective Recommendations </a:t>
            </a:r>
            <a:endParaRPr lang="en-US" sz="4400" dirty="0"/>
          </a:p>
        </p:txBody>
      </p:sp>
      <p:sp>
        <p:nvSpPr>
          <p:cNvPr id="3" name="Subtitle 2">
            <a:extLst>
              <a:ext uri="{FF2B5EF4-FFF2-40B4-BE49-F238E27FC236}">
                <a16:creationId xmlns:a16="http://schemas.microsoft.com/office/drawing/2014/main" id="{D1FA48F9-601A-661E-6F18-4316B176C141}"/>
              </a:ext>
            </a:extLst>
          </p:cNvPr>
          <p:cNvSpPr>
            <a:spLocks noGrp="1"/>
          </p:cNvSpPr>
          <p:nvPr>
            <p:ph type="subTitle" idx="1"/>
          </p:nvPr>
        </p:nvSpPr>
        <p:spPr>
          <a:xfrm>
            <a:off x="982638" y="4389120"/>
            <a:ext cx="4408228" cy="1192815"/>
          </a:xfrm>
        </p:spPr>
        <p:txBody>
          <a:bodyPr anchor="b">
            <a:normAutofit/>
          </a:bodyPr>
          <a:lstStyle/>
          <a:p>
            <a:pPr algn="l"/>
            <a:r>
              <a:rPr lang="en-US"/>
              <a:t>Done by - Abhijith Nagarajan</a:t>
            </a:r>
            <a:endParaRPr lang="en-US" dirty="0"/>
          </a:p>
        </p:txBody>
      </p:sp>
      <p:sp>
        <p:nvSpPr>
          <p:cNvPr id="19" name="Rectangle 18">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with text and symbols&#10;&#10;Description automatically generated with medium confidence">
            <a:extLst>
              <a:ext uri="{FF2B5EF4-FFF2-40B4-BE49-F238E27FC236}">
                <a16:creationId xmlns:a16="http://schemas.microsoft.com/office/drawing/2014/main" id="{7BFF03CE-4867-2449-422B-AA6CA1FF0ADB}"/>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345045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rgbClr val="6BD9FF"/>
            </a:gs>
            <a:gs pos="0">
              <a:srgbClr val="92F768"/>
            </a:gs>
            <a:gs pos="15000">
              <a:schemeClr val="accent1">
                <a:lumMod val="0"/>
                <a:lumOff val="100000"/>
              </a:schemeClr>
            </a:gs>
            <a:gs pos="87000">
              <a:schemeClr val="bg1"/>
            </a:gs>
            <a:gs pos="11000">
              <a:srgbClr val="CDFBB9"/>
            </a:gs>
            <a:gs pos="75000">
              <a:schemeClr val="bg1"/>
            </a:gs>
            <a:gs pos="100000">
              <a:srgbClr val="01BEFF"/>
            </a:gs>
          </a:gsLst>
          <a:lin ang="5400000" scaled="1"/>
        </a:gradFill>
        <a:effectLst/>
      </p:bgPr>
    </p:bg>
    <p:spTree>
      <p:nvGrpSpPr>
        <p:cNvPr id="1" name="">
          <a:extLst>
            <a:ext uri="{FF2B5EF4-FFF2-40B4-BE49-F238E27FC236}">
              <a16:creationId xmlns:a16="http://schemas.microsoft.com/office/drawing/2014/main" id="{8C173B80-F499-CAA7-7475-108B303B30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2141D1-3854-DDCF-B919-625C2A1DE220}"/>
              </a:ext>
            </a:extLst>
          </p:cNvPr>
          <p:cNvSpPr>
            <a:spLocks noGrp="1"/>
          </p:cNvSpPr>
          <p:nvPr>
            <p:ph type="title"/>
          </p:nvPr>
        </p:nvSpPr>
        <p:spPr>
          <a:xfrm>
            <a:off x="0" y="95711"/>
            <a:ext cx="12103510" cy="681037"/>
          </a:xfrm>
        </p:spPr>
        <p:txBody>
          <a:bodyPr>
            <a:normAutofit/>
          </a:bodyPr>
          <a:lstStyle/>
          <a:p>
            <a:pPr algn="ctr"/>
            <a:r>
              <a:rPr lang="en-US" sz="4000" b="1" dirty="0"/>
              <a:t>Crop Recommendation – Predictive model &amp; deployment</a:t>
            </a:r>
          </a:p>
        </p:txBody>
      </p:sp>
      <p:pic>
        <p:nvPicPr>
          <p:cNvPr id="13" name="Content Placeholder 12">
            <a:extLst>
              <a:ext uri="{FF2B5EF4-FFF2-40B4-BE49-F238E27FC236}">
                <a16:creationId xmlns:a16="http://schemas.microsoft.com/office/drawing/2014/main" id="{16642101-CA61-C66E-1F7E-0A60E8A01647}"/>
              </a:ext>
            </a:extLst>
          </p:cNvPr>
          <p:cNvPicPr>
            <a:picLocks noGrp="1" noChangeAspect="1"/>
          </p:cNvPicPr>
          <p:nvPr>
            <p:ph idx="1"/>
          </p:nvPr>
        </p:nvPicPr>
        <p:blipFill>
          <a:blip r:embed="rId3"/>
          <a:stretch>
            <a:fillRect/>
          </a:stretch>
        </p:blipFill>
        <p:spPr>
          <a:xfrm>
            <a:off x="439493" y="885516"/>
            <a:ext cx="5351707" cy="4728702"/>
          </a:xfrm>
        </p:spPr>
      </p:pic>
      <p:pic>
        <p:nvPicPr>
          <p:cNvPr id="15" name="Picture 14">
            <a:extLst>
              <a:ext uri="{FF2B5EF4-FFF2-40B4-BE49-F238E27FC236}">
                <a16:creationId xmlns:a16="http://schemas.microsoft.com/office/drawing/2014/main" id="{43A91D32-1493-9102-DADA-D00B37570129}"/>
              </a:ext>
            </a:extLst>
          </p:cNvPr>
          <p:cNvPicPr>
            <a:picLocks noChangeAspect="1"/>
          </p:cNvPicPr>
          <p:nvPr/>
        </p:nvPicPr>
        <p:blipFill>
          <a:blip r:embed="rId4"/>
          <a:stretch>
            <a:fillRect/>
          </a:stretch>
        </p:blipFill>
        <p:spPr>
          <a:xfrm>
            <a:off x="5860026" y="885517"/>
            <a:ext cx="5985416" cy="4728701"/>
          </a:xfrm>
          <a:prstGeom prst="rect">
            <a:avLst/>
          </a:prstGeom>
        </p:spPr>
      </p:pic>
    </p:spTree>
    <p:extLst>
      <p:ext uri="{BB962C8B-B14F-4D97-AF65-F5344CB8AC3E}">
        <p14:creationId xmlns:p14="http://schemas.microsoft.com/office/powerpoint/2010/main" val="300713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92000">
              <a:srgbClr val="6BD9FF"/>
            </a:gs>
            <a:gs pos="0">
              <a:srgbClr val="92F768"/>
            </a:gs>
            <a:gs pos="14000">
              <a:schemeClr val="accent1">
                <a:lumMod val="0"/>
                <a:lumOff val="100000"/>
              </a:schemeClr>
            </a:gs>
            <a:gs pos="53000">
              <a:schemeClr val="bg1"/>
            </a:gs>
            <a:gs pos="11000">
              <a:srgbClr val="CDFBB9"/>
            </a:gs>
            <a:gs pos="82000">
              <a:schemeClr val="bg1"/>
            </a:gs>
            <a:gs pos="100000">
              <a:srgbClr val="01BEFF"/>
            </a:gs>
          </a:gsLst>
          <a:lin ang="5400000" scaled="1"/>
        </a:gradFill>
        <a:effectLst/>
      </p:bgPr>
    </p:bg>
    <p:spTree>
      <p:nvGrpSpPr>
        <p:cNvPr id="1" name="">
          <a:extLst>
            <a:ext uri="{FF2B5EF4-FFF2-40B4-BE49-F238E27FC236}">
              <a16:creationId xmlns:a16="http://schemas.microsoft.com/office/drawing/2014/main" id="{FD61474D-31E5-C648-1994-6664B4C47F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6D068D-FDE2-5989-6117-12323C9A54A8}"/>
              </a:ext>
            </a:extLst>
          </p:cNvPr>
          <p:cNvSpPr>
            <a:spLocks noGrp="1"/>
          </p:cNvSpPr>
          <p:nvPr>
            <p:ph type="title"/>
          </p:nvPr>
        </p:nvSpPr>
        <p:spPr>
          <a:xfrm>
            <a:off x="0" y="95711"/>
            <a:ext cx="12103510" cy="681037"/>
          </a:xfrm>
        </p:spPr>
        <p:txBody>
          <a:bodyPr>
            <a:normAutofit/>
          </a:bodyPr>
          <a:lstStyle/>
          <a:p>
            <a:pPr algn="ctr"/>
            <a:r>
              <a:rPr lang="en-US" sz="4000" b="1" dirty="0"/>
              <a:t>Conclusion</a:t>
            </a:r>
          </a:p>
        </p:txBody>
      </p:sp>
      <p:sp>
        <p:nvSpPr>
          <p:cNvPr id="4" name="Content Placeholder 3">
            <a:extLst>
              <a:ext uri="{FF2B5EF4-FFF2-40B4-BE49-F238E27FC236}">
                <a16:creationId xmlns:a16="http://schemas.microsoft.com/office/drawing/2014/main" id="{6E7C06FF-0E29-DC2F-049B-F306CF61D764}"/>
              </a:ext>
            </a:extLst>
          </p:cNvPr>
          <p:cNvSpPr>
            <a:spLocks noGrp="1"/>
          </p:cNvSpPr>
          <p:nvPr>
            <p:ph idx="1"/>
          </p:nvPr>
        </p:nvSpPr>
        <p:spPr>
          <a:xfrm>
            <a:off x="88490" y="973394"/>
            <a:ext cx="12015020" cy="3342968"/>
          </a:xfrm>
        </p:spPr>
        <p:txBody>
          <a:bodyPr/>
          <a:lstStyle/>
          <a:p>
            <a:r>
              <a:rPr lang="en-US" dirty="0"/>
              <a:t>The three components of Farms of the future shed light on the present ecological conditions and propose means to harness the power of technology and innovation for practicing </a:t>
            </a:r>
            <a:r>
              <a:rPr lang="en-US"/>
              <a:t>sustainable agriculture.</a:t>
            </a:r>
            <a:endParaRPr lang="en-US" dirty="0"/>
          </a:p>
          <a:p>
            <a:r>
              <a:rPr lang="en-US" dirty="0"/>
              <a:t>By incorporating progressive methods like precision farming and data-driven insights, we can cultivate healthier crops, protect our environment, and ensure a brighter future for generations to come. </a:t>
            </a:r>
          </a:p>
          <a:p>
            <a:pPr marL="0" indent="0">
              <a:buNone/>
            </a:pPr>
            <a:endParaRPr lang="en-US" dirty="0"/>
          </a:p>
        </p:txBody>
      </p:sp>
    </p:spTree>
    <p:extLst>
      <p:ext uri="{BB962C8B-B14F-4D97-AF65-F5344CB8AC3E}">
        <p14:creationId xmlns:p14="http://schemas.microsoft.com/office/powerpoint/2010/main" val="367667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4000">
              <a:schemeClr val="bg1"/>
            </a:gs>
            <a:gs pos="0">
              <a:srgbClr val="92F768"/>
            </a:gs>
            <a:gs pos="20000">
              <a:schemeClr val="accent1">
                <a:lumMod val="0"/>
                <a:lumOff val="100000"/>
              </a:schemeClr>
            </a:gs>
            <a:gs pos="60000">
              <a:schemeClr val="bg1"/>
            </a:gs>
            <a:gs pos="11000">
              <a:srgbClr val="CDFBB9"/>
            </a:gs>
            <a:gs pos="72000">
              <a:schemeClr val="bg1"/>
            </a:gs>
            <a:gs pos="100000">
              <a:srgbClr val="01BEFF"/>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0FB8-A3F6-4B39-0D93-BB0E8625CE27}"/>
              </a:ext>
            </a:extLst>
          </p:cNvPr>
          <p:cNvSpPr>
            <a:spLocks noGrp="1"/>
          </p:cNvSpPr>
          <p:nvPr>
            <p:ph type="title"/>
          </p:nvPr>
        </p:nvSpPr>
        <p:spPr>
          <a:xfrm>
            <a:off x="838200" y="365125"/>
            <a:ext cx="10515600" cy="911225"/>
          </a:xfrm>
        </p:spPr>
        <p:txBody>
          <a:bodyPr/>
          <a:lstStyle/>
          <a:p>
            <a:pPr algn="ctr"/>
            <a:r>
              <a:rPr lang="en-US" b="1" dirty="0">
                <a:solidFill>
                  <a:srgbClr val="00314E"/>
                </a:solidFill>
              </a:rPr>
              <a:t>Table of contents</a:t>
            </a:r>
          </a:p>
        </p:txBody>
      </p:sp>
      <p:graphicFrame>
        <p:nvGraphicFramePr>
          <p:cNvPr id="4" name="Content Placeholder 3">
            <a:extLst>
              <a:ext uri="{FF2B5EF4-FFF2-40B4-BE49-F238E27FC236}">
                <a16:creationId xmlns:a16="http://schemas.microsoft.com/office/drawing/2014/main" id="{EAE34AF6-79DD-1ED8-5FEF-B156B5F16910}"/>
              </a:ext>
            </a:extLst>
          </p:cNvPr>
          <p:cNvGraphicFramePr>
            <a:graphicFrameLocks noGrp="1"/>
          </p:cNvGraphicFramePr>
          <p:nvPr>
            <p:ph idx="1"/>
            <p:extLst>
              <p:ext uri="{D42A27DB-BD31-4B8C-83A1-F6EECF244321}">
                <p14:modId xmlns:p14="http://schemas.microsoft.com/office/powerpoint/2010/main" val="2047366279"/>
              </p:ext>
            </p:extLst>
          </p:nvPr>
        </p:nvGraphicFramePr>
        <p:xfrm>
          <a:off x="-1" y="1453629"/>
          <a:ext cx="12192001" cy="4484361"/>
        </p:xfrm>
        <a:graphic>
          <a:graphicData uri="http://schemas.openxmlformats.org/drawingml/2006/table">
            <a:tbl>
              <a:tblPr firstRow="1" bandRow="1">
                <a:tableStyleId>{93296810-A885-4BE3-A3E7-6D5BEEA58F35}</a:tableStyleId>
              </a:tblPr>
              <a:tblGrid>
                <a:gridCol w="1722784">
                  <a:extLst>
                    <a:ext uri="{9D8B030D-6E8A-4147-A177-3AD203B41FA5}">
                      <a16:colId xmlns:a16="http://schemas.microsoft.com/office/drawing/2014/main" val="3656507052"/>
                    </a:ext>
                  </a:extLst>
                </a:gridCol>
                <a:gridCol w="7497747">
                  <a:extLst>
                    <a:ext uri="{9D8B030D-6E8A-4147-A177-3AD203B41FA5}">
                      <a16:colId xmlns:a16="http://schemas.microsoft.com/office/drawing/2014/main" val="1687852447"/>
                    </a:ext>
                  </a:extLst>
                </a:gridCol>
                <a:gridCol w="2971470">
                  <a:extLst>
                    <a:ext uri="{9D8B030D-6E8A-4147-A177-3AD203B41FA5}">
                      <a16:colId xmlns:a16="http://schemas.microsoft.com/office/drawing/2014/main" val="1331931040"/>
                    </a:ext>
                  </a:extLst>
                </a:gridCol>
              </a:tblGrid>
              <a:tr h="615709">
                <a:tc>
                  <a:txBody>
                    <a:bodyPr/>
                    <a:lstStyle/>
                    <a:p>
                      <a:r>
                        <a:rPr lang="en-US" dirty="0">
                          <a:solidFill>
                            <a:srgbClr val="00314E"/>
                          </a:solidFill>
                        </a:rPr>
                        <a:t>SNO</a:t>
                      </a:r>
                    </a:p>
                  </a:txBody>
                  <a:tcPr>
                    <a:solidFill>
                      <a:schemeClr val="accent6"/>
                    </a:solidFill>
                  </a:tcPr>
                </a:tc>
                <a:tc>
                  <a:txBody>
                    <a:bodyPr/>
                    <a:lstStyle/>
                    <a:p>
                      <a:pPr algn="ctr"/>
                      <a:r>
                        <a:rPr lang="en-US" b="1" dirty="0">
                          <a:solidFill>
                            <a:srgbClr val="00314E"/>
                          </a:solidFill>
                        </a:rPr>
                        <a:t>Topic</a:t>
                      </a:r>
                    </a:p>
                  </a:txBody>
                  <a:tcPr>
                    <a:solidFill>
                      <a:schemeClr val="accent6"/>
                    </a:solidFill>
                  </a:tcPr>
                </a:tc>
                <a:tc>
                  <a:txBody>
                    <a:bodyPr/>
                    <a:lstStyle/>
                    <a:p>
                      <a:r>
                        <a:rPr lang="en-US" dirty="0">
                          <a:solidFill>
                            <a:srgbClr val="00314E"/>
                          </a:solidFill>
                        </a:rPr>
                        <a:t>Slide Number</a:t>
                      </a:r>
                    </a:p>
                  </a:txBody>
                  <a:tcPr>
                    <a:solidFill>
                      <a:schemeClr val="accent6"/>
                    </a:solidFill>
                  </a:tcPr>
                </a:tc>
                <a:extLst>
                  <a:ext uri="{0D108BD9-81ED-4DB2-BD59-A6C34878D82A}">
                    <a16:rowId xmlns:a16="http://schemas.microsoft.com/office/drawing/2014/main" val="1555175954"/>
                  </a:ext>
                </a:extLst>
              </a:tr>
              <a:tr h="535232">
                <a:tc>
                  <a:txBody>
                    <a:bodyPr/>
                    <a:lstStyle/>
                    <a:p>
                      <a:r>
                        <a:rPr lang="en-US" dirty="0">
                          <a:solidFill>
                            <a:srgbClr val="00314E"/>
                          </a:solidFill>
                        </a:rPr>
                        <a:t>1.</a:t>
                      </a:r>
                    </a:p>
                  </a:txBody>
                  <a:tcPr/>
                </a:tc>
                <a:tc>
                  <a:txBody>
                    <a:bodyPr/>
                    <a:lstStyle/>
                    <a:p>
                      <a:r>
                        <a:rPr lang="en-US" dirty="0">
                          <a:solidFill>
                            <a:srgbClr val="00314E"/>
                          </a:solidFill>
                        </a:rPr>
                        <a:t>Farms of the future – Problem Statement and Solution </a:t>
                      </a:r>
                    </a:p>
                  </a:txBody>
                  <a:tcPr/>
                </a:tc>
                <a:tc>
                  <a:txBody>
                    <a:bodyPr/>
                    <a:lstStyle/>
                    <a:p>
                      <a:r>
                        <a:rPr lang="en-US" dirty="0">
                          <a:solidFill>
                            <a:srgbClr val="00314E"/>
                          </a:solidFill>
                        </a:rPr>
                        <a:t>3</a:t>
                      </a:r>
                    </a:p>
                  </a:txBody>
                  <a:tcPr/>
                </a:tc>
                <a:extLst>
                  <a:ext uri="{0D108BD9-81ED-4DB2-BD59-A6C34878D82A}">
                    <a16:rowId xmlns:a16="http://schemas.microsoft.com/office/drawing/2014/main" val="2399543539"/>
                  </a:ext>
                </a:extLst>
              </a:tr>
              <a:tr h="524033">
                <a:tc>
                  <a:txBody>
                    <a:bodyPr/>
                    <a:lstStyle/>
                    <a:p>
                      <a:r>
                        <a:rPr lang="en-US" dirty="0">
                          <a:solidFill>
                            <a:srgbClr val="00314E"/>
                          </a:solidFill>
                        </a:rPr>
                        <a:t>2.</a:t>
                      </a:r>
                    </a:p>
                  </a:txBody>
                  <a:tcPr/>
                </a:tc>
                <a:tc>
                  <a:txBody>
                    <a:bodyPr/>
                    <a:lstStyle/>
                    <a:p>
                      <a:r>
                        <a:rPr lang="en-US" dirty="0">
                          <a:solidFill>
                            <a:srgbClr val="00314E"/>
                          </a:solidFill>
                        </a:rPr>
                        <a:t>Solution 1a) Dashboard 1 - Precipitation and Temperature Analysis</a:t>
                      </a:r>
                    </a:p>
                  </a:txBody>
                  <a:tcPr/>
                </a:tc>
                <a:tc>
                  <a:txBody>
                    <a:bodyPr/>
                    <a:lstStyle/>
                    <a:p>
                      <a:r>
                        <a:rPr lang="en-US" dirty="0">
                          <a:solidFill>
                            <a:srgbClr val="00314E"/>
                          </a:solidFill>
                        </a:rPr>
                        <a:t>4-5</a:t>
                      </a:r>
                    </a:p>
                  </a:txBody>
                  <a:tcPr/>
                </a:tc>
                <a:extLst>
                  <a:ext uri="{0D108BD9-81ED-4DB2-BD59-A6C34878D82A}">
                    <a16:rowId xmlns:a16="http://schemas.microsoft.com/office/drawing/2014/main" val="571432068"/>
                  </a:ext>
                </a:extLst>
              </a:tr>
              <a:tr h="705978">
                <a:tc>
                  <a:txBody>
                    <a:bodyPr/>
                    <a:lstStyle/>
                    <a:p>
                      <a:r>
                        <a:rPr lang="en-US" dirty="0">
                          <a:solidFill>
                            <a:srgbClr val="00314E"/>
                          </a:solidFill>
                        </a:rPr>
                        <a:t>3.</a:t>
                      </a:r>
                    </a:p>
                  </a:txBody>
                  <a:tcPr/>
                </a:tc>
                <a:tc>
                  <a:txBody>
                    <a:bodyPr/>
                    <a:lstStyle/>
                    <a:p>
                      <a:r>
                        <a:rPr lang="en-US" dirty="0">
                          <a:solidFill>
                            <a:srgbClr val="00314E"/>
                          </a:solidFill>
                        </a:rPr>
                        <a:t>Solution 1b) Dashboard 2 – Crop Commodity Costs and Returns</a:t>
                      </a:r>
                    </a:p>
                  </a:txBody>
                  <a:tcPr/>
                </a:tc>
                <a:tc>
                  <a:txBody>
                    <a:bodyPr/>
                    <a:lstStyle/>
                    <a:p>
                      <a:r>
                        <a:rPr lang="en-US" dirty="0">
                          <a:solidFill>
                            <a:srgbClr val="00314E"/>
                          </a:solidFill>
                        </a:rPr>
                        <a:t>6-7</a:t>
                      </a:r>
                    </a:p>
                  </a:txBody>
                  <a:tcPr/>
                </a:tc>
                <a:extLst>
                  <a:ext uri="{0D108BD9-81ED-4DB2-BD59-A6C34878D82A}">
                    <a16:rowId xmlns:a16="http://schemas.microsoft.com/office/drawing/2014/main" val="3568215940"/>
                  </a:ext>
                </a:extLst>
              </a:tr>
              <a:tr h="658321">
                <a:tc>
                  <a:txBody>
                    <a:bodyPr/>
                    <a:lstStyle/>
                    <a:p>
                      <a:r>
                        <a:rPr lang="en-US" dirty="0">
                          <a:solidFill>
                            <a:srgbClr val="00314E"/>
                          </a:solidFill>
                        </a:rPr>
                        <a:t>4.</a:t>
                      </a:r>
                    </a:p>
                  </a:txBody>
                  <a:tcPr/>
                </a:tc>
                <a:tc>
                  <a:txBody>
                    <a:bodyPr/>
                    <a:lstStyle/>
                    <a:p>
                      <a:r>
                        <a:rPr lang="en-US" dirty="0">
                          <a:solidFill>
                            <a:srgbClr val="00314E"/>
                          </a:solidFill>
                        </a:rPr>
                        <a:t>Solution 2) Weather Prediction – Dataset generation</a:t>
                      </a:r>
                    </a:p>
                  </a:txBody>
                  <a:tcPr/>
                </a:tc>
                <a:tc>
                  <a:txBody>
                    <a:bodyPr/>
                    <a:lstStyle/>
                    <a:p>
                      <a:r>
                        <a:rPr lang="en-US" dirty="0">
                          <a:solidFill>
                            <a:srgbClr val="00314E"/>
                          </a:solidFill>
                        </a:rPr>
                        <a:t>8</a:t>
                      </a:r>
                    </a:p>
                  </a:txBody>
                  <a:tcPr/>
                </a:tc>
                <a:extLst>
                  <a:ext uri="{0D108BD9-81ED-4DB2-BD59-A6C34878D82A}">
                    <a16:rowId xmlns:a16="http://schemas.microsoft.com/office/drawing/2014/main" val="2158544502"/>
                  </a:ext>
                </a:extLst>
              </a:tr>
              <a:tr h="800657">
                <a:tc>
                  <a:txBody>
                    <a:bodyPr/>
                    <a:lstStyle/>
                    <a:p>
                      <a:r>
                        <a:rPr lang="en-US" dirty="0">
                          <a:solidFill>
                            <a:srgbClr val="00314E"/>
                          </a:solidFill>
                        </a:rPr>
                        <a:t>5. </a:t>
                      </a:r>
                    </a:p>
                  </a:txBody>
                  <a:tcPr/>
                </a:tc>
                <a:tc>
                  <a:txBody>
                    <a:bodyPr/>
                    <a:lstStyle/>
                    <a:p>
                      <a:r>
                        <a:rPr lang="en-US" dirty="0">
                          <a:solidFill>
                            <a:srgbClr val="00314E"/>
                          </a:solidFill>
                        </a:rPr>
                        <a:t>Solution 3) Crop Recommendation – Predictive modelling and deployment</a:t>
                      </a:r>
                    </a:p>
                  </a:txBody>
                  <a:tcPr/>
                </a:tc>
                <a:tc>
                  <a:txBody>
                    <a:bodyPr/>
                    <a:lstStyle/>
                    <a:p>
                      <a:r>
                        <a:rPr lang="en-US" dirty="0">
                          <a:solidFill>
                            <a:srgbClr val="00314E"/>
                          </a:solidFill>
                        </a:rPr>
                        <a:t>9-10</a:t>
                      </a:r>
                    </a:p>
                  </a:txBody>
                  <a:tcPr/>
                </a:tc>
                <a:extLst>
                  <a:ext uri="{0D108BD9-81ED-4DB2-BD59-A6C34878D82A}">
                    <a16:rowId xmlns:a16="http://schemas.microsoft.com/office/drawing/2014/main" val="2064118817"/>
                  </a:ext>
                </a:extLst>
              </a:tr>
              <a:tr h="644431">
                <a:tc>
                  <a:txBody>
                    <a:bodyPr/>
                    <a:lstStyle/>
                    <a:p>
                      <a:r>
                        <a:rPr lang="en-US" dirty="0">
                          <a:solidFill>
                            <a:srgbClr val="00314E"/>
                          </a:solidFill>
                        </a:rPr>
                        <a:t>6. </a:t>
                      </a:r>
                    </a:p>
                  </a:txBody>
                  <a:tcPr/>
                </a:tc>
                <a:tc>
                  <a:txBody>
                    <a:bodyPr/>
                    <a:lstStyle/>
                    <a:p>
                      <a:r>
                        <a:rPr lang="en-US" dirty="0">
                          <a:solidFill>
                            <a:srgbClr val="00314E"/>
                          </a:solidFill>
                        </a:rPr>
                        <a:t>Conclusion</a:t>
                      </a:r>
                    </a:p>
                  </a:txBody>
                  <a:tcPr/>
                </a:tc>
                <a:tc>
                  <a:txBody>
                    <a:bodyPr/>
                    <a:lstStyle/>
                    <a:p>
                      <a:r>
                        <a:rPr lang="en-US" dirty="0">
                          <a:solidFill>
                            <a:srgbClr val="00314E"/>
                          </a:solidFill>
                        </a:rPr>
                        <a:t>11</a:t>
                      </a:r>
                    </a:p>
                  </a:txBody>
                  <a:tcPr/>
                </a:tc>
                <a:extLst>
                  <a:ext uri="{0D108BD9-81ED-4DB2-BD59-A6C34878D82A}">
                    <a16:rowId xmlns:a16="http://schemas.microsoft.com/office/drawing/2014/main" val="1270133004"/>
                  </a:ext>
                </a:extLst>
              </a:tr>
            </a:tbl>
          </a:graphicData>
        </a:graphic>
      </p:graphicFrame>
    </p:spTree>
    <p:extLst>
      <p:ext uri="{BB962C8B-B14F-4D97-AF65-F5344CB8AC3E}">
        <p14:creationId xmlns:p14="http://schemas.microsoft.com/office/powerpoint/2010/main" val="156758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4000">
              <a:srgbClr val="6BD9FF"/>
            </a:gs>
            <a:gs pos="0">
              <a:srgbClr val="92F768"/>
            </a:gs>
            <a:gs pos="35000">
              <a:schemeClr val="accent1">
                <a:lumMod val="0"/>
                <a:lumOff val="100000"/>
              </a:schemeClr>
            </a:gs>
            <a:gs pos="59439">
              <a:schemeClr val="bg1"/>
            </a:gs>
            <a:gs pos="11000">
              <a:srgbClr val="CDFBB9"/>
            </a:gs>
            <a:gs pos="48975">
              <a:schemeClr val="bg1"/>
            </a:gs>
            <a:gs pos="100000">
              <a:srgbClr val="01BEFF"/>
            </a:gs>
          </a:gsLst>
          <a:lin ang="5400000" scaled="1"/>
        </a:gradFill>
        <a:effectLst/>
      </p:bgPr>
    </p:bg>
    <p:spTree>
      <p:nvGrpSpPr>
        <p:cNvPr id="1" name="">
          <a:extLst>
            <a:ext uri="{FF2B5EF4-FFF2-40B4-BE49-F238E27FC236}">
              <a16:creationId xmlns:a16="http://schemas.microsoft.com/office/drawing/2014/main" id="{9387ED45-BDC7-F4E4-D7C5-2BE4578E70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DD3551-EBD5-7BC3-B043-C6311572D677}"/>
              </a:ext>
            </a:extLst>
          </p:cNvPr>
          <p:cNvSpPr>
            <a:spLocks noGrp="1"/>
          </p:cNvSpPr>
          <p:nvPr>
            <p:ph type="title"/>
          </p:nvPr>
        </p:nvSpPr>
        <p:spPr>
          <a:xfrm>
            <a:off x="-1" y="0"/>
            <a:ext cx="12191999" cy="825759"/>
          </a:xfrm>
        </p:spPr>
        <p:txBody>
          <a:bodyPr/>
          <a:lstStyle/>
          <a:p>
            <a:pPr algn="ctr"/>
            <a:r>
              <a:rPr lang="en-US" b="1" dirty="0"/>
              <a:t>Farms of the future</a:t>
            </a:r>
          </a:p>
        </p:txBody>
      </p:sp>
      <p:sp>
        <p:nvSpPr>
          <p:cNvPr id="3" name="Content Placeholder 2">
            <a:extLst>
              <a:ext uri="{FF2B5EF4-FFF2-40B4-BE49-F238E27FC236}">
                <a16:creationId xmlns:a16="http://schemas.microsoft.com/office/drawing/2014/main" id="{5B56020C-72AB-EAD5-38B3-699395B08963}"/>
              </a:ext>
            </a:extLst>
          </p:cNvPr>
          <p:cNvSpPr>
            <a:spLocks noGrp="1"/>
          </p:cNvSpPr>
          <p:nvPr>
            <p:ph idx="1"/>
          </p:nvPr>
        </p:nvSpPr>
        <p:spPr>
          <a:xfrm>
            <a:off x="0" y="698090"/>
            <a:ext cx="12192000" cy="5860025"/>
          </a:xfrm>
          <a:gradFill>
            <a:gsLst>
              <a:gs pos="100000">
                <a:schemeClr val="bg1"/>
              </a:gs>
              <a:gs pos="100000">
                <a:schemeClr val="bg1"/>
              </a:gs>
              <a:gs pos="100000">
                <a:schemeClr val="bg1"/>
              </a:gs>
              <a:gs pos="0">
                <a:srgbClr val="92F768"/>
              </a:gs>
              <a:gs pos="100000">
                <a:schemeClr val="accent1">
                  <a:lumMod val="0"/>
                  <a:lumOff val="100000"/>
                </a:schemeClr>
              </a:gs>
              <a:gs pos="100000">
                <a:schemeClr val="bg1"/>
              </a:gs>
              <a:gs pos="0">
                <a:schemeClr val="bg1"/>
              </a:gs>
              <a:gs pos="100000">
                <a:schemeClr val="bg1"/>
              </a:gs>
              <a:gs pos="100000">
                <a:schemeClr val="bg1"/>
              </a:gs>
              <a:gs pos="100000">
                <a:srgbClr val="01BEFF"/>
              </a:gs>
            </a:gsLst>
            <a:lin ang="5400000" scaled="1"/>
          </a:gradFill>
        </p:spPr>
        <p:txBody>
          <a:bodyPr>
            <a:noAutofit/>
          </a:bodyPr>
          <a:lstStyle/>
          <a:p>
            <a:pPr marL="0" indent="0" algn="ctr">
              <a:buNone/>
            </a:pPr>
            <a:r>
              <a:rPr lang="en-US" sz="2400" dirty="0">
                <a:cs typeface="Times New Roman" panose="02020603050405020304" pitchFamily="18" charset="0"/>
              </a:rPr>
              <a:t>Problem Statement</a:t>
            </a:r>
          </a:p>
          <a:p>
            <a:r>
              <a:rPr lang="en-US" sz="1700" dirty="0">
                <a:cs typeface="Times New Roman" panose="02020603050405020304" pitchFamily="18" charset="0"/>
              </a:rPr>
              <a:t>The constant threat of environmental degradation, unpredictable weather patterns, and rising cultivation costs looms over the future of agriculture. This urgency is compounded by a growing population and inflation. Hence, there is a necessity to embrace eco-friendly, sustainable solutions empowered by technology to address these challenges head-on.</a:t>
            </a:r>
          </a:p>
          <a:p>
            <a:r>
              <a:rPr lang="en-US" sz="1700" dirty="0">
                <a:cs typeface="Times New Roman" panose="02020603050405020304" pitchFamily="18" charset="0"/>
              </a:rPr>
              <a:t>My solution is an interpretation of Bayer’s Farms of the future initiative, where agriculture has been transformed with digitization. </a:t>
            </a:r>
          </a:p>
          <a:p>
            <a:pPr marL="0" indent="0">
              <a:buNone/>
            </a:pPr>
            <a:r>
              <a:rPr lang="en-US" sz="1700" dirty="0">
                <a:cs typeface="Times New Roman" panose="02020603050405020304" pitchFamily="18" charset="0"/>
              </a:rPr>
              <a:t>					           </a:t>
            </a:r>
            <a:r>
              <a:rPr lang="en-US" sz="2400" dirty="0">
                <a:cs typeface="Times New Roman" panose="02020603050405020304" pitchFamily="18" charset="0"/>
              </a:rPr>
              <a:t>Solution</a:t>
            </a:r>
          </a:p>
          <a:p>
            <a:pPr marL="514350" indent="-514350">
              <a:buFont typeface="+mj-lt"/>
              <a:buAutoNum type="arabicPeriod"/>
            </a:pPr>
            <a:r>
              <a:rPr lang="en-US" sz="1700" dirty="0">
                <a:cs typeface="Times New Roman" panose="02020603050405020304" pitchFamily="18" charset="0"/>
              </a:rPr>
              <a:t>Environmental variations and crop commodity price changes – Tableau Dashboard:</a:t>
            </a:r>
          </a:p>
          <a:p>
            <a:pPr lvl="1"/>
            <a:r>
              <a:rPr lang="en-US" sz="1700" dirty="0">
                <a:cs typeface="Times New Roman" panose="02020603050405020304" pitchFamily="18" charset="0"/>
              </a:rPr>
              <a:t>To demonstrate the variations in precipitation &amp; temperature in the US and analyze cultivation costs for five crops. This study corroborates the need for a smart solution. </a:t>
            </a:r>
          </a:p>
          <a:p>
            <a:pPr lvl="1"/>
            <a:r>
              <a:rPr lang="en-US" sz="1700" dirty="0">
                <a:cs typeface="Times New Roman" panose="02020603050405020304" pitchFamily="18" charset="0"/>
              </a:rPr>
              <a:t>Skills: Data Visualization and Communication</a:t>
            </a:r>
          </a:p>
          <a:p>
            <a:pPr marL="457200" indent="-457200">
              <a:buFont typeface="+mj-lt"/>
              <a:buAutoNum type="arabicPeriod"/>
            </a:pPr>
            <a:r>
              <a:rPr lang="en-US" sz="1700" dirty="0">
                <a:cs typeface="Times New Roman" panose="02020603050405020304" pitchFamily="18" charset="0"/>
              </a:rPr>
              <a:t>Weather Prediction:</a:t>
            </a:r>
          </a:p>
          <a:p>
            <a:pPr lvl="1"/>
            <a:r>
              <a:rPr lang="en-US" sz="1700" dirty="0">
                <a:cs typeface="Times New Roman" panose="02020603050405020304" pitchFamily="18" charset="0"/>
              </a:rPr>
              <a:t>Practicing precision farming can aid in utilizing water judiciously for irrigation. One means to achieve this is by being able to predict the weather in advance. For this part of the project, I have collated data to build a dataset to predict the weather condition in advance.</a:t>
            </a:r>
          </a:p>
          <a:p>
            <a:pPr lvl="1"/>
            <a:r>
              <a:rPr lang="en-US" sz="1700" dirty="0">
                <a:cs typeface="Times New Roman" panose="02020603050405020304" pitchFamily="18" charset="0"/>
              </a:rPr>
              <a:t>Skills – Data Collection, Database Management, API </a:t>
            </a:r>
          </a:p>
          <a:p>
            <a:pPr marL="342900" indent="-342900">
              <a:buFont typeface="+mj-lt"/>
              <a:buAutoNum type="arabicPeriod"/>
            </a:pPr>
            <a:r>
              <a:rPr lang="en-US" sz="1700" dirty="0">
                <a:cs typeface="Times New Roman" panose="02020603050405020304" pitchFamily="18" charset="0"/>
              </a:rPr>
              <a:t>Crop Recommendation:</a:t>
            </a:r>
          </a:p>
          <a:p>
            <a:pPr lvl="1"/>
            <a:r>
              <a:rPr lang="en-US" sz="1700" dirty="0">
                <a:cs typeface="Times New Roman" panose="02020603050405020304" pitchFamily="18" charset="0"/>
              </a:rPr>
              <a:t>Given several parameters, such as nitrogen, phosphorus, potassium, temperature, humidity, pH, rainfall and sowing season, suggest which crop can be grown.</a:t>
            </a:r>
          </a:p>
          <a:p>
            <a:pPr lvl="1"/>
            <a:r>
              <a:rPr lang="en-US" sz="1700" dirty="0">
                <a:cs typeface="Times New Roman" panose="02020603050405020304" pitchFamily="18" charset="0"/>
              </a:rPr>
              <a:t>Skills – Exploratory Data Analysis,  Model building and evaluation, Model deployment.</a:t>
            </a:r>
          </a:p>
        </p:txBody>
      </p:sp>
    </p:spTree>
    <p:extLst>
      <p:ext uri="{BB962C8B-B14F-4D97-AF65-F5344CB8AC3E}">
        <p14:creationId xmlns:p14="http://schemas.microsoft.com/office/powerpoint/2010/main" val="343511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96000">
              <a:srgbClr val="6BD9FF"/>
            </a:gs>
            <a:gs pos="0">
              <a:srgbClr val="92F768"/>
            </a:gs>
            <a:gs pos="14000">
              <a:schemeClr val="accent1">
                <a:lumMod val="0"/>
                <a:lumOff val="100000"/>
              </a:schemeClr>
            </a:gs>
            <a:gs pos="87000">
              <a:schemeClr val="bg1"/>
            </a:gs>
            <a:gs pos="11000">
              <a:srgbClr val="CDFBB9"/>
            </a:gs>
            <a:gs pos="48975">
              <a:schemeClr val="bg1"/>
            </a:gs>
            <a:gs pos="100000">
              <a:srgbClr val="01BEFF"/>
            </a:gs>
          </a:gsLst>
          <a:lin ang="5400000" scaled="1"/>
        </a:gradFill>
        <a:effectLst/>
      </p:bgPr>
    </p:bg>
    <p:spTree>
      <p:nvGrpSpPr>
        <p:cNvPr id="1" name="">
          <a:extLst>
            <a:ext uri="{FF2B5EF4-FFF2-40B4-BE49-F238E27FC236}">
              <a16:creationId xmlns:a16="http://schemas.microsoft.com/office/drawing/2014/main" id="{5689499C-DB5F-18F9-2D9F-058FF69E1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BB123B-A5FB-472B-C618-7B3680082253}"/>
              </a:ext>
            </a:extLst>
          </p:cNvPr>
          <p:cNvSpPr>
            <a:spLocks noGrp="1"/>
          </p:cNvSpPr>
          <p:nvPr>
            <p:ph type="title"/>
          </p:nvPr>
        </p:nvSpPr>
        <p:spPr>
          <a:xfrm>
            <a:off x="679580" y="1"/>
            <a:ext cx="10519362" cy="835742"/>
          </a:xfrm>
        </p:spPr>
        <p:txBody>
          <a:bodyPr>
            <a:normAutofit/>
          </a:bodyPr>
          <a:lstStyle/>
          <a:p>
            <a:pPr algn="ctr"/>
            <a:r>
              <a:rPr lang="en-US" sz="4000" b="1" dirty="0"/>
              <a:t>Temperature and Precipitation Analysis</a:t>
            </a:r>
          </a:p>
        </p:txBody>
      </p:sp>
      <p:sp>
        <p:nvSpPr>
          <p:cNvPr id="6" name="Content Placeholder 3">
            <a:extLst>
              <a:ext uri="{FF2B5EF4-FFF2-40B4-BE49-F238E27FC236}">
                <a16:creationId xmlns:a16="http://schemas.microsoft.com/office/drawing/2014/main" id="{AB8F1713-9912-C1EB-48C9-4B04F557A076}"/>
              </a:ext>
            </a:extLst>
          </p:cNvPr>
          <p:cNvSpPr>
            <a:spLocks noGrp="1"/>
          </p:cNvSpPr>
          <p:nvPr>
            <p:ph idx="1"/>
          </p:nvPr>
        </p:nvSpPr>
        <p:spPr>
          <a:xfrm>
            <a:off x="336754" y="960386"/>
            <a:ext cx="11776587" cy="5047123"/>
          </a:xfrm>
        </p:spPr>
        <p:txBody>
          <a:bodyPr>
            <a:normAutofit/>
          </a:bodyPr>
          <a:lstStyle/>
          <a:p>
            <a:r>
              <a:rPr lang="en-US" sz="2000" dirty="0"/>
              <a:t>Salient features of the data and dashboard:</a:t>
            </a:r>
          </a:p>
          <a:p>
            <a:pPr marL="800100" lvl="1" indent="-342900">
              <a:buFont typeface="+mj-lt"/>
              <a:buAutoNum type="arabicPeriod"/>
            </a:pPr>
            <a:r>
              <a:rPr lang="en-US" sz="2000" dirty="0"/>
              <a:t>Cities considered (24): Avon Lake, Berkeley, Cambridge, Centralia, Champaign, Chesterfield, Hebron, Illiopolis, Kansas City, Kearney, Luling, Montvale, Muscatine, Myerstown, Phoenix, Pittsburg, Remington, Rogers, San Francisco, Shakopee, Tucson, Waterman, Whippany, Woodland</a:t>
            </a:r>
          </a:p>
          <a:p>
            <a:pPr marL="800100" lvl="1" indent="-342900">
              <a:buFont typeface="+mj-lt"/>
              <a:buAutoNum type="arabicPeriod"/>
            </a:pPr>
            <a:r>
              <a:rPr lang="en-US" sz="2000" dirty="0"/>
              <a:t>Source of data: </a:t>
            </a:r>
            <a:r>
              <a:rPr lang="en-US" sz="2000" dirty="0">
                <a:hlinkClick r:id="rId2"/>
              </a:rPr>
              <a:t>PRISM Climate Group</a:t>
            </a:r>
            <a:endParaRPr lang="en-US" sz="2000" dirty="0"/>
          </a:p>
          <a:p>
            <a:pPr marL="800100" lvl="1" indent="-342900">
              <a:buFont typeface="+mj-lt"/>
              <a:buAutoNum type="arabicPeriod"/>
            </a:pPr>
            <a:r>
              <a:rPr lang="en-US" sz="2000" dirty="0"/>
              <a:t>Aim of the dashboard: To study the temperature and precipitation variations from 2017 to 2023. </a:t>
            </a:r>
          </a:p>
          <a:p>
            <a:pPr marL="800100" lvl="1" indent="-342900">
              <a:buFont typeface="+mj-lt"/>
              <a:buAutoNum type="arabicPeriod"/>
            </a:pPr>
            <a:r>
              <a:rPr lang="en-US" sz="2000" dirty="0"/>
              <a:t>Some key observations:</a:t>
            </a:r>
          </a:p>
          <a:p>
            <a:pPr marL="1257300" lvl="2" indent="-342900">
              <a:buFont typeface="+mj-lt"/>
              <a:buAutoNum type="alphaLcParenR"/>
            </a:pPr>
            <a:r>
              <a:rPr lang="en-US" dirty="0"/>
              <a:t>For winters – The Midwest region has seen a 25% decrease, roughly 8F drop, in average temperatures from 2017 to 2022. However, from 2022 to 2023, there has been an average uptick of 10F across all states.  </a:t>
            </a:r>
          </a:p>
          <a:p>
            <a:pPr marL="1257300" lvl="2" indent="-342900">
              <a:buFont typeface="+mj-lt"/>
              <a:buAutoNum type="alphaLcParenR"/>
            </a:pPr>
            <a:r>
              <a:rPr lang="en-US" dirty="0"/>
              <a:t>For the Northeast states of Massachusetts, New Jersey and Pennsylvania, there is a palpable change in precipitation received in Fall.  </a:t>
            </a:r>
          </a:p>
          <a:p>
            <a:pPr marL="1714500" lvl="3" indent="-342900">
              <a:buFont typeface="+mj-lt"/>
              <a:buAutoNum type="alphaLcParenR"/>
            </a:pPr>
            <a:r>
              <a:rPr lang="en-US" sz="2000" dirty="0"/>
              <a:t>For instance, since 2018, Pennsylvania has recorded a steady fall in rainfall from 3571 to 1895 mm.</a:t>
            </a:r>
          </a:p>
          <a:p>
            <a:pPr marL="1714500" lvl="3" indent="-342900">
              <a:buFont typeface="+mj-lt"/>
              <a:buAutoNum type="alphaLcParenR"/>
            </a:pPr>
            <a:r>
              <a:rPr lang="en-US" sz="2000" dirty="0"/>
              <a:t>On the other hand, for New Jersey, a decrease was initially observed from 2018-2020; 3584 to 2423 mm but was followed by a 32% increase of 3198 mm in 2023.</a:t>
            </a:r>
          </a:p>
          <a:p>
            <a:pPr marL="457200" lvl="1" indent="0">
              <a:buNone/>
            </a:pPr>
            <a:endParaRPr lang="en-US" sz="2000" dirty="0"/>
          </a:p>
          <a:p>
            <a:pPr marL="800100" lvl="1" indent="-342900">
              <a:buFont typeface="+mj-lt"/>
              <a:buAutoNum type="arabicPeriod"/>
            </a:pPr>
            <a:endParaRPr lang="en-US" sz="2000" dirty="0"/>
          </a:p>
        </p:txBody>
      </p:sp>
    </p:spTree>
    <p:extLst>
      <p:ext uri="{BB962C8B-B14F-4D97-AF65-F5344CB8AC3E}">
        <p14:creationId xmlns:p14="http://schemas.microsoft.com/office/powerpoint/2010/main" val="63081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96000">
              <a:srgbClr val="6BD9FF"/>
            </a:gs>
            <a:gs pos="0">
              <a:srgbClr val="92F768"/>
            </a:gs>
            <a:gs pos="14000">
              <a:schemeClr val="accent1">
                <a:lumMod val="0"/>
                <a:lumOff val="100000"/>
              </a:schemeClr>
            </a:gs>
            <a:gs pos="87000">
              <a:schemeClr val="bg1"/>
            </a:gs>
            <a:gs pos="11000">
              <a:srgbClr val="CDFBB9"/>
            </a:gs>
            <a:gs pos="48975">
              <a:schemeClr val="bg1"/>
            </a:gs>
            <a:gs pos="100000">
              <a:srgbClr val="01BEFF"/>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CA56-0043-FD16-BDB2-ED2C95277478}"/>
              </a:ext>
            </a:extLst>
          </p:cNvPr>
          <p:cNvSpPr>
            <a:spLocks noGrp="1"/>
          </p:cNvSpPr>
          <p:nvPr>
            <p:ph type="title"/>
          </p:nvPr>
        </p:nvSpPr>
        <p:spPr>
          <a:xfrm>
            <a:off x="679580" y="1"/>
            <a:ext cx="10519362" cy="835742"/>
          </a:xfrm>
        </p:spPr>
        <p:txBody>
          <a:bodyPr>
            <a:normAutofit/>
          </a:bodyPr>
          <a:lstStyle/>
          <a:p>
            <a:pPr algn="ctr"/>
            <a:r>
              <a:rPr lang="en-US" sz="4000" b="1" dirty="0"/>
              <a:t>Temperature and Precipitation Analysis</a:t>
            </a:r>
          </a:p>
        </p:txBody>
      </p:sp>
      <p:pic>
        <p:nvPicPr>
          <p:cNvPr id="5" name="Content Placeholder 4">
            <a:extLst>
              <a:ext uri="{FF2B5EF4-FFF2-40B4-BE49-F238E27FC236}">
                <a16:creationId xmlns:a16="http://schemas.microsoft.com/office/drawing/2014/main" id="{DA4ACB86-23B7-F56F-4ECB-71560F601C8C}"/>
              </a:ext>
            </a:extLst>
          </p:cNvPr>
          <p:cNvPicPr>
            <a:picLocks noGrp="1" noChangeAspect="1"/>
          </p:cNvPicPr>
          <p:nvPr>
            <p:ph idx="1"/>
          </p:nvPr>
        </p:nvPicPr>
        <p:blipFill>
          <a:blip r:embed="rId2"/>
          <a:stretch>
            <a:fillRect/>
          </a:stretch>
        </p:blipFill>
        <p:spPr>
          <a:xfrm>
            <a:off x="209522" y="725487"/>
            <a:ext cx="11495043" cy="5407025"/>
          </a:xfrm>
          <a:gradFill>
            <a:gsLst>
              <a:gs pos="100000">
                <a:schemeClr val="bg1"/>
              </a:gs>
              <a:gs pos="100000">
                <a:schemeClr val="bg1"/>
              </a:gs>
              <a:gs pos="100000">
                <a:schemeClr val="bg1"/>
              </a:gs>
              <a:gs pos="0">
                <a:srgbClr val="92F768"/>
              </a:gs>
              <a:gs pos="100000">
                <a:schemeClr val="accent1">
                  <a:lumMod val="0"/>
                  <a:lumOff val="100000"/>
                </a:schemeClr>
              </a:gs>
              <a:gs pos="100000">
                <a:schemeClr val="bg1"/>
              </a:gs>
              <a:gs pos="0">
                <a:schemeClr val="bg1"/>
              </a:gs>
              <a:gs pos="100000">
                <a:schemeClr val="bg1"/>
              </a:gs>
              <a:gs pos="100000">
                <a:schemeClr val="bg1"/>
              </a:gs>
              <a:gs pos="100000">
                <a:srgbClr val="01BEFF"/>
              </a:gs>
            </a:gsLst>
            <a:lin ang="5400000" scaled="1"/>
          </a:gradFill>
        </p:spPr>
      </p:pic>
    </p:spTree>
    <p:extLst>
      <p:ext uri="{BB962C8B-B14F-4D97-AF65-F5344CB8AC3E}">
        <p14:creationId xmlns:p14="http://schemas.microsoft.com/office/powerpoint/2010/main" val="332003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96000">
              <a:srgbClr val="6BD9FF"/>
            </a:gs>
            <a:gs pos="0">
              <a:srgbClr val="92F768"/>
            </a:gs>
            <a:gs pos="14000">
              <a:schemeClr val="accent1">
                <a:lumMod val="0"/>
                <a:lumOff val="100000"/>
              </a:schemeClr>
            </a:gs>
            <a:gs pos="87000">
              <a:schemeClr val="bg1"/>
            </a:gs>
            <a:gs pos="11000">
              <a:srgbClr val="CDFBB9"/>
            </a:gs>
            <a:gs pos="48975">
              <a:schemeClr val="bg1"/>
            </a:gs>
            <a:gs pos="100000">
              <a:srgbClr val="01BEFF"/>
            </a:gs>
          </a:gsLst>
          <a:lin ang="5400000" scaled="1"/>
        </a:gradFill>
        <a:effectLst/>
      </p:bgPr>
    </p:bg>
    <p:spTree>
      <p:nvGrpSpPr>
        <p:cNvPr id="1" name="">
          <a:extLst>
            <a:ext uri="{FF2B5EF4-FFF2-40B4-BE49-F238E27FC236}">
              <a16:creationId xmlns:a16="http://schemas.microsoft.com/office/drawing/2014/main" id="{32CAEBE4-DC75-6DA7-1869-35B7FA3849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0688E8-CB16-CB62-BF5C-F043F0D6A3F8}"/>
              </a:ext>
            </a:extLst>
          </p:cNvPr>
          <p:cNvSpPr>
            <a:spLocks noGrp="1"/>
          </p:cNvSpPr>
          <p:nvPr>
            <p:ph type="title"/>
          </p:nvPr>
        </p:nvSpPr>
        <p:spPr>
          <a:xfrm>
            <a:off x="679580" y="1"/>
            <a:ext cx="10519362" cy="835742"/>
          </a:xfrm>
        </p:spPr>
        <p:txBody>
          <a:bodyPr>
            <a:normAutofit/>
          </a:bodyPr>
          <a:lstStyle/>
          <a:p>
            <a:pPr algn="ctr"/>
            <a:r>
              <a:rPr lang="en-US" sz="4000" b="1" dirty="0"/>
              <a:t>Crop Commodity Prices Analysis</a:t>
            </a:r>
          </a:p>
        </p:txBody>
      </p:sp>
      <p:sp>
        <p:nvSpPr>
          <p:cNvPr id="3" name="Content Placeholder 3">
            <a:extLst>
              <a:ext uri="{FF2B5EF4-FFF2-40B4-BE49-F238E27FC236}">
                <a16:creationId xmlns:a16="http://schemas.microsoft.com/office/drawing/2014/main" id="{4718E22A-7D31-E67B-6D36-1681520C4CCD}"/>
              </a:ext>
            </a:extLst>
          </p:cNvPr>
          <p:cNvSpPr txBox="1">
            <a:spLocks/>
          </p:cNvSpPr>
          <p:nvPr/>
        </p:nvSpPr>
        <p:spPr>
          <a:xfrm>
            <a:off x="50967" y="1053793"/>
            <a:ext cx="11776587" cy="504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Salient features of the data and dashboard:</a:t>
            </a:r>
          </a:p>
          <a:p>
            <a:pPr marL="800100" lvl="1" indent="-342900">
              <a:buFont typeface="+mj-lt"/>
              <a:buAutoNum type="arabicPeriod"/>
            </a:pPr>
            <a:r>
              <a:rPr lang="en-US" sz="2000" dirty="0"/>
              <a:t>Crops used: Corn, Rice, Wheat, Soybean, Cotton</a:t>
            </a:r>
          </a:p>
          <a:p>
            <a:pPr marL="800100" lvl="1" indent="-342900">
              <a:buFont typeface="+mj-lt"/>
              <a:buAutoNum type="arabicPeriod"/>
            </a:pPr>
            <a:r>
              <a:rPr lang="en-US" sz="2000" dirty="0"/>
              <a:t>Source of data: </a:t>
            </a:r>
            <a:r>
              <a:rPr lang="en-US" sz="2000" dirty="0">
                <a:hlinkClick r:id="rId2"/>
              </a:rPr>
              <a:t>US Department of Agriculture</a:t>
            </a:r>
            <a:endParaRPr lang="en-US" sz="2000" dirty="0"/>
          </a:p>
          <a:p>
            <a:pPr marL="800100" lvl="1" indent="-342900">
              <a:buFont typeface="+mj-lt"/>
              <a:buAutoNum type="arabicPeriod"/>
            </a:pPr>
            <a:r>
              <a:rPr lang="en-US" sz="2000" dirty="0"/>
              <a:t>Aim of the dashboard: To study the crop commodity variations from the late 90s to 2022. </a:t>
            </a:r>
          </a:p>
          <a:p>
            <a:pPr marL="800100" lvl="1" indent="-342900">
              <a:buFont typeface="+mj-lt"/>
              <a:buAutoNum type="arabicPeriod"/>
            </a:pPr>
            <a:r>
              <a:rPr lang="en-US" sz="2000" dirty="0"/>
              <a:t>Some key observations:</a:t>
            </a:r>
          </a:p>
          <a:p>
            <a:pPr marL="1257300" lvl="2" indent="-342900">
              <a:buFont typeface="+mj-lt"/>
              <a:buAutoNum type="alphaLcParenR"/>
            </a:pPr>
            <a:r>
              <a:rPr lang="en-US" dirty="0"/>
              <a:t>For all crops, the total operating costs roughly rose by 60% between 2016 and 2022, thanks to the steady increase of fertilizer and chemicals costs. [Nearly 100% increase]</a:t>
            </a:r>
          </a:p>
          <a:p>
            <a:pPr marL="1257300" lvl="2" indent="-342900">
              <a:buFont typeface="+mj-lt"/>
              <a:buAutoNum type="alphaLcParenR"/>
            </a:pPr>
            <a:r>
              <a:rPr lang="en-US" dirty="0"/>
              <a:t>While the yield and gross production is expected to increase year on year, the associated overhead costs are also projected to increase.</a:t>
            </a:r>
          </a:p>
          <a:p>
            <a:pPr marL="1257300" lvl="2" indent="-342900">
              <a:buFont typeface="+mj-lt"/>
              <a:buAutoNum type="alphaLcParenR"/>
            </a:pPr>
            <a:r>
              <a:rPr lang="en-US" dirty="0"/>
              <a:t>Cotton has the lowest opportunity cost of land, averaging 80.24 from 2016 to 2022, which is nearly half the price than the other crops. However, the ginning cost, exclusive to cotton, has witnessed an increase from 69.54 to 88.01. </a:t>
            </a:r>
            <a:endParaRPr lang="en-US" sz="1800" dirty="0"/>
          </a:p>
          <a:p>
            <a:pPr marL="457200" lvl="1" indent="0">
              <a:buFont typeface="Arial" panose="020B0604020202020204" pitchFamily="34" charset="0"/>
              <a:buNone/>
            </a:pPr>
            <a:endParaRPr lang="en-US" sz="1600" dirty="0"/>
          </a:p>
          <a:p>
            <a:pPr marL="800100" lvl="1" indent="-342900">
              <a:buFont typeface="+mj-lt"/>
              <a:buAutoNum type="arabicPeriod"/>
            </a:pPr>
            <a:endParaRPr lang="en-US" sz="1600" dirty="0"/>
          </a:p>
        </p:txBody>
      </p:sp>
    </p:spTree>
    <p:extLst>
      <p:ext uri="{BB962C8B-B14F-4D97-AF65-F5344CB8AC3E}">
        <p14:creationId xmlns:p14="http://schemas.microsoft.com/office/powerpoint/2010/main" val="391652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96000">
              <a:srgbClr val="6BD9FF"/>
            </a:gs>
            <a:gs pos="0">
              <a:srgbClr val="92F768"/>
            </a:gs>
            <a:gs pos="14000">
              <a:schemeClr val="accent1">
                <a:lumMod val="0"/>
                <a:lumOff val="100000"/>
              </a:schemeClr>
            </a:gs>
            <a:gs pos="87000">
              <a:schemeClr val="bg1"/>
            </a:gs>
            <a:gs pos="11000">
              <a:srgbClr val="CDFBB9"/>
            </a:gs>
            <a:gs pos="48975">
              <a:schemeClr val="bg1"/>
            </a:gs>
            <a:gs pos="100000">
              <a:srgbClr val="01BEFF"/>
            </a:gs>
          </a:gsLst>
          <a:lin ang="5400000" scaled="1"/>
        </a:gradFill>
        <a:effectLst/>
      </p:bgPr>
    </p:bg>
    <p:spTree>
      <p:nvGrpSpPr>
        <p:cNvPr id="1" name="">
          <a:extLst>
            <a:ext uri="{FF2B5EF4-FFF2-40B4-BE49-F238E27FC236}">
              <a16:creationId xmlns:a16="http://schemas.microsoft.com/office/drawing/2014/main" id="{7465FBCA-39BE-53C0-3313-560ED8BC08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B014FB-CE65-9185-2964-CF77DBBEF2AF}"/>
              </a:ext>
            </a:extLst>
          </p:cNvPr>
          <p:cNvSpPr>
            <a:spLocks noGrp="1"/>
          </p:cNvSpPr>
          <p:nvPr>
            <p:ph type="title"/>
          </p:nvPr>
        </p:nvSpPr>
        <p:spPr>
          <a:xfrm>
            <a:off x="679580" y="1"/>
            <a:ext cx="10519362" cy="835742"/>
          </a:xfrm>
        </p:spPr>
        <p:txBody>
          <a:bodyPr>
            <a:normAutofit/>
          </a:bodyPr>
          <a:lstStyle/>
          <a:p>
            <a:pPr algn="ctr"/>
            <a:r>
              <a:rPr lang="en-US" sz="4000" b="1" dirty="0"/>
              <a:t>Crop Commodity Prices Analysis</a:t>
            </a:r>
          </a:p>
        </p:txBody>
      </p:sp>
      <p:pic>
        <p:nvPicPr>
          <p:cNvPr id="7" name="Content Placeholder 6">
            <a:extLst>
              <a:ext uri="{FF2B5EF4-FFF2-40B4-BE49-F238E27FC236}">
                <a16:creationId xmlns:a16="http://schemas.microsoft.com/office/drawing/2014/main" id="{057ECE11-C4BA-F370-A06E-426EB24CDAF4}"/>
              </a:ext>
            </a:extLst>
          </p:cNvPr>
          <p:cNvPicPr>
            <a:picLocks noGrp="1" noChangeAspect="1"/>
          </p:cNvPicPr>
          <p:nvPr>
            <p:ph idx="1"/>
          </p:nvPr>
        </p:nvPicPr>
        <p:blipFill>
          <a:blip r:embed="rId2"/>
          <a:stretch>
            <a:fillRect/>
          </a:stretch>
        </p:blipFill>
        <p:spPr>
          <a:xfrm>
            <a:off x="774052" y="1016564"/>
            <a:ext cx="10643896" cy="5018021"/>
          </a:xfrm>
        </p:spPr>
      </p:pic>
    </p:spTree>
    <p:extLst>
      <p:ext uri="{BB962C8B-B14F-4D97-AF65-F5344CB8AC3E}">
        <p14:creationId xmlns:p14="http://schemas.microsoft.com/office/powerpoint/2010/main" val="2050643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96000">
              <a:srgbClr val="6BD9FF"/>
            </a:gs>
            <a:gs pos="0">
              <a:srgbClr val="92F768"/>
            </a:gs>
            <a:gs pos="14000">
              <a:schemeClr val="accent1">
                <a:lumMod val="0"/>
                <a:lumOff val="100000"/>
              </a:schemeClr>
            </a:gs>
            <a:gs pos="87000">
              <a:schemeClr val="bg1"/>
            </a:gs>
            <a:gs pos="11000">
              <a:srgbClr val="CDFBB9"/>
            </a:gs>
            <a:gs pos="48975">
              <a:schemeClr val="bg1"/>
            </a:gs>
            <a:gs pos="100000">
              <a:srgbClr val="01BEFF"/>
            </a:gs>
          </a:gsLst>
          <a:lin ang="5400000" scaled="1"/>
        </a:gradFill>
        <a:effectLst/>
      </p:bgPr>
    </p:bg>
    <p:spTree>
      <p:nvGrpSpPr>
        <p:cNvPr id="1" name="">
          <a:extLst>
            <a:ext uri="{FF2B5EF4-FFF2-40B4-BE49-F238E27FC236}">
              <a16:creationId xmlns:a16="http://schemas.microsoft.com/office/drawing/2014/main" id="{5AB818F0-82FB-54E2-EB2A-90A3E21944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D2E616-7DDF-17D6-5EC8-435FD7866341}"/>
              </a:ext>
            </a:extLst>
          </p:cNvPr>
          <p:cNvSpPr>
            <a:spLocks noGrp="1"/>
          </p:cNvSpPr>
          <p:nvPr>
            <p:ph type="title"/>
          </p:nvPr>
        </p:nvSpPr>
        <p:spPr>
          <a:xfrm>
            <a:off x="679580" y="1"/>
            <a:ext cx="10519362" cy="835742"/>
          </a:xfrm>
        </p:spPr>
        <p:txBody>
          <a:bodyPr>
            <a:normAutofit/>
          </a:bodyPr>
          <a:lstStyle/>
          <a:p>
            <a:pPr algn="ctr"/>
            <a:r>
              <a:rPr lang="en-US" sz="4000" b="1" dirty="0"/>
              <a:t>Weather Prediction – Data Collection </a:t>
            </a:r>
          </a:p>
        </p:txBody>
      </p:sp>
      <p:sp>
        <p:nvSpPr>
          <p:cNvPr id="6" name="Content Placeholder 3">
            <a:extLst>
              <a:ext uri="{FF2B5EF4-FFF2-40B4-BE49-F238E27FC236}">
                <a16:creationId xmlns:a16="http://schemas.microsoft.com/office/drawing/2014/main" id="{4DB728D8-26DA-7A51-2EAC-4FCE112D0E8B}"/>
              </a:ext>
            </a:extLst>
          </p:cNvPr>
          <p:cNvSpPr>
            <a:spLocks noGrp="1"/>
          </p:cNvSpPr>
          <p:nvPr>
            <p:ph idx="1"/>
          </p:nvPr>
        </p:nvSpPr>
        <p:spPr>
          <a:xfrm>
            <a:off x="336754" y="960386"/>
            <a:ext cx="11776587" cy="5047123"/>
          </a:xfrm>
        </p:spPr>
        <p:txBody>
          <a:bodyPr>
            <a:normAutofit/>
          </a:bodyPr>
          <a:lstStyle/>
          <a:p>
            <a:r>
              <a:rPr lang="en-US" sz="2000" dirty="0"/>
              <a:t>Weather profoundly influences agricultural productivity. Hence, it's vital to anticipate and adapt to unforeseen weather fluctuations to minimize their adverse effects.</a:t>
            </a:r>
          </a:p>
          <a:p>
            <a:r>
              <a:rPr lang="en-US" sz="2000" dirty="0"/>
              <a:t>Here are some details about how the data was collected and stored:</a:t>
            </a:r>
          </a:p>
          <a:p>
            <a:pPr marL="800100" lvl="1" indent="-342900">
              <a:buFont typeface="+mj-lt"/>
              <a:buAutoNum type="arabicPeriod"/>
            </a:pPr>
            <a:r>
              <a:rPr lang="en-US" sz="2000" dirty="0"/>
              <a:t>Cities considered – The same 24 as dashboard 1</a:t>
            </a:r>
          </a:p>
          <a:p>
            <a:pPr marL="800100" lvl="1" indent="-342900">
              <a:buFont typeface="+mj-lt"/>
              <a:buAutoNum type="arabicPeriod"/>
            </a:pPr>
            <a:r>
              <a:rPr lang="en-US" sz="2000" dirty="0"/>
              <a:t>Source of the data – Open Weather API and Weatherbit API </a:t>
            </a:r>
          </a:p>
          <a:p>
            <a:pPr marL="800100" lvl="1" indent="-342900">
              <a:buFont typeface="+mj-lt"/>
              <a:buAutoNum type="arabicPeriod"/>
            </a:pPr>
            <a:r>
              <a:rPr lang="en-US" sz="2000" dirty="0"/>
              <a:t>Flowchart for the process:</a:t>
            </a:r>
          </a:p>
          <a:p>
            <a:pPr marL="800100" lvl="1" indent="-342900">
              <a:buFont typeface="+mj-lt"/>
              <a:buAutoNum type="arabicPeriod"/>
            </a:pPr>
            <a:endParaRPr lang="en-US" sz="1600" dirty="0"/>
          </a:p>
          <a:p>
            <a:pPr marL="800100" lvl="1" indent="-342900">
              <a:buFont typeface="+mj-lt"/>
              <a:buAutoNum type="arabicPeriod"/>
            </a:pPr>
            <a:endParaRPr lang="en-US" sz="1600" dirty="0"/>
          </a:p>
        </p:txBody>
      </p:sp>
      <p:pic>
        <p:nvPicPr>
          <p:cNvPr id="4" name="Picture 3">
            <a:extLst>
              <a:ext uri="{FF2B5EF4-FFF2-40B4-BE49-F238E27FC236}">
                <a16:creationId xmlns:a16="http://schemas.microsoft.com/office/drawing/2014/main" id="{8C4AB68E-A5B8-43D6-71DC-50DA8028FA82}"/>
              </a:ext>
            </a:extLst>
          </p:cNvPr>
          <p:cNvPicPr>
            <a:picLocks noChangeAspect="1"/>
          </p:cNvPicPr>
          <p:nvPr/>
        </p:nvPicPr>
        <p:blipFill>
          <a:blip r:embed="rId2"/>
          <a:stretch>
            <a:fillRect/>
          </a:stretch>
        </p:blipFill>
        <p:spPr>
          <a:xfrm>
            <a:off x="797279" y="3040287"/>
            <a:ext cx="9459903" cy="2149026"/>
          </a:xfrm>
          <a:prstGeom prst="rect">
            <a:avLst/>
          </a:prstGeom>
        </p:spPr>
      </p:pic>
    </p:spTree>
    <p:extLst>
      <p:ext uri="{BB962C8B-B14F-4D97-AF65-F5344CB8AC3E}">
        <p14:creationId xmlns:p14="http://schemas.microsoft.com/office/powerpoint/2010/main" val="341307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rgbClr val="6BD9FF"/>
            </a:gs>
            <a:gs pos="0">
              <a:srgbClr val="92F768"/>
            </a:gs>
            <a:gs pos="15000">
              <a:schemeClr val="accent1">
                <a:lumMod val="0"/>
                <a:lumOff val="100000"/>
              </a:schemeClr>
            </a:gs>
            <a:gs pos="87000">
              <a:schemeClr val="bg1"/>
            </a:gs>
            <a:gs pos="11000">
              <a:srgbClr val="CDFBB9"/>
            </a:gs>
            <a:gs pos="75000">
              <a:schemeClr val="bg1"/>
            </a:gs>
            <a:gs pos="100000">
              <a:srgbClr val="01BEFF"/>
            </a:gs>
          </a:gsLst>
          <a:lin ang="5400000" scaled="1"/>
        </a:gradFill>
        <a:effectLst/>
      </p:bgPr>
    </p:bg>
    <p:spTree>
      <p:nvGrpSpPr>
        <p:cNvPr id="1" name="">
          <a:extLst>
            <a:ext uri="{FF2B5EF4-FFF2-40B4-BE49-F238E27FC236}">
              <a16:creationId xmlns:a16="http://schemas.microsoft.com/office/drawing/2014/main" id="{83432D19-A092-D3A0-DF30-7B23405379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807320-9836-9A79-49E4-7BC887EE9186}"/>
              </a:ext>
            </a:extLst>
          </p:cNvPr>
          <p:cNvSpPr>
            <a:spLocks noGrp="1"/>
          </p:cNvSpPr>
          <p:nvPr>
            <p:ph type="title"/>
          </p:nvPr>
        </p:nvSpPr>
        <p:spPr>
          <a:xfrm>
            <a:off x="0" y="95711"/>
            <a:ext cx="12103510" cy="681037"/>
          </a:xfrm>
        </p:spPr>
        <p:txBody>
          <a:bodyPr>
            <a:normAutofit/>
          </a:bodyPr>
          <a:lstStyle/>
          <a:p>
            <a:pPr algn="ctr"/>
            <a:r>
              <a:rPr lang="en-US" sz="4000" b="1" dirty="0"/>
              <a:t>Crop Recommendation – Predictive model &amp; deployment</a:t>
            </a:r>
          </a:p>
        </p:txBody>
      </p:sp>
      <p:sp>
        <p:nvSpPr>
          <p:cNvPr id="6" name="Content Placeholder 3">
            <a:extLst>
              <a:ext uri="{FF2B5EF4-FFF2-40B4-BE49-F238E27FC236}">
                <a16:creationId xmlns:a16="http://schemas.microsoft.com/office/drawing/2014/main" id="{1775CEE2-3365-42C3-21F7-0ED6919AD082}"/>
              </a:ext>
            </a:extLst>
          </p:cNvPr>
          <p:cNvSpPr>
            <a:spLocks noGrp="1"/>
          </p:cNvSpPr>
          <p:nvPr>
            <p:ph idx="1"/>
          </p:nvPr>
        </p:nvSpPr>
        <p:spPr>
          <a:xfrm>
            <a:off x="206476" y="953730"/>
            <a:ext cx="11897033" cy="5584722"/>
          </a:xfrm>
        </p:spPr>
        <p:txBody>
          <a:bodyPr>
            <a:normAutofit/>
          </a:bodyPr>
          <a:lstStyle/>
          <a:p>
            <a:r>
              <a:rPr lang="en-US" sz="2000" dirty="0"/>
              <a:t>Salient features of the data and dashboard:</a:t>
            </a:r>
          </a:p>
          <a:p>
            <a:pPr marL="800100" lvl="1" indent="-342900">
              <a:buFont typeface="+mj-lt"/>
              <a:buAutoNum type="arabicPeriod"/>
            </a:pPr>
            <a:r>
              <a:rPr lang="en-US" sz="2000" dirty="0"/>
              <a:t>Crops predicted: rice, maize, chickpea, kidney beans, pigeon peas, moth beans, mung bean, black gram, lentil, pomegranate, banana, mango, grapes, watermelon, muskmelon, apple, orange, papaya, coconut, cotton, jute, coffee</a:t>
            </a:r>
          </a:p>
          <a:p>
            <a:pPr marL="800100" lvl="1" indent="-342900">
              <a:buFont typeface="+mj-lt"/>
              <a:buAutoNum type="arabicPeriod"/>
            </a:pPr>
            <a:r>
              <a:rPr lang="en-US" sz="2000" dirty="0"/>
              <a:t>Source of data: </a:t>
            </a:r>
            <a:r>
              <a:rPr lang="en-US" sz="2000" dirty="0">
                <a:hlinkClick r:id="rId3"/>
              </a:rPr>
              <a:t>Kaggle</a:t>
            </a:r>
            <a:endParaRPr lang="en-US" sz="2000" dirty="0"/>
          </a:p>
          <a:p>
            <a:pPr marL="800100" lvl="1" indent="-342900">
              <a:buFont typeface="+mj-lt"/>
              <a:buAutoNum type="arabicPeriod"/>
            </a:pPr>
            <a:r>
              <a:rPr lang="en-US" sz="2000" dirty="0"/>
              <a:t>Aim of the solution: Given inputs about the soil constituents, relative humidity, rainfall, temperature, and sowing season, suggest the most ideal crop to be cultivated.</a:t>
            </a:r>
          </a:p>
          <a:p>
            <a:pPr marL="800100" lvl="1" indent="-342900">
              <a:buFont typeface="+mj-lt"/>
              <a:buAutoNum type="arabicPeriod"/>
            </a:pPr>
            <a:r>
              <a:rPr lang="en-US" sz="2000" dirty="0"/>
              <a:t>Solution flowchart:</a:t>
            </a:r>
          </a:p>
          <a:p>
            <a:pPr marL="914400" lvl="2" indent="0">
              <a:buNone/>
            </a:pPr>
            <a:endParaRPr lang="en-US" sz="1400" dirty="0"/>
          </a:p>
          <a:p>
            <a:pPr marL="457200" lvl="1" indent="0">
              <a:buNone/>
            </a:pPr>
            <a:endParaRPr lang="en-US" sz="1600" dirty="0"/>
          </a:p>
          <a:p>
            <a:pPr marL="800100" lvl="1" indent="-342900">
              <a:buFont typeface="+mj-lt"/>
              <a:buAutoNum type="arabicPeriod"/>
            </a:pPr>
            <a:endParaRPr lang="en-US" sz="1600" dirty="0"/>
          </a:p>
        </p:txBody>
      </p:sp>
      <p:pic>
        <p:nvPicPr>
          <p:cNvPr id="10" name="Picture 9">
            <a:extLst>
              <a:ext uri="{FF2B5EF4-FFF2-40B4-BE49-F238E27FC236}">
                <a16:creationId xmlns:a16="http://schemas.microsoft.com/office/drawing/2014/main" id="{21164B55-8CD0-6350-9DAE-8F20E628CEB8}"/>
              </a:ext>
            </a:extLst>
          </p:cNvPr>
          <p:cNvPicPr>
            <a:picLocks noChangeAspect="1"/>
          </p:cNvPicPr>
          <p:nvPr/>
        </p:nvPicPr>
        <p:blipFill>
          <a:blip r:embed="rId4"/>
          <a:stretch>
            <a:fillRect/>
          </a:stretch>
        </p:blipFill>
        <p:spPr>
          <a:xfrm>
            <a:off x="1582994" y="3429000"/>
            <a:ext cx="9389806" cy="2957083"/>
          </a:xfrm>
          <a:prstGeom prst="rect">
            <a:avLst/>
          </a:prstGeom>
        </p:spPr>
      </p:pic>
    </p:spTree>
    <p:extLst>
      <p:ext uri="{BB962C8B-B14F-4D97-AF65-F5344CB8AC3E}">
        <p14:creationId xmlns:p14="http://schemas.microsoft.com/office/powerpoint/2010/main" val="972840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960</Words>
  <Application>Microsoft Office PowerPoint</Application>
  <PresentationFormat>Widescreen</PresentationFormat>
  <Paragraphs>80</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Boosting Agriculture Yields with Effective Recommendations </vt:lpstr>
      <vt:lpstr>Table of contents</vt:lpstr>
      <vt:lpstr>Farms of the future</vt:lpstr>
      <vt:lpstr>Temperature and Precipitation Analysis</vt:lpstr>
      <vt:lpstr>Temperature and Precipitation Analysis</vt:lpstr>
      <vt:lpstr>Crop Commodity Prices Analysis</vt:lpstr>
      <vt:lpstr>Crop Commodity Prices Analysis</vt:lpstr>
      <vt:lpstr>Weather Prediction – Data Collection </vt:lpstr>
      <vt:lpstr>Crop Recommendation – Predictive model &amp; deployment</vt:lpstr>
      <vt:lpstr>Crop Recommendation – Predictive model &amp; deployment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Agriculture Yields with Effective Recommendations </dc:title>
  <dc:creator>Abhijith Nagarajan</dc:creator>
  <cp:lastModifiedBy>Abhijith Nagarajan</cp:lastModifiedBy>
  <cp:revision>25</cp:revision>
  <dcterms:created xsi:type="dcterms:W3CDTF">2024-02-11T01:14:00Z</dcterms:created>
  <dcterms:modified xsi:type="dcterms:W3CDTF">2024-02-12T18:25:45Z</dcterms:modified>
</cp:coreProperties>
</file>