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1A_5441131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1" r:id="rId6"/>
    <p:sldId id="258" r:id="rId7"/>
    <p:sldId id="259" r:id="rId8"/>
    <p:sldId id="261" r:id="rId9"/>
    <p:sldId id="266" r:id="rId10"/>
    <p:sldId id="288" r:id="rId11"/>
    <p:sldId id="295" r:id="rId12"/>
    <p:sldId id="301" r:id="rId13"/>
    <p:sldId id="302" r:id="rId14"/>
    <p:sldId id="267" r:id="rId15"/>
    <p:sldId id="275" r:id="rId16"/>
    <p:sldId id="277" r:id="rId17"/>
    <p:sldId id="279" r:id="rId18"/>
    <p:sldId id="280" r:id="rId19"/>
    <p:sldId id="281" r:id="rId20"/>
    <p:sldId id="282" r:id="rId21"/>
    <p:sldId id="268" r:id="rId22"/>
    <p:sldId id="284" r:id="rId23"/>
    <p:sldId id="293" r:id="rId24"/>
    <p:sldId id="294" r:id="rId25"/>
    <p:sldId id="289" r:id="rId26"/>
    <p:sldId id="269" r:id="rId27"/>
    <p:sldId id="291" r:id="rId28"/>
    <p:sldId id="272" r:id="rId29"/>
    <p:sldId id="298" r:id="rId30"/>
    <p:sldId id="273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5C214E-0971-1AEA-2B50-C0AC64D73CD6}" name="Mandy K Cheung" initials="MKC" userId="S::m3cheung@UCSD.EDU::9839c999-5313-4edf-b464-73b1b3813a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D04"/>
    <a:srgbClr val="0582CA"/>
    <a:srgbClr val="006494"/>
    <a:srgbClr val="FDC460"/>
    <a:srgbClr val="CEE5F2"/>
    <a:srgbClr val="80ABCD"/>
    <a:srgbClr val="728AB2"/>
    <a:srgbClr val="FFFFFF"/>
    <a:srgbClr val="BD9756"/>
    <a:srgbClr val="F7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5232" autoAdjust="0"/>
  </p:normalViewPr>
  <p:slideViewPr>
    <p:cSldViewPr snapToGrid="0">
      <p:cViewPr varScale="1">
        <p:scale>
          <a:sx n="74" d="100"/>
          <a:sy n="74" d="100"/>
        </p:scale>
        <p:origin x="72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1A_544113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8B97A9-453E-440C-BCFB-5D6870364811}" authorId="{475C214E-0971-1AEA-2B50-C0AC64D73CD6}" created="2023-03-15T08:10:01.3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20" creationId="{55B9D77C-E6C7-D015-022E-A521EC274570}"/>
      <ac:txMk cp="0" len="4">
        <ac:context len="113" hash="3765322245"/>
      </ac:txMk>
    </ac:txMkLst>
    <p188:pos x="1463673" y="341816"/>
    <p188:txBody>
      <a:bodyPr/>
      <a:lstStyle/>
      <a:p>
        <a:r>
          <a:rPr lang="en-US"/>
          <a:t>Do notes belong here?</a:t>
        </a:r>
      </a:p>
    </p188:txBody>
  </p188:cm>
  <p188:cm id="{E104EDCB-3320-4361-B0BC-763AD78E0044}" authorId="{475C214E-0971-1AEA-2B50-C0AC64D73CD6}" created="2023-03-15T08:26:54.93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13550878" sldId="282"/>
      <ac:spMk id="48" creationId="{0FEC9740-338A-8381-80D2-0BE006257709}"/>
      <ac:txMk cp="0" len="2">
        <ac:context len="10" hash="2476739341"/>
      </ac:txMk>
    </ac:txMkLst>
    <p188:pos x="630903" y="343623"/>
    <p188:txBody>
      <a:bodyPr/>
      <a:lstStyle/>
      <a:p>
        <a:r>
          <a:rPr lang="en-US"/>
          <a:t>Are these markers confusing?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119BB-FE1C-4273-8353-912D0FC1D2A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EBAA6-D860-4EC8-99DC-A0B5457C7929}">
      <dgm:prSet phldrT="[Text]" custT="1"/>
      <dgm:spPr>
        <a:solidFill>
          <a:srgbClr val="FF9505"/>
        </a:solidFill>
        <a:ln>
          <a:noFill/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CDC Dataset</a:t>
          </a:r>
        </a:p>
      </dgm:t>
    </dgm:pt>
    <dgm:pt modelId="{640F89F4-DC05-40D8-84C2-76DA6D7EDD1A}" type="parTrans" cxnId="{72DD4686-BABB-439A-B21C-7C7D957C15A4}">
      <dgm:prSet/>
      <dgm:spPr/>
      <dgm:t>
        <a:bodyPr/>
        <a:lstStyle/>
        <a:p>
          <a:endParaRPr lang="en-US"/>
        </a:p>
      </dgm:t>
    </dgm:pt>
    <dgm:pt modelId="{A2964AFB-7693-4461-AA06-D9C205AE6A4C}" type="sibTrans" cxnId="{72DD4686-BABB-439A-B21C-7C7D957C15A4}">
      <dgm:prSet/>
      <dgm:spPr/>
      <dgm:t>
        <a:bodyPr/>
        <a:lstStyle/>
        <a:p>
          <a:endParaRPr lang="en-US"/>
        </a:p>
      </dgm:t>
    </dgm:pt>
    <dgm:pt modelId="{4AE1AD0D-5E0A-4540-A87A-00068F17BF0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CDC datasets are large &amp; encoded</a:t>
          </a:r>
        </a:p>
      </dgm:t>
    </dgm:pt>
    <dgm:pt modelId="{C7E4BA5D-F4E1-4A2E-A94B-6E4C2D39C716}" type="parTrans" cxnId="{1E16F277-79C1-45A4-96B4-3AF9EC089FF7}">
      <dgm:prSet/>
      <dgm:spPr/>
      <dgm:t>
        <a:bodyPr/>
        <a:lstStyle/>
        <a:p>
          <a:endParaRPr lang="en-US"/>
        </a:p>
      </dgm:t>
    </dgm:pt>
    <dgm:pt modelId="{3ED16ED8-D1A2-4A8F-B21F-D0A651DD0265}" type="sibTrans" cxnId="{1E16F277-79C1-45A4-96B4-3AF9EC089FF7}">
      <dgm:prSet/>
      <dgm:spPr/>
      <dgm:t>
        <a:bodyPr/>
        <a:lstStyle/>
        <a:p>
          <a:endParaRPr lang="en-US"/>
        </a:p>
      </dgm:t>
    </dgm:pt>
    <dgm:pt modelId="{E76C3FFB-647C-4250-BA56-26C379FBB576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r>
            <a:rPr lang="en-US" sz="1400" b="1" dirty="0">
              <a:solidFill>
                <a:schemeClr val="tx1"/>
              </a:solidFill>
            </a:rPr>
            <a:t>API</a:t>
          </a:r>
        </a:p>
      </dgm:t>
    </dgm:pt>
    <dgm:pt modelId="{40EFC3C9-97C1-46DA-B80A-8907DF636F5C}" type="parTrans" cxnId="{626A68D2-5DA6-4FC4-A392-2C6FCDF46FD0}">
      <dgm:prSet/>
      <dgm:spPr/>
      <dgm:t>
        <a:bodyPr/>
        <a:lstStyle/>
        <a:p>
          <a:endParaRPr lang="en-US"/>
        </a:p>
      </dgm:t>
    </dgm:pt>
    <dgm:pt modelId="{542ACC88-8BF4-4CCF-949C-604D0B897345}" type="sibTrans" cxnId="{626A68D2-5DA6-4FC4-A392-2C6FCDF46FD0}">
      <dgm:prSet/>
      <dgm:spPr/>
      <dgm:t>
        <a:bodyPr/>
        <a:lstStyle/>
        <a:p>
          <a:endParaRPr lang="en-US"/>
        </a:p>
      </dgm:t>
    </dgm:pt>
    <dgm:pt modelId="{2D46A572-0722-4580-816A-1CA899D8B7D7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To navigate this, we wrote code to access the CDC Wonder API</a:t>
          </a:r>
        </a:p>
      </dgm:t>
    </dgm:pt>
    <dgm:pt modelId="{1BECFA63-B38C-442A-A28F-54E1A1539637}" type="parTrans" cxnId="{86DE406F-BB24-4AD7-8C60-A9134BDD9876}">
      <dgm:prSet/>
      <dgm:spPr/>
      <dgm:t>
        <a:bodyPr/>
        <a:lstStyle/>
        <a:p>
          <a:endParaRPr lang="en-US"/>
        </a:p>
      </dgm:t>
    </dgm:pt>
    <dgm:pt modelId="{6426C857-A1ED-44EC-8DAD-54376FD182AE}" type="sibTrans" cxnId="{86DE406F-BB24-4AD7-8C60-A9134BDD9876}">
      <dgm:prSet/>
      <dgm:spPr/>
      <dgm:t>
        <a:bodyPr/>
        <a:lstStyle/>
        <a:p>
          <a:endParaRPr lang="en-US"/>
        </a:p>
      </dgm:t>
    </dgm:pt>
    <dgm:pt modelId="{E6670934-2555-4580-B7FD-4F0015BF7FF8}">
      <dgm:prSet phldrT="[Text]" custT="1"/>
      <dgm:spPr>
        <a:solidFill>
          <a:srgbClr val="FF9505"/>
        </a:solidFill>
        <a:ln>
          <a:noFill/>
        </a:ln>
      </dgm:spPr>
      <dgm:t>
        <a:bodyPr anchor="b"/>
        <a:lstStyle/>
        <a:p>
          <a:pPr algn="ctr"/>
          <a:r>
            <a:rPr lang="en-US" sz="1400" b="1" dirty="0">
              <a:solidFill>
                <a:schemeClr val="tx1"/>
              </a:solidFill>
            </a:rPr>
            <a:t>Pre-processing</a:t>
          </a:r>
        </a:p>
      </dgm:t>
    </dgm:pt>
    <dgm:pt modelId="{B7932D13-B0A1-45AC-8F70-90D00F1CAB2F}" type="parTrans" cxnId="{3B481377-2753-49B4-8D30-82C4C931CB2D}">
      <dgm:prSet/>
      <dgm:spPr/>
      <dgm:t>
        <a:bodyPr/>
        <a:lstStyle/>
        <a:p>
          <a:endParaRPr lang="en-US"/>
        </a:p>
      </dgm:t>
    </dgm:pt>
    <dgm:pt modelId="{7F44B0A6-97B9-42EF-9FE5-126C1288C631}" type="sibTrans" cxnId="{3B481377-2753-49B4-8D30-82C4C931CB2D}">
      <dgm:prSet/>
      <dgm:spPr/>
      <dgm:t>
        <a:bodyPr/>
        <a:lstStyle/>
        <a:p>
          <a:endParaRPr lang="en-US"/>
        </a:p>
      </dgm:t>
    </dgm:pt>
    <dgm:pt modelId="{91669DC7-360F-4DEC-AF58-AB264875219F}">
      <dgm:prSet phldrT="[Text]" custT="1"/>
      <dgm:spPr>
        <a:ln>
          <a:noFill/>
        </a:ln>
      </dgm:spPr>
      <dgm:t>
        <a:bodyPr/>
        <a:lstStyle/>
        <a:p>
          <a:pPr algn="l">
            <a:buNone/>
          </a:pPr>
          <a:r>
            <a:rPr lang="en-US" sz="1800" dirty="0"/>
            <a:t>We merged datasets and removed “Not Reported”, “Suppressed”, and “Unreliable” data</a:t>
          </a:r>
        </a:p>
      </dgm:t>
    </dgm:pt>
    <dgm:pt modelId="{10414835-C519-43FC-B634-4A7E6C815509}" type="parTrans" cxnId="{53C5DB2F-9154-40CE-A86B-74870993675D}">
      <dgm:prSet/>
      <dgm:spPr/>
      <dgm:t>
        <a:bodyPr/>
        <a:lstStyle/>
        <a:p>
          <a:endParaRPr lang="en-US"/>
        </a:p>
      </dgm:t>
    </dgm:pt>
    <dgm:pt modelId="{D7B37035-FC02-49BB-AB95-612810E15AE3}" type="sibTrans" cxnId="{53C5DB2F-9154-40CE-A86B-74870993675D}">
      <dgm:prSet/>
      <dgm:spPr/>
      <dgm:t>
        <a:bodyPr/>
        <a:lstStyle/>
        <a:p>
          <a:endParaRPr lang="en-US"/>
        </a:p>
      </dgm:t>
    </dgm:pt>
    <dgm:pt modelId="{459ACA4E-96AC-42B7-86A4-4538043535BF}" type="pres">
      <dgm:prSet presAssocID="{0E6119BB-FE1C-4273-8353-912D0FC1D2AB}" presName="linearFlow" presStyleCnt="0">
        <dgm:presLayoutVars>
          <dgm:dir/>
          <dgm:animLvl val="lvl"/>
          <dgm:resizeHandles val="exact"/>
        </dgm:presLayoutVars>
      </dgm:prSet>
      <dgm:spPr/>
    </dgm:pt>
    <dgm:pt modelId="{41135696-3C44-455F-9470-3D3E2F99AB41}" type="pres">
      <dgm:prSet presAssocID="{311EBAA6-D860-4EC8-99DC-A0B5457C7929}" presName="composite" presStyleCnt="0"/>
      <dgm:spPr/>
    </dgm:pt>
    <dgm:pt modelId="{7B21A2C3-F675-46D0-8D56-566F047EABFD}" type="pres">
      <dgm:prSet presAssocID="{311EBAA6-D860-4EC8-99DC-A0B5457C7929}" presName="parentText" presStyleLbl="alignNode1" presStyleIdx="0" presStyleCnt="3" custLinFactNeighborY="-6147">
        <dgm:presLayoutVars>
          <dgm:chMax val="1"/>
          <dgm:bulletEnabled val="1"/>
        </dgm:presLayoutVars>
      </dgm:prSet>
      <dgm:spPr/>
    </dgm:pt>
    <dgm:pt modelId="{2F3AC36C-0AC2-4A19-A41E-C3A98A3137F2}" type="pres">
      <dgm:prSet presAssocID="{311EBAA6-D860-4EC8-99DC-A0B5457C7929}" presName="descendantText" presStyleLbl="alignAcc1" presStyleIdx="0" presStyleCnt="3">
        <dgm:presLayoutVars>
          <dgm:bulletEnabled val="1"/>
        </dgm:presLayoutVars>
      </dgm:prSet>
      <dgm:spPr/>
    </dgm:pt>
    <dgm:pt modelId="{1B9F1403-DA1C-4B5D-A916-9AD76B85EF06}" type="pres">
      <dgm:prSet presAssocID="{A2964AFB-7693-4461-AA06-D9C205AE6A4C}" presName="sp" presStyleCnt="0"/>
      <dgm:spPr/>
    </dgm:pt>
    <dgm:pt modelId="{AA7F1C03-8DB1-40D9-AC66-35550D7CBE66}" type="pres">
      <dgm:prSet presAssocID="{E76C3FFB-647C-4250-BA56-26C379FBB576}" presName="composite" presStyleCnt="0"/>
      <dgm:spPr/>
    </dgm:pt>
    <dgm:pt modelId="{1ADD4C25-26D1-4CB2-9218-CDB9F0DA5475}" type="pres">
      <dgm:prSet presAssocID="{E76C3FFB-647C-4250-BA56-26C379FBB576}" presName="parentText" presStyleLbl="alignNode1" presStyleIdx="1" presStyleCnt="3" custLinFactNeighborY="-10821">
        <dgm:presLayoutVars>
          <dgm:chMax val="1"/>
          <dgm:bulletEnabled val="1"/>
        </dgm:presLayoutVars>
      </dgm:prSet>
      <dgm:spPr/>
    </dgm:pt>
    <dgm:pt modelId="{7BCEA888-78BF-48D0-AFD0-4ED6788F5EA5}" type="pres">
      <dgm:prSet presAssocID="{E76C3FFB-647C-4250-BA56-26C379FBB576}" presName="descendantText" presStyleLbl="alignAcc1" presStyleIdx="1" presStyleCnt="3">
        <dgm:presLayoutVars>
          <dgm:bulletEnabled val="1"/>
        </dgm:presLayoutVars>
      </dgm:prSet>
      <dgm:spPr/>
    </dgm:pt>
    <dgm:pt modelId="{8FEA3CE2-58DA-4741-BC48-AB1416AC607D}" type="pres">
      <dgm:prSet presAssocID="{542ACC88-8BF4-4CCF-949C-604D0B897345}" presName="sp" presStyleCnt="0"/>
      <dgm:spPr/>
    </dgm:pt>
    <dgm:pt modelId="{18B44FF0-4D6B-4D37-BE7A-A59D6788CCA6}" type="pres">
      <dgm:prSet presAssocID="{E6670934-2555-4580-B7FD-4F0015BF7FF8}" presName="composite" presStyleCnt="0"/>
      <dgm:spPr/>
    </dgm:pt>
    <dgm:pt modelId="{441DDE64-DCF4-4D90-AE98-379F1565690D}" type="pres">
      <dgm:prSet presAssocID="{E6670934-2555-4580-B7FD-4F0015BF7FF8}" presName="parentText" presStyleLbl="alignNode1" presStyleIdx="2" presStyleCnt="3" custLinFactNeighborY="-21887">
        <dgm:presLayoutVars>
          <dgm:chMax val="1"/>
          <dgm:bulletEnabled val="1"/>
        </dgm:presLayoutVars>
      </dgm:prSet>
      <dgm:spPr/>
    </dgm:pt>
    <dgm:pt modelId="{ACED3D1D-2E6A-4FD1-BCD9-08E81DDC19E6}" type="pres">
      <dgm:prSet presAssocID="{E6670934-2555-4580-B7FD-4F0015BF7FF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62BC2E-8D18-48F8-B308-092F71E97298}" type="presOf" srcId="{E6670934-2555-4580-B7FD-4F0015BF7FF8}" destId="{441DDE64-DCF4-4D90-AE98-379F1565690D}" srcOrd="0" destOrd="0" presId="urn:microsoft.com/office/officeart/2005/8/layout/chevron2"/>
    <dgm:cxn modelId="{53C5DB2F-9154-40CE-A86B-74870993675D}" srcId="{E6670934-2555-4580-B7FD-4F0015BF7FF8}" destId="{91669DC7-360F-4DEC-AF58-AB264875219F}" srcOrd="0" destOrd="0" parTransId="{10414835-C519-43FC-B634-4A7E6C815509}" sibTransId="{D7B37035-FC02-49BB-AB95-612810E15AE3}"/>
    <dgm:cxn modelId="{F9C13937-1D16-427A-883E-AC0439969CA1}" type="presOf" srcId="{311EBAA6-D860-4EC8-99DC-A0B5457C7929}" destId="{7B21A2C3-F675-46D0-8D56-566F047EABFD}" srcOrd="0" destOrd="0" presId="urn:microsoft.com/office/officeart/2005/8/layout/chevron2"/>
    <dgm:cxn modelId="{9544406E-B000-4554-9F4D-2DE89D4C8AD0}" type="presOf" srcId="{0E6119BB-FE1C-4273-8353-912D0FC1D2AB}" destId="{459ACA4E-96AC-42B7-86A4-4538043535BF}" srcOrd="0" destOrd="0" presId="urn:microsoft.com/office/officeart/2005/8/layout/chevron2"/>
    <dgm:cxn modelId="{86DE406F-BB24-4AD7-8C60-A9134BDD9876}" srcId="{E76C3FFB-647C-4250-BA56-26C379FBB576}" destId="{2D46A572-0722-4580-816A-1CA899D8B7D7}" srcOrd="0" destOrd="0" parTransId="{1BECFA63-B38C-442A-A28F-54E1A1539637}" sibTransId="{6426C857-A1ED-44EC-8DAD-54376FD182AE}"/>
    <dgm:cxn modelId="{3B481377-2753-49B4-8D30-82C4C931CB2D}" srcId="{0E6119BB-FE1C-4273-8353-912D0FC1D2AB}" destId="{E6670934-2555-4580-B7FD-4F0015BF7FF8}" srcOrd="2" destOrd="0" parTransId="{B7932D13-B0A1-45AC-8F70-90D00F1CAB2F}" sibTransId="{7F44B0A6-97B9-42EF-9FE5-126C1288C631}"/>
    <dgm:cxn modelId="{1E16F277-79C1-45A4-96B4-3AF9EC089FF7}" srcId="{311EBAA6-D860-4EC8-99DC-A0B5457C7929}" destId="{4AE1AD0D-5E0A-4540-A87A-00068F17BF07}" srcOrd="0" destOrd="0" parTransId="{C7E4BA5D-F4E1-4A2E-A94B-6E4C2D39C716}" sibTransId="{3ED16ED8-D1A2-4A8F-B21F-D0A651DD0265}"/>
    <dgm:cxn modelId="{037E757D-0A66-48B4-A0ED-582A5278D8D6}" type="presOf" srcId="{91669DC7-360F-4DEC-AF58-AB264875219F}" destId="{ACED3D1D-2E6A-4FD1-BCD9-08E81DDC19E6}" srcOrd="0" destOrd="0" presId="urn:microsoft.com/office/officeart/2005/8/layout/chevron2"/>
    <dgm:cxn modelId="{72DD4686-BABB-439A-B21C-7C7D957C15A4}" srcId="{0E6119BB-FE1C-4273-8353-912D0FC1D2AB}" destId="{311EBAA6-D860-4EC8-99DC-A0B5457C7929}" srcOrd="0" destOrd="0" parTransId="{640F89F4-DC05-40D8-84C2-76DA6D7EDD1A}" sibTransId="{A2964AFB-7693-4461-AA06-D9C205AE6A4C}"/>
    <dgm:cxn modelId="{09E1028D-1B3F-4D5B-9CCB-04B8D2B1486E}" type="presOf" srcId="{4AE1AD0D-5E0A-4540-A87A-00068F17BF07}" destId="{2F3AC36C-0AC2-4A19-A41E-C3A98A3137F2}" srcOrd="0" destOrd="0" presId="urn:microsoft.com/office/officeart/2005/8/layout/chevron2"/>
    <dgm:cxn modelId="{E5A2CEBC-FCA1-46B3-89F7-87E927C7A419}" type="presOf" srcId="{2D46A572-0722-4580-816A-1CA899D8B7D7}" destId="{7BCEA888-78BF-48D0-AFD0-4ED6788F5EA5}" srcOrd="0" destOrd="0" presId="urn:microsoft.com/office/officeart/2005/8/layout/chevron2"/>
    <dgm:cxn modelId="{626A68D2-5DA6-4FC4-A392-2C6FCDF46FD0}" srcId="{0E6119BB-FE1C-4273-8353-912D0FC1D2AB}" destId="{E76C3FFB-647C-4250-BA56-26C379FBB576}" srcOrd="1" destOrd="0" parTransId="{40EFC3C9-97C1-46DA-B80A-8907DF636F5C}" sibTransId="{542ACC88-8BF4-4CCF-949C-604D0B897345}"/>
    <dgm:cxn modelId="{A33E20E8-F8A1-4855-A9C2-7B243A816CB4}" type="presOf" srcId="{E76C3FFB-647C-4250-BA56-26C379FBB576}" destId="{1ADD4C25-26D1-4CB2-9218-CDB9F0DA5475}" srcOrd="0" destOrd="0" presId="urn:microsoft.com/office/officeart/2005/8/layout/chevron2"/>
    <dgm:cxn modelId="{672BC2D6-8A3F-4D8A-8B3B-538A3BD0F2EE}" type="presParOf" srcId="{459ACA4E-96AC-42B7-86A4-4538043535BF}" destId="{41135696-3C44-455F-9470-3D3E2F99AB41}" srcOrd="0" destOrd="0" presId="urn:microsoft.com/office/officeart/2005/8/layout/chevron2"/>
    <dgm:cxn modelId="{9209BCBB-02B2-4862-9117-344D0754C290}" type="presParOf" srcId="{41135696-3C44-455F-9470-3D3E2F99AB41}" destId="{7B21A2C3-F675-46D0-8D56-566F047EABFD}" srcOrd="0" destOrd="0" presId="urn:microsoft.com/office/officeart/2005/8/layout/chevron2"/>
    <dgm:cxn modelId="{3C7119E5-9495-443C-B280-D61B1B3D6913}" type="presParOf" srcId="{41135696-3C44-455F-9470-3D3E2F99AB41}" destId="{2F3AC36C-0AC2-4A19-A41E-C3A98A3137F2}" srcOrd="1" destOrd="0" presId="urn:microsoft.com/office/officeart/2005/8/layout/chevron2"/>
    <dgm:cxn modelId="{577E22E1-C22B-4944-AFBA-E6E825125ECA}" type="presParOf" srcId="{459ACA4E-96AC-42B7-86A4-4538043535BF}" destId="{1B9F1403-DA1C-4B5D-A916-9AD76B85EF06}" srcOrd="1" destOrd="0" presId="urn:microsoft.com/office/officeart/2005/8/layout/chevron2"/>
    <dgm:cxn modelId="{41F5CCD7-F789-4FDA-ACAE-5667021AA006}" type="presParOf" srcId="{459ACA4E-96AC-42B7-86A4-4538043535BF}" destId="{AA7F1C03-8DB1-40D9-AC66-35550D7CBE66}" srcOrd="2" destOrd="0" presId="urn:microsoft.com/office/officeart/2005/8/layout/chevron2"/>
    <dgm:cxn modelId="{C4021BA7-CBB5-4C26-BAE8-1DE507C7CD68}" type="presParOf" srcId="{AA7F1C03-8DB1-40D9-AC66-35550D7CBE66}" destId="{1ADD4C25-26D1-4CB2-9218-CDB9F0DA5475}" srcOrd="0" destOrd="0" presId="urn:microsoft.com/office/officeart/2005/8/layout/chevron2"/>
    <dgm:cxn modelId="{924A3505-7589-4FC2-9BB2-8DD19134A031}" type="presParOf" srcId="{AA7F1C03-8DB1-40D9-AC66-35550D7CBE66}" destId="{7BCEA888-78BF-48D0-AFD0-4ED6788F5EA5}" srcOrd="1" destOrd="0" presId="urn:microsoft.com/office/officeart/2005/8/layout/chevron2"/>
    <dgm:cxn modelId="{520AF614-713D-47B5-8258-F3452732D2F7}" type="presParOf" srcId="{459ACA4E-96AC-42B7-86A4-4538043535BF}" destId="{8FEA3CE2-58DA-4741-BC48-AB1416AC607D}" srcOrd="3" destOrd="0" presId="urn:microsoft.com/office/officeart/2005/8/layout/chevron2"/>
    <dgm:cxn modelId="{21838243-9B22-4E1F-AAFC-BE19B05CBC03}" type="presParOf" srcId="{459ACA4E-96AC-42B7-86A4-4538043535BF}" destId="{18B44FF0-4D6B-4D37-BE7A-A59D6788CCA6}" srcOrd="4" destOrd="0" presId="urn:microsoft.com/office/officeart/2005/8/layout/chevron2"/>
    <dgm:cxn modelId="{222C19E4-8721-44BA-9365-0E9993BCB039}" type="presParOf" srcId="{18B44FF0-4D6B-4D37-BE7A-A59D6788CCA6}" destId="{441DDE64-DCF4-4D90-AE98-379F1565690D}" srcOrd="0" destOrd="0" presId="urn:microsoft.com/office/officeart/2005/8/layout/chevron2"/>
    <dgm:cxn modelId="{945DC4A4-F6D9-4970-B219-E375FDCF7432}" type="presParOf" srcId="{18B44FF0-4D6B-4D37-BE7A-A59D6788CCA6}" destId="{ACED3D1D-2E6A-4FD1-BCD9-08E81DDC19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62313-304B-4E74-B898-01D87A8442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7FD64-1729-4248-B4C7-B40A4A848498}">
      <dgm:prSet custT="1"/>
      <dgm:spPr>
        <a:solidFill>
          <a:srgbClr val="00355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gm:t>
    </dgm:pt>
    <dgm:pt modelId="{2AB0F14D-759D-4AF6-84D6-5C35BA6CF932}" type="parTrans" cxnId="{EC36228C-F403-4EFE-85CD-451C125FBE34}">
      <dgm:prSet/>
      <dgm:spPr/>
      <dgm:t>
        <a:bodyPr/>
        <a:lstStyle/>
        <a:p>
          <a:endParaRPr lang="en-US"/>
        </a:p>
      </dgm:t>
    </dgm:pt>
    <dgm:pt modelId="{11556C42-4031-4F6C-B7FB-16DDF4A8DEDF}" type="sibTrans" cxnId="{EC36228C-F403-4EFE-85CD-451C125FBE34}">
      <dgm:prSet/>
      <dgm:spPr/>
      <dgm:t>
        <a:bodyPr/>
        <a:lstStyle/>
        <a:p>
          <a:endParaRPr lang="en-US"/>
        </a:p>
      </dgm:t>
    </dgm:pt>
    <dgm:pt modelId="{5D1DE2ED-AA04-477D-8525-A52C74D9C28A}">
      <dgm:prSet custT="1"/>
      <dgm:spPr>
        <a:solidFill>
          <a:srgbClr val="006494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gm:t>
    </dgm:pt>
    <dgm:pt modelId="{61689D40-86AE-4F92-83C4-BE1D36394D13}" type="parTrans" cxnId="{9223F9B6-4019-4326-B588-A36ADCCEEBB4}">
      <dgm:prSet/>
      <dgm:spPr/>
      <dgm:t>
        <a:bodyPr/>
        <a:lstStyle/>
        <a:p>
          <a:endParaRPr lang="en-US"/>
        </a:p>
      </dgm:t>
    </dgm:pt>
    <dgm:pt modelId="{3579546E-53D7-4C4C-9A82-761739F9E573}" type="sibTrans" cxnId="{9223F9B6-4019-4326-B588-A36ADCCEEBB4}">
      <dgm:prSet/>
      <dgm:spPr/>
      <dgm:t>
        <a:bodyPr/>
        <a:lstStyle/>
        <a:p>
          <a:endParaRPr lang="en-US"/>
        </a:p>
      </dgm:t>
    </dgm:pt>
    <dgm:pt modelId="{D9451DF1-298E-44D5-86A8-0545E3370E9A}">
      <dgm:prSet custT="1"/>
      <dgm:spPr>
        <a:solidFill>
          <a:srgbClr val="0582CA"/>
        </a:solidFill>
      </dgm:spPr>
      <dgm:t>
        <a:bodyPr/>
        <a:lstStyle/>
        <a:p>
          <a:pPr algn="ctr"/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gm:t>
    </dgm:pt>
    <dgm:pt modelId="{9EEAB9E5-D51D-4296-871C-CF210832B13A}" type="parTrans" cxnId="{7E98D1DF-BA87-4946-A162-34AC31CC0016}">
      <dgm:prSet/>
      <dgm:spPr/>
      <dgm:t>
        <a:bodyPr/>
        <a:lstStyle/>
        <a:p>
          <a:endParaRPr lang="en-US"/>
        </a:p>
      </dgm:t>
    </dgm:pt>
    <dgm:pt modelId="{F7F1C903-3003-4323-B9E3-6DA99DFB52D5}" type="sibTrans" cxnId="{7E98D1DF-BA87-4946-A162-34AC31CC0016}">
      <dgm:prSet/>
      <dgm:spPr/>
      <dgm:t>
        <a:bodyPr/>
        <a:lstStyle/>
        <a:p>
          <a:endParaRPr lang="en-US"/>
        </a:p>
      </dgm:t>
    </dgm:pt>
    <dgm:pt modelId="{80AA628C-277A-4CD5-8482-5A708DB592AF}" type="pres">
      <dgm:prSet presAssocID="{B9762313-304B-4E74-B898-01D87A844227}" presName="linear" presStyleCnt="0">
        <dgm:presLayoutVars>
          <dgm:animLvl val="lvl"/>
          <dgm:resizeHandles val="exact"/>
        </dgm:presLayoutVars>
      </dgm:prSet>
      <dgm:spPr/>
    </dgm:pt>
    <dgm:pt modelId="{7C9B97F4-06B1-4BF9-BE05-65A18A45AD86}" type="pres">
      <dgm:prSet presAssocID="{1017FD64-1729-4248-B4C7-B40A4A8484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5625F9-6ECC-44D4-AA9F-BA2AE310D986}" type="pres">
      <dgm:prSet presAssocID="{11556C42-4031-4F6C-B7FB-16DDF4A8DEDF}" presName="spacer" presStyleCnt="0"/>
      <dgm:spPr/>
    </dgm:pt>
    <dgm:pt modelId="{FE060642-51B5-4577-8652-B35DC220C550}" type="pres">
      <dgm:prSet presAssocID="{5D1DE2ED-AA04-477D-8525-A52C74D9C2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5BCF41-C5E2-49D7-947F-26737B67A1B9}" type="pres">
      <dgm:prSet presAssocID="{3579546E-53D7-4C4C-9A82-761739F9E573}" presName="spacer" presStyleCnt="0"/>
      <dgm:spPr/>
    </dgm:pt>
    <dgm:pt modelId="{06C6265A-F869-4FB9-8648-15B76E5639D1}" type="pres">
      <dgm:prSet presAssocID="{D9451DF1-298E-44D5-86A8-0545E3370E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FF1F3A-EF65-4C73-8BEA-C4CE8E746A9D}" type="presOf" srcId="{5D1DE2ED-AA04-477D-8525-A52C74D9C28A}" destId="{FE060642-51B5-4577-8652-B35DC220C550}" srcOrd="0" destOrd="0" presId="urn:microsoft.com/office/officeart/2005/8/layout/vList2"/>
    <dgm:cxn modelId="{64A67944-B126-4A66-A110-2C19F3EB23BC}" type="presOf" srcId="{B9762313-304B-4E74-B898-01D87A844227}" destId="{80AA628C-277A-4CD5-8482-5A708DB592AF}" srcOrd="0" destOrd="0" presId="urn:microsoft.com/office/officeart/2005/8/layout/vList2"/>
    <dgm:cxn modelId="{18077D8A-7B5C-4C30-A090-6B2B898E9975}" type="presOf" srcId="{D9451DF1-298E-44D5-86A8-0545E3370E9A}" destId="{06C6265A-F869-4FB9-8648-15B76E5639D1}" srcOrd="0" destOrd="0" presId="urn:microsoft.com/office/officeart/2005/8/layout/vList2"/>
    <dgm:cxn modelId="{EC36228C-F403-4EFE-85CD-451C125FBE34}" srcId="{B9762313-304B-4E74-B898-01D87A844227}" destId="{1017FD64-1729-4248-B4C7-B40A4A848498}" srcOrd="0" destOrd="0" parTransId="{2AB0F14D-759D-4AF6-84D6-5C35BA6CF932}" sibTransId="{11556C42-4031-4F6C-B7FB-16DDF4A8DEDF}"/>
    <dgm:cxn modelId="{849861B1-DA37-4D19-9CD6-36A4E0CD55A6}" type="presOf" srcId="{1017FD64-1729-4248-B4C7-B40A4A848498}" destId="{7C9B97F4-06B1-4BF9-BE05-65A18A45AD86}" srcOrd="0" destOrd="0" presId="urn:microsoft.com/office/officeart/2005/8/layout/vList2"/>
    <dgm:cxn modelId="{9223F9B6-4019-4326-B588-A36ADCCEEBB4}" srcId="{B9762313-304B-4E74-B898-01D87A844227}" destId="{5D1DE2ED-AA04-477D-8525-A52C74D9C28A}" srcOrd="1" destOrd="0" parTransId="{61689D40-86AE-4F92-83C4-BE1D36394D13}" sibTransId="{3579546E-53D7-4C4C-9A82-761739F9E573}"/>
    <dgm:cxn modelId="{7E98D1DF-BA87-4946-A162-34AC31CC0016}" srcId="{B9762313-304B-4E74-B898-01D87A844227}" destId="{D9451DF1-298E-44D5-86A8-0545E3370E9A}" srcOrd="2" destOrd="0" parTransId="{9EEAB9E5-D51D-4296-871C-CF210832B13A}" sibTransId="{F7F1C903-3003-4323-B9E3-6DA99DFB52D5}"/>
    <dgm:cxn modelId="{12260BA1-557F-4B4E-B33F-C11820FE769B}" type="presParOf" srcId="{80AA628C-277A-4CD5-8482-5A708DB592AF}" destId="{7C9B97F4-06B1-4BF9-BE05-65A18A45AD86}" srcOrd="0" destOrd="0" presId="urn:microsoft.com/office/officeart/2005/8/layout/vList2"/>
    <dgm:cxn modelId="{B67E3087-7B33-41EB-97A8-175539E36ED3}" type="presParOf" srcId="{80AA628C-277A-4CD5-8482-5A708DB592AF}" destId="{AC5625F9-6ECC-44D4-AA9F-BA2AE310D986}" srcOrd="1" destOrd="0" presId="urn:microsoft.com/office/officeart/2005/8/layout/vList2"/>
    <dgm:cxn modelId="{57FE683B-8EDB-4095-9A9E-40420D1DA617}" type="presParOf" srcId="{80AA628C-277A-4CD5-8482-5A708DB592AF}" destId="{FE060642-51B5-4577-8652-B35DC220C550}" srcOrd="2" destOrd="0" presId="urn:microsoft.com/office/officeart/2005/8/layout/vList2"/>
    <dgm:cxn modelId="{4F675841-A1D2-419F-8F3C-B9F4FDEEDFAD}" type="presParOf" srcId="{80AA628C-277A-4CD5-8482-5A708DB592AF}" destId="{665BCF41-C5E2-49D7-947F-26737B67A1B9}" srcOrd="3" destOrd="0" presId="urn:microsoft.com/office/officeart/2005/8/layout/vList2"/>
    <dgm:cxn modelId="{6258CFA5-0A4F-4724-9B93-69042B83A9F8}" type="presParOf" srcId="{80AA628C-277A-4CD5-8482-5A708DB592AF}" destId="{06C6265A-F869-4FB9-8648-15B76E5639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1A2C3-F675-46D0-8D56-566F047EABFD}">
      <dsp:nvSpPr>
        <dsp:cNvPr id="0" name=""/>
        <dsp:cNvSpPr/>
      </dsp:nvSpPr>
      <dsp:spPr>
        <a:xfrm rot="5400000">
          <a:off x="-200113" y="200113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CDC Dataset</a:t>
          </a:r>
        </a:p>
      </dsp:txBody>
      <dsp:txXfrm rot="-5400000">
        <a:off x="1" y="466932"/>
        <a:ext cx="933863" cy="400227"/>
      </dsp:txXfrm>
    </dsp:sp>
    <dsp:sp modelId="{2F3AC36C-0AC2-4A19-A41E-C3A98A3137F2}">
      <dsp:nvSpPr>
        <dsp:cNvPr id="0" name=""/>
        <dsp:cNvSpPr/>
      </dsp:nvSpPr>
      <dsp:spPr>
        <a:xfrm rot="5400000">
          <a:off x="2379984" y="-1444619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CDC datasets are large &amp; encoded</a:t>
          </a:r>
        </a:p>
      </dsp:txBody>
      <dsp:txXfrm rot="-5400000">
        <a:off x="933863" y="43833"/>
        <a:ext cx="3717070" cy="782496"/>
      </dsp:txXfrm>
    </dsp:sp>
    <dsp:sp modelId="{1ADD4C25-26D1-4CB2-9218-CDB9F0DA5475}">
      <dsp:nvSpPr>
        <dsp:cNvPr id="0" name=""/>
        <dsp:cNvSpPr/>
      </dsp:nvSpPr>
      <dsp:spPr>
        <a:xfrm rot="5400000">
          <a:off x="-200113" y="1193341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API</a:t>
          </a:r>
        </a:p>
      </dsp:txBody>
      <dsp:txXfrm rot="-5400000">
        <a:off x="1" y="1460160"/>
        <a:ext cx="933863" cy="400227"/>
      </dsp:txXfrm>
    </dsp:sp>
    <dsp:sp modelId="{7BCEA888-78BF-48D0-AFD0-4ED6788F5EA5}">
      <dsp:nvSpPr>
        <dsp:cNvPr id="0" name=""/>
        <dsp:cNvSpPr/>
      </dsp:nvSpPr>
      <dsp:spPr>
        <a:xfrm rot="5400000">
          <a:off x="2379984" y="-308531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To navigate this, we wrote code to access the CDC Wonder API</a:t>
          </a:r>
        </a:p>
      </dsp:txBody>
      <dsp:txXfrm rot="-5400000">
        <a:off x="933863" y="1179921"/>
        <a:ext cx="3717070" cy="782496"/>
      </dsp:txXfrm>
    </dsp:sp>
    <dsp:sp modelId="{441DDE64-DCF4-4D90-AE98-379F1565690D}">
      <dsp:nvSpPr>
        <dsp:cNvPr id="0" name=""/>
        <dsp:cNvSpPr/>
      </dsp:nvSpPr>
      <dsp:spPr>
        <a:xfrm rot="5400000">
          <a:off x="-200113" y="2181798"/>
          <a:ext cx="1334090" cy="933863"/>
        </a:xfrm>
        <a:prstGeom prst="chevron">
          <a:avLst/>
        </a:prstGeom>
        <a:solidFill>
          <a:srgbClr val="FF950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Pre-processing</a:t>
          </a:r>
        </a:p>
      </dsp:txBody>
      <dsp:txXfrm rot="-5400000">
        <a:off x="1" y="2448617"/>
        <a:ext cx="933863" cy="400227"/>
      </dsp:txXfrm>
    </dsp:sp>
    <dsp:sp modelId="{ACED3D1D-2E6A-4FD1-BCD9-08E81DDC19E6}">
      <dsp:nvSpPr>
        <dsp:cNvPr id="0" name=""/>
        <dsp:cNvSpPr/>
      </dsp:nvSpPr>
      <dsp:spPr>
        <a:xfrm rot="5400000">
          <a:off x="2379984" y="827556"/>
          <a:ext cx="867158" cy="37594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We merged datasets and removed “Not Reported”, “Suppressed”, and “Unreliable” data</a:t>
          </a:r>
        </a:p>
      </dsp:txBody>
      <dsp:txXfrm rot="-5400000">
        <a:off x="933863" y="2316009"/>
        <a:ext cx="3717070" cy="78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B97F4-06B1-4BF9-BE05-65A18A45AD86}">
      <dsp:nvSpPr>
        <dsp:cNvPr id="0" name=""/>
        <dsp:cNvSpPr/>
      </dsp:nvSpPr>
      <dsp:spPr>
        <a:xfrm>
          <a:off x="0" y="38540"/>
          <a:ext cx="5014790" cy="1216800"/>
        </a:xfrm>
        <a:prstGeom prst="roundRect">
          <a:avLst/>
        </a:prstGeom>
        <a:solidFill>
          <a:srgbClr val="00355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Physical Maternal Characteristics</a:t>
          </a:r>
        </a:p>
      </dsp:txBody>
      <dsp:txXfrm>
        <a:off x="59399" y="97939"/>
        <a:ext cx="4895992" cy="1098002"/>
      </dsp:txXfrm>
    </dsp:sp>
    <dsp:sp modelId="{FE060642-51B5-4577-8652-B35DC220C550}">
      <dsp:nvSpPr>
        <dsp:cNvPr id="0" name=""/>
        <dsp:cNvSpPr/>
      </dsp:nvSpPr>
      <dsp:spPr>
        <a:xfrm>
          <a:off x="0" y="1442540"/>
          <a:ext cx="5014790" cy="1216800"/>
        </a:xfrm>
        <a:prstGeom prst="roundRect">
          <a:avLst/>
        </a:prstGeom>
        <a:solidFill>
          <a:srgbClr val="006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Social Maternal Characteristics</a:t>
          </a:r>
        </a:p>
      </dsp:txBody>
      <dsp:txXfrm>
        <a:off x="59399" y="1501939"/>
        <a:ext cx="4895992" cy="1098002"/>
      </dsp:txXfrm>
    </dsp:sp>
    <dsp:sp modelId="{06C6265A-F869-4FB9-8648-15B76E5639D1}">
      <dsp:nvSpPr>
        <dsp:cNvPr id="0" name=""/>
        <dsp:cNvSpPr/>
      </dsp:nvSpPr>
      <dsp:spPr>
        <a:xfrm>
          <a:off x="0" y="2846540"/>
          <a:ext cx="5014790" cy="1216800"/>
        </a:xfrm>
        <a:prstGeom prst="roundRect">
          <a:avLst/>
        </a:prstGeom>
        <a:solidFill>
          <a:srgbClr val="0582C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Healthcare</a:t>
          </a:r>
          <a:b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</a:rPr>
            <a:t>Characteristics</a:t>
          </a:r>
        </a:p>
      </dsp:txBody>
      <dsp:txXfrm>
        <a:off x="59399" y="2905939"/>
        <a:ext cx="489599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D30018-C51C-973E-D7DE-649C618C9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C6B28-9BBF-A2D9-7F16-AA969A3646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A4DD-4C33-417B-9B39-0519C8ABDD0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87553-08BC-CB4F-AC14-CB6C21F54C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F8696-8AFE-1A1F-3891-FDE87F0933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1912E-FAD9-42EB-BAE2-F18EB6AB7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4ADD2-10B3-404C-A082-F5F581E6228C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B079E-C73C-4232-B553-4EDFA45FD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Created by m3cheung@ucsd.edu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B079E-C73C-4232-B553-4EDFA45FDE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8696F5-DE5B-57C5-2B57-1332F1FEFBFD}"/>
              </a:ext>
            </a:extLst>
          </p:cNvPr>
          <p:cNvGrpSpPr/>
          <p:nvPr userDrawn="1"/>
        </p:nvGrpSpPr>
        <p:grpSpPr>
          <a:xfrm>
            <a:off x="0" y="0"/>
            <a:ext cx="12192000" cy="639192"/>
            <a:chOff x="0" y="147771"/>
            <a:chExt cx="12192000" cy="6391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4F9B95-9045-48D2-B9F3-2927E98F54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723900"/>
              <a:ext cx="105918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FA40E8-482C-5877-652B-890D608A016B}"/>
                </a:ext>
              </a:extLst>
            </p:cNvPr>
            <p:cNvSpPr/>
            <p:nvPr/>
          </p:nvSpPr>
          <p:spPr>
            <a:xfrm>
              <a:off x="0" y="360835"/>
              <a:ext cx="12192000" cy="213064"/>
            </a:xfrm>
            <a:prstGeom prst="rect">
              <a:avLst/>
            </a:prstGeom>
            <a:solidFill>
              <a:srgbClr val="006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1BB4E2-AE18-C8E3-CC3A-C8022993C796}"/>
                </a:ext>
              </a:extLst>
            </p:cNvPr>
            <p:cNvSpPr/>
            <p:nvPr/>
          </p:nvSpPr>
          <p:spPr>
            <a:xfrm>
              <a:off x="0" y="573899"/>
              <a:ext cx="12192000" cy="213064"/>
            </a:xfrm>
            <a:prstGeom prst="rect">
              <a:avLst/>
            </a:prstGeom>
            <a:solidFill>
              <a:srgbClr val="05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D220F9-1C5D-2D84-1A25-03295052C8A1}"/>
                </a:ext>
              </a:extLst>
            </p:cNvPr>
            <p:cNvSpPr/>
            <p:nvPr/>
          </p:nvSpPr>
          <p:spPr>
            <a:xfrm>
              <a:off x="0" y="147771"/>
              <a:ext cx="12192000" cy="213064"/>
            </a:xfrm>
            <a:prstGeom prst="rect">
              <a:avLst/>
            </a:prstGeom>
            <a:solidFill>
              <a:srgbClr val="003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91900" y="6298707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Verdana" panose="020B0604030504040204" pitchFamily="34" charset="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A_5441131E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469531/" TargetMode="External"/><Relationship Id="rId7" Type="http://schemas.openxmlformats.org/officeDocument/2006/relationships/hyperlink" Target="https://www.gao.gov/assets/gao-23-105871.pdf" TargetMode="External"/><Relationship Id="rId2" Type="http://schemas.openxmlformats.org/officeDocument/2006/relationships/hyperlink" Target="https://www.cdc.gov/reproductivehealth/maternalinfanthealth/pretermbirt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times.com/interactive/2019/us/abortion-laws-states.html" TargetMode="External"/><Relationship Id="rId5" Type="http://schemas.openxmlformats.org/officeDocument/2006/relationships/hyperlink" Target="https://my.clevelandclinic.org/health/diseases/22311-shoulder-dystocia" TargetMode="External"/><Relationship Id="rId4" Type="http://schemas.openxmlformats.org/officeDocument/2006/relationships/hyperlink" Target="https://www.uptodate.com/contents/fetal-macrosomi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data/gho/indicator-metadata-registry/imr-details/4622" TargetMode="External"/><Relationship Id="rId2" Type="http://schemas.openxmlformats.org/officeDocument/2006/relationships/hyperlink" Target="https://www.cdc.gov/nchs/maternal-mortality/evalua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7592741/" TargetMode="External"/><Relationship Id="rId4" Type="http://schemas.openxmlformats.org/officeDocument/2006/relationships/hyperlink" Target="https://apps.who.int/iris/bitstream/handle/10665/70929/9789241548458_eng.pdf;jses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data/gho/indicator-metadata-registry/imr-details/2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og.org.uk/for-the-public/browse-all-patient-information-leaflets/care-of-a-third-or-fourth-degree-tear-that-occurred-during-childbirth-also-known-as-obstetric-anal-sphincter-injury-oasi/" TargetMode="External"/><Relationship Id="rId2" Type="http://schemas.openxmlformats.org/officeDocument/2006/relationships/hyperlink" Target="https://www.sciencedirect.com/topics/medicine-and-dentistry/fetomaternal-transfus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3234143/" TargetMode="External"/><Relationship Id="rId4" Type="http://schemas.openxmlformats.org/officeDocument/2006/relationships/hyperlink" Target="https://www.merckmanuals.com/professional/gynecology-and-obstetrics/abnormalities-and-complications-of-labor-and-delivery/uterine-rup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nder.cdc.gov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D3E0-3F28-229E-EAD3-46E2B3C78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1388955"/>
            <a:ext cx="9989574" cy="2281560"/>
          </a:xfrm>
        </p:spPr>
        <p:txBody>
          <a:bodyPr>
            <a:noAutofit/>
          </a:bodyPr>
          <a:lstStyle/>
          <a:p>
            <a:r>
              <a:rPr lang="en-US" sz="2000" dirty="0"/>
              <a:t>ECE 143 FINAL PROJECT</a:t>
            </a:r>
            <a:br>
              <a:rPr lang="en-US" sz="4400" dirty="0"/>
            </a:br>
            <a:r>
              <a:rPr lang="en-US" sz="4400" dirty="0"/>
              <a:t>PREGNANCY-RELATED COMPLICATIONS AND MORTALITY</a:t>
            </a:r>
            <a:br>
              <a:rPr lang="en-US" sz="4400" dirty="0"/>
            </a:br>
            <a:r>
              <a:rPr lang="en-US" sz="4400" dirty="0"/>
              <a:t>IN THE U.S.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9F19-0EAF-22E3-200B-631F9AFE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166271"/>
            <a:ext cx="6991776" cy="1302774"/>
          </a:xfrm>
        </p:spPr>
        <p:txBody>
          <a:bodyPr>
            <a:normAutofit/>
          </a:bodyPr>
          <a:lstStyle/>
          <a:p>
            <a:r>
              <a:rPr lang="en-US" sz="1800" u="sng" dirty="0"/>
              <a:t>TEAM 3</a:t>
            </a:r>
            <a:br>
              <a:rPr lang="en-US" sz="1800" u="sng" dirty="0"/>
            </a:br>
            <a:r>
              <a:rPr lang="en-US" sz="1800" dirty="0"/>
              <a:t>Pulkit Agrawal • Mandy Cheung •</a:t>
            </a:r>
            <a:br>
              <a:rPr lang="en-US" sz="1800" dirty="0"/>
            </a:br>
            <a:r>
              <a:rPr lang="en-US" sz="1800" dirty="0"/>
              <a:t>Abhijith Dasharathi • Atishna Samantaray • Naman Sehgal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6838-6DA0-8D13-7109-A9782A00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4431875"/>
            <a:ext cx="3283974" cy="10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A1778ECF-CB12-C208-72E2-9E2A230B5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6" y="1593202"/>
            <a:ext cx="8147952" cy="4073976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4468DEC-55C7-FFA6-2383-47C48597EA52}"/>
              </a:ext>
            </a:extLst>
          </p:cNvPr>
          <p:cNvSpPr/>
          <p:nvPr/>
        </p:nvSpPr>
        <p:spPr>
          <a:xfrm>
            <a:off x="1466076" y="4476750"/>
            <a:ext cx="914400" cy="113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45DD1FA-3535-4CEE-C8CE-D3E2A9E6C56A}"/>
              </a:ext>
            </a:extLst>
          </p:cNvPr>
          <p:cNvSpPr txBox="1"/>
          <p:nvPr/>
        </p:nvSpPr>
        <p:spPr>
          <a:xfrm>
            <a:off x="2427517" y="577759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85D04"/>
                </a:solidFill>
              </a:rPr>
              <a:t>Normal BMI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258D1-42A2-7277-660B-35ECA837758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105025" y="5505450"/>
            <a:ext cx="322492" cy="456811"/>
          </a:xfrm>
          <a:prstGeom prst="straightConnector1">
            <a:avLst/>
          </a:prstGeom>
          <a:ln w="28575">
            <a:solidFill>
              <a:srgbClr val="E85D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D75F7FE-CF36-347E-4D6C-F75FD4BBDC18}"/>
              </a:ext>
            </a:extLst>
          </p:cNvPr>
          <p:cNvSpPr txBox="1">
            <a:spLocks/>
          </p:cNvSpPr>
          <p:nvPr/>
        </p:nvSpPr>
        <p:spPr>
          <a:xfrm>
            <a:off x="8620586" y="1096297"/>
            <a:ext cx="3265212" cy="135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n-US" dirty="0"/>
              <a:t>IMPACT OF BMI</a:t>
            </a:r>
          </a:p>
        </p:txBody>
      </p:sp>
      <p:sp>
        <p:nvSpPr>
          <p:cNvPr id="12" name="Content Placeholder 36">
            <a:extLst>
              <a:ext uri="{FF2B5EF4-FFF2-40B4-BE49-F238E27FC236}">
                <a16:creationId xmlns:a16="http://schemas.microsoft.com/office/drawing/2014/main" id="{E5A640A1-993D-82BC-6CE1-0F87B880B9A2}"/>
              </a:ext>
            </a:extLst>
          </p:cNvPr>
          <p:cNvSpPr txBox="1">
            <a:spLocks/>
          </p:cNvSpPr>
          <p:nvPr/>
        </p:nvSpPr>
        <p:spPr>
          <a:xfrm>
            <a:off x="8582917" y="2448694"/>
            <a:ext cx="3340550" cy="35135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/>
              <a:t>Preterm births refer to live births that occur </a:t>
            </a:r>
            <a:r>
              <a:rPr lang="en-US" altLang="en-US" sz="1800" dirty="0">
                <a:solidFill>
                  <a:srgbClr val="E85D04"/>
                </a:solidFill>
              </a:rPr>
              <a:t>before 37 weeks</a:t>
            </a:r>
            <a:r>
              <a:rPr lang="en-US" altLang="en-US" sz="1800" dirty="0"/>
              <a:t> of pregnancy is completed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/>
              <a:t>This is generally considered </a:t>
            </a:r>
            <a:r>
              <a:rPr lang="en-US" altLang="en-US" sz="1800" dirty="0">
                <a:solidFill>
                  <a:srgbClr val="E85D04"/>
                </a:solidFill>
              </a:rPr>
              <a:t>dangerous</a:t>
            </a:r>
            <a:r>
              <a:rPr lang="en-US" altLang="en-US" sz="1800" dirty="0"/>
              <a:t>, as the baby may  develop </a:t>
            </a:r>
            <a:r>
              <a:rPr lang="en-US" altLang="en-US" sz="1800" dirty="0">
                <a:solidFill>
                  <a:srgbClr val="E85D04"/>
                </a:solidFill>
              </a:rPr>
              <a:t>long-term health issues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44C63C-1D69-0D41-D012-DD9A96F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3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8E99DE-FFE0-E5EF-D607-DB44981B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59" y="922096"/>
            <a:ext cx="3061021" cy="1371030"/>
          </a:xfrm>
        </p:spPr>
        <p:txBody>
          <a:bodyPr>
            <a:normAutofit/>
          </a:bodyPr>
          <a:lstStyle/>
          <a:p>
            <a:r>
              <a:rPr lang="en-US" dirty="0"/>
              <a:t>IMPACT OF LOCATION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AFF00EC3-25E2-B889-BBC7-6E2501C9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58" y="2293126"/>
            <a:ext cx="3061021" cy="3636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MMR is defined as deaths/100,000 live births of that population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There is uneven MMR distribution in the U.S.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338F87-6C23-AD8F-583D-EEC9323EC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0820" y="922096"/>
            <a:ext cx="8466581" cy="5007118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036178-7E45-9EDB-1C14-32EA3A22B8FE}"/>
              </a:ext>
            </a:extLst>
          </p:cNvPr>
          <p:cNvSpPr txBox="1"/>
          <p:nvPr/>
        </p:nvSpPr>
        <p:spPr>
          <a:xfrm>
            <a:off x="8900157" y="5272960"/>
            <a:ext cx="3061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states with zero value do not necessarily have zero MMR, the values may be too low and are “suppressed” by the CDC dataset</a:t>
            </a:r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8518A-C8A0-5ACF-03C2-E2AF07FB69D4}"/>
              </a:ext>
            </a:extLst>
          </p:cNvPr>
          <p:cNvCxnSpPr>
            <a:cxnSpLocks/>
          </p:cNvCxnSpPr>
          <p:nvPr/>
        </p:nvCxnSpPr>
        <p:spPr>
          <a:xfrm flipH="1" flipV="1">
            <a:off x="8496300" y="5448300"/>
            <a:ext cx="403858" cy="219075"/>
          </a:xfrm>
          <a:prstGeom prst="straightConnector1">
            <a:avLst/>
          </a:prstGeom>
          <a:ln w="28575">
            <a:solidFill>
              <a:srgbClr val="F7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3C8BD7E-84D1-5809-7917-E6CE67B4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12</a:t>
            </a:fld>
            <a:endParaRPr lang="en-US"/>
          </a:p>
        </p:txBody>
      </p:sp>
      <p:sp>
        <p:nvSpPr>
          <p:cNvPr id="22" name="Footer Placeholder 6">
            <a:extLst>
              <a:ext uri="{FF2B5EF4-FFF2-40B4-BE49-F238E27FC236}">
                <a16:creationId xmlns:a16="http://schemas.microsoft.com/office/drawing/2014/main" id="{DB9AD02C-9EF7-5194-F374-E3F402998886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19843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59397-DBC4-7179-F525-792352D5BB9B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F4E8-4C44-4ACD-FE41-6D0FAAEA9726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51510C8-E683-4002-4A32-340038DDC3BE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E1E2F3-5EB0-1D26-7ED7-7822A66ED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8A8E86-A7C5-E326-F075-303C80A3E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FA22D-E48F-E30A-A017-1F735A0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13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294561C-3B44-3F2C-B6B3-016EA6183924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89553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89C070A-0A1A-C82D-BA23-30BEEF95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29BF7-D7AD-D3EB-937A-56797D8A92C2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6AE2D-941D-82C7-A1A6-637731162092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DCA933-BD3A-9C85-3766-12A820D14AF3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5F1109-C277-48BC-76C9-90D117F23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143EF3B-465E-5E37-5573-2EB49800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14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A25123EF-B6A1-4497-993A-C29D116883DC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930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C96F19-6365-8B0E-1C15-D26BA335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5487272-15C2-06EE-031E-A174FC1E8451}"/>
              </a:ext>
            </a:extLst>
          </p:cNvPr>
          <p:cNvSpPr/>
          <p:nvPr/>
        </p:nvSpPr>
        <p:spPr>
          <a:xfrm>
            <a:off x="6471288" y="2052990"/>
            <a:ext cx="665825" cy="408373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7FF44-4DE5-EBE1-057D-9F9CFBA5CF74}"/>
              </a:ext>
            </a:extLst>
          </p:cNvPr>
          <p:cNvSpPr/>
          <p:nvPr/>
        </p:nvSpPr>
        <p:spPr>
          <a:xfrm>
            <a:off x="7032120" y="3020627"/>
            <a:ext cx="10328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1CD78B-F8EF-CE46-2427-2444D623297F}"/>
              </a:ext>
            </a:extLst>
          </p:cNvPr>
          <p:cNvSpPr/>
          <p:nvPr/>
        </p:nvSpPr>
        <p:spPr>
          <a:xfrm>
            <a:off x="9136728" y="2868227"/>
            <a:ext cx="1202088" cy="478477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A449A-BE3E-5A0C-CA5D-52B06D477AA3}"/>
              </a:ext>
            </a:extLst>
          </p:cNvPr>
          <p:cNvSpPr/>
          <p:nvPr/>
        </p:nvSpPr>
        <p:spPr>
          <a:xfrm>
            <a:off x="8831928" y="3511297"/>
            <a:ext cx="1397160" cy="1194815"/>
          </a:xfrm>
          <a:prstGeom prst="ellipse">
            <a:avLst/>
          </a:prstGeom>
          <a:noFill/>
          <a:ln>
            <a:solidFill>
              <a:srgbClr val="E85D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05D42C-9EC6-7A4E-10DC-8C7E679FC9B4}"/>
              </a:ext>
            </a:extLst>
          </p:cNvPr>
          <p:cNvSpPr/>
          <p:nvPr/>
        </p:nvSpPr>
        <p:spPr>
          <a:xfrm>
            <a:off x="7040104" y="2979478"/>
            <a:ext cx="508893" cy="56077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B4049-3847-74A8-A038-1527D746B07C}"/>
              </a:ext>
            </a:extLst>
          </p:cNvPr>
          <p:cNvSpPr/>
          <p:nvPr/>
        </p:nvSpPr>
        <p:spPr>
          <a:xfrm>
            <a:off x="9453219" y="2998050"/>
            <a:ext cx="248564" cy="321535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FCF0A-5AB3-1D02-17EB-11253E77705D}"/>
              </a:ext>
            </a:extLst>
          </p:cNvPr>
          <p:cNvSpPr/>
          <p:nvPr/>
        </p:nvSpPr>
        <p:spPr>
          <a:xfrm>
            <a:off x="8668610" y="3227861"/>
            <a:ext cx="326635" cy="359650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1B4401-49E8-FCE1-15B6-442D39A88594}"/>
              </a:ext>
            </a:extLst>
          </p:cNvPr>
          <p:cNvSpPr/>
          <p:nvPr/>
        </p:nvSpPr>
        <p:spPr>
          <a:xfrm>
            <a:off x="9294974" y="3296492"/>
            <a:ext cx="248563" cy="27584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31F8D-C2C1-1042-8BCC-4DEA867E4DE5}"/>
              </a:ext>
            </a:extLst>
          </p:cNvPr>
          <p:cNvSpPr/>
          <p:nvPr/>
        </p:nvSpPr>
        <p:spPr>
          <a:xfrm>
            <a:off x="8668610" y="3620038"/>
            <a:ext cx="326635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9D9B-CD01-A66E-AA2D-1EFE70FF8C25}"/>
              </a:ext>
            </a:extLst>
          </p:cNvPr>
          <p:cNvSpPr/>
          <p:nvPr/>
        </p:nvSpPr>
        <p:spPr>
          <a:xfrm>
            <a:off x="8710106" y="4004188"/>
            <a:ext cx="285139" cy="32860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641757-5267-2A50-F3D1-ED45DEE63201}"/>
              </a:ext>
            </a:extLst>
          </p:cNvPr>
          <p:cNvSpPr/>
          <p:nvPr/>
        </p:nvSpPr>
        <p:spPr>
          <a:xfrm>
            <a:off x="8928763" y="379584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EC01E-66E7-F4C4-D583-2599EB1905B7}"/>
              </a:ext>
            </a:extLst>
          </p:cNvPr>
          <p:cNvSpPr/>
          <p:nvPr/>
        </p:nvSpPr>
        <p:spPr>
          <a:xfrm>
            <a:off x="9213902" y="3786647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03B75-15AC-8B99-AB24-10F3D16330E8}"/>
              </a:ext>
            </a:extLst>
          </p:cNvPr>
          <p:cNvSpPr/>
          <p:nvPr/>
        </p:nvSpPr>
        <p:spPr>
          <a:xfrm>
            <a:off x="9519789" y="3782619"/>
            <a:ext cx="285139" cy="351623"/>
          </a:xfrm>
          <a:prstGeom prst="ellipse">
            <a:avLst/>
          </a:prstGeom>
          <a:noFill/>
          <a:ln w="28575">
            <a:solidFill>
              <a:srgbClr val="A244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24A95-118C-BB3A-ECE5-2578BDE1378C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9DABC3-5B4E-2432-0CB5-AE2ED63F2661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33F489B-8A07-A6FA-1078-087CC47F53F0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C45E920-15E9-5931-242A-12394CAEB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54" r="1"/>
          <a:stretch/>
        </p:blipFill>
        <p:spPr>
          <a:xfrm>
            <a:off x="239696" y="1735210"/>
            <a:ext cx="5728090" cy="3387580"/>
          </a:xfrm>
          <a:prstGeom prst="rect">
            <a:avLst/>
          </a:prstGeom>
          <a:solidFill>
            <a:srgbClr val="0582CA"/>
          </a:solidFill>
          <a:ln w="57150">
            <a:solidFill>
              <a:srgbClr val="0582CA"/>
            </a:solidFill>
          </a:ln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697484F8-B8C9-0230-32AA-0ACAE060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15</a:t>
            </a:fld>
            <a:endParaRPr lang="en-US"/>
          </a:p>
        </p:txBody>
      </p: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84CB46FD-42D5-3D2B-E916-387F02F7D7E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4005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E79E902-0BE3-9158-223E-753F85FF6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5"/>
          <a:stretch/>
        </p:blipFill>
        <p:spPr>
          <a:xfrm>
            <a:off x="6223917" y="1735210"/>
            <a:ext cx="5728090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57897-32BB-7BCB-C45D-5823D2ABC99E}"/>
              </a:ext>
            </a:extLst>
          </p:cNvPr>
          <p:cNvSpPr txBox="1"/>
          <p:nvPr/>
        </p:nvSpPr>
        <p:spPr>
          <a:xfrm>
            <a:off x="2620574" y="1097280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53699-D02D-3F9D-2D4B-D939C7804D0C}"/>
              </a:ext>
            </a:extLst>
          </p:cNvPr>
          <p:cNvSpPr txBox="1"/>
          <p:nvPr/>
        </p:nvSpPr>
        <p:spPr>
          <a:xfrm>
            <a:off x="8604497" y="109727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2021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9F60CA-9BD7-9B26-6A30-8B1A3918B3B5}"/>
              </a:ext>
            </a:extLst>
          </p:cNvPr>
          <p:cNvSpPr/>
          <p:nvPr/>
        </p:nvSpPr>
        <p:spPr>
          <a:xfrm>
            <a:off x="4861561" y="1169669"/>
            <a:ext cx="2468880" cy="316884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A09BD-53E9-C110-445E-C48294208AC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5455"/>
          <a:stretch/>
        </p:blipFill>
        <p:spPr>
          <a:xfrm>
            <a:off x="242039" y="1735210"/>
            <a:ext cx="5733288" cy="338758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CCE16B2-17C0-D5E9-04DD-703F3AB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16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51CC16F2-C62B-AC94-5BAE-DB2DC6513443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9919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57EDFC3-8166-025B-6811-C8DACCD4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07" y="966847"/>
            <a:ext cx="3001935" cy="1127930"/>
          </a:xfrm>
        </p:spPr>
        <p:txBody>
          <a:bodyPr>
            <a:noAutofit/>
          </a:bodyPr>
          <a:lstStyle/>
          <a:p>
            <a:r>
              <a:rPr lang="en-US" dirty="0"/>
              <a:t>Impact</a:t>
            </a:r>
            <a:br>
              <a:rPr lang="en-US" dirty="0"/>
            </a:br>
            <a:r>
              <a:rPr lang="en-US" dirty="0"/>
              <a:t>of race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2B0453-518A-012D-C684-FB1CD973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856" y="2340275"/>
            <a:ext cx="2416470" cy="36775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Racial disparity in MMR exists year after 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concern is worsened by the COVID-19 pandemic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92F0488-10BC-1AA0-D738-05ADAA6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17</a:t>
            </a:fld>
            <a:endParaRPr lang="en-US"/>
          </a:p>
        </p:txBody>
      </p:sp>
      <p:sp>
        <p:nvSpPr>
          <p:cNvPr id="40" name="Footer Placeholder 6">
            <a:extLst>
              <a:ext uri="{FF2B5EF4-FFF2-40B4-BE49-F238E27FC236}">
                <a16:creationId xmlns:a16="http://schemas.microsoft.com/office/drawing/2014/main" id="{A01754BA-1C8E-B19B-91B8-BC9600B64D0F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Social Characteristics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090C23-366F-3D95-97D8-D1ABBE3CF3DE}"/>
              </a:ext>
            </a:extLst>
          </p:cNvPr>
          <p:cNvGrpSpPr/>
          <p:nvPr/>
        </p:nvGrpSpPr>
        <p:grpSpPr>
          <a:xfrm>
            <a:off x="3226775" y="1304720"/>
            <a:ext cx="8497118" cy="4248559"/>
            <a:chOff x="3226775" y="1304720"/>
            <a:chExt cx="8497118" cy="42485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204616-9831-22B9-40CE-AE9725663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775" y="1304720"/>
              <a:ext cx="8497118" cy="4248559"/>
            </a:xfrm>
            <a:prstGeom prst="rect">
              <a:avLst/>
            </a:prstGeom>
            <a:ln w="57150">
              <a:solidFill>
                <a:srgbClr val="0582CA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B9D77C-E6C7-D015-022E-A521EC274570}"/>
                </a:ext>
              </a:extLst>
            </p:cNvPr>
            <p:cNvSpPr txBox="1"/>
            <p:nvPr/>
          </p:nvSpPr>
          <p:spPr>
            <a:xfrm rot="10800000" flipV="1">
              <a:off x="9980817" y="3744235"/>
              <a:ext cx="160111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“American Indian and Pacific Islander” and “More than one race” are omitted here due to “suppressed” data</a:t>
              </a:r>
            </a:p>
            <a:p>
              <a:endParaRPr lang="en-US" sz="1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8E6E26-9B35-E421-8428-D6C1FDF10A0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10781376" y="2741108"/>
              <a:ext cx="0" cy="1003127"/>
            </a:xfrm>
            <a:prstGeom prst="straightConnector1">
              <a:avLst/>
            </a:prstGeom>
            <a:ln w="28575">
              <a:solidFill>
                <a:srgbClr val="F77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54D88B27-584B-C8EF-60B2-36416CF03997}"/>
                </a:ext>
              </a:extLst>
            </p:cNvPr>
            <p:cNvSpPr/>
            <p:nvPr/>
          </p:nvSpPr>
          <p:spPr>
            <a:xfrm>
              <a:off x="5800264" y="3098800"/>
              <a:ext cx="363216" cy="1104900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727BF67-90D2-A8CE-B4EE-1F40B58D0AE0}"/>
                </a:ext>
              </a:extLst>
            </p:cNvPr>
            <p:cNvSpPr/>
            <p:nvPr/>
          </p:nvSpPr>
          <p:spPr>
            <a:xfrm>
              <a:off x="8885168" y="1831974"/>
              <a:ext cx="433265" cy="1901826"/>
            </a:xfrm>
            <a:prstGeom prst="leftBrace">
              <a:avLst>
                <a:gd name="adj1" fmla="val 8333"/>
                <a:gd name="adj2" fmla="val 22414"/>
              </a:avLst>
            </a:prstGeom>
            <a:ln w="19050">
              <a:solidFill>
                <a:srgbClr val="0582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EC9740-338A-8381-80D2-0BE006257709}"/>
                </a:ext>
              </a:extLst>
            </p:cNvPr>
            <p:cNvSpPr txBox="1"/>
            <p:nvPr/>
          </p:nvSpPr>
          <p:spPr>
            <a:xfrm>
              <a:off x="8195597" y="2094777"/>
              <a:ext cx="958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43 deaths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E5CCBE-90F6-E512-A4B2-840FB27C9ADB}"/>
                </a:ext>
              </a:extLst>
            </p:cNvPr>
            <p:cNvSpPr txBox="1"/>
            <p:nvPr/>
          </p:nvSpPr>
          <p:spPr>
            <a:xfrm>
              <a:off x="5100655" y="3187195"/>
              <a:ext cx="92934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26</a:t>
              </a:r>
            </a:p>
            <a:p>
              <a:pPr algn="ctr"/>
              <a:r>
                <a:rPr lang="en-US" sz="1600" dirty="0">
                  <a:solidFill>
                    <a:srgbClr val="0582CA"/>
                  </a:solidFill>
                </a:rPr>
                <a:t>deaths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550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6484E-3ECE-B8B5-D037-F09AB234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267F2176-A7F1-193D-F294-2B465520BBA2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</a:t>
            </a:r>
            <a:r>
              <a:rPr lang="en-US" dirty="0">
                <a:solidFill>
                  <a:srgbClr val="E85D04"/>
                </a:solidFill>
              </a:rPr>
              <a:t>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E361-27D6-AB2C-38CF-8F750D25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5145-730B-A8D8-3F21-CBDB106EE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2128684"/>
            <a:ext cx="3443661" cy="3844414"/>
          </a:xfrm>
        </p:spPr>
        <p:txBody>
          <a:bodyPr>
            <a:normAutofit/>
          </a:bodyPr>
          <a:lstStyle/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Wingdings" panose="05000000000000000000" pitchFamily="2" charset="2"/>
              <a:buChar char="§"/>
            </a:pP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U.S. has experienced a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higher MMR 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than other industrialized countries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kern="1200" dirty="0">
                <a:solidFill>
                  <a:srgbClr val="E85D04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over 20 years</a:t>
            </a:r>
            <a:endParaRPr lang="en-US" dirty="0">
              <a:effectLst/>
            </a:endParaRPr>
          </a:p>
          <a:p>
            <a:pPr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i="1" kern="12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“What factors contribute to pregnancy-related complications?”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7478-C0B8-219A-5E61-88656DA1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D243C-DD66-05C8-C1BC-57976ADC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90" y="1284143"/>
            <a:ext cx="6619875" cy="4476750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BEF5C-1E41-15FF-BD89-77D466E3E31A}"/>
              </a:ext>
            </a:extLst>
          </p:cNvPr>
          <p:cNvSpPr txBox="1"/>
          <p:nvPr/>
        </p:nvSpPr>
        <p:spPr>
          <a:xfrm>
            <a:off x="4702628" y="5848463"/>
            <a:ext cx="6686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Plot source: https://tcf.org/content/commentary/worsening-u-s-maternal-health-crisis-three-graphs/</a:t>
            </a:r>
          </a:p>
        </p:txBody>
      </p:sp>
    </p:spTree>
    <p:extLst>
      <p:ext uri="{BB962C8B-B14F-4D97-AF65-F5344CB8AC3E}">
        <p14:creationId xmlns:p14="http://schemas.microsoft.com/office/powerpoint/2010/main" val="173900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094991-241B-C8AC-42B2-861D5AC65A99}"/>
              </a:ext>
            </a:extLst>
          </p:cNvPr>
          <p:cNvSpPr/>
          <p:nvPr/>
        </p:nvSpPr>
        <p:spPr>
          <a:xfrm>
            <a:off x="4506012" y="1811045"/>
            <a:ext cx="1715678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BB7E9BF-BFDA-3CEA-A96A-941AFF859A75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</a:t>
            </a:r>
            <a:r>
              <a:rPr lang="en-US" dirty="0">
                <a:solidFill>
                  <a:srgbClr val="E85D04"/>
                </a:solidFill>
              </a:rPr>
              <a:t>0-12 visits</a:t>
            </a:r>
            <a:r>
              <a:rPr lang="en-US" dirty="0"/>
              <a:t>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after 12 visits?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A2C533-FD02-C0D7-7E2F-BDAEB536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025EB1AB-E8BE-3CCE-800C-09447D8A746C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CD9289-7B01-C3BB-D8E2-9E8A2F206E4A}"/>
              </a:ext>
            </a:extLst>
          </p:cNvPr>
          <p:cNvSpPr txBox="1">
            <a:spLocks/>
          </p:cNvSpPr>
          <p:nvPr/>
        </p:nvSpPr>
        <p:spPr>
          <a:xfrm>
            <a:off x="454398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prenatal care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29DEAB49-F320-FA21-65EA-478185F6ADD3}"/>
              </a:ext>
            </a:extLst>
          </p:cNvPr>
          <p:cNvSpPr txBox="1">
            <a:spLocks/>
          </p:cNvSpPr>
          <p:nvPr/>
        </p:nvSpPr>
        <p:spPr>
          <a:xfrm>
            <a:off x="454398" y="3131896"/>
            <a:ext cx="2604276" cy="30520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A1F4-1C25-A8E2-1052-228111EA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8" y="1165315"/>
            <a:ext cx="7761204" cy="4527369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296F4-9CEF-6C64-DC6D-C54EA4AEC17E}"/>
              </a:ext>
            </a:extLst>
          </p:cNvPr>
          <p:cNvSpPr/>
          <p:nvPr/>
        </p:nvSpPr>
        <p:spPr>
          <a:xfrm>
            <a:off x="6221690" y="1811045"/>
            <a:ext cx="4722829" cy="3354844"/>
          </a:xfrm>
          <a:prstGeom prst="rect">
            <a:avLst/>
          </a:prstGeom>
          <a:solidFill>
            <a:srgbClr val="E85D0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80D14405-65B6-B114-5CE2-B4107E0B3914}"/>
              </a:ext>
            </a:extLst>
          </p:cNvPr>
          <p:cNvSpPr txBox="1">
            <a:spLocks/>
          </p:cNvSpPr>
          <p:nvPr/>
        </p:nvSpPr>
        <p:spPr>
          <a:xfrm>
            <a:off x="482855" y="3131896"/>
            <a:ext cx="2836053" cy="2885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trend shows up year-after-year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Around 0-12 visits, the trend is 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But what is going on </a:t>
            </a:r>
            <a:r>
              <a:rPr lang="en-US" dirty="0">
                <a:solidFill>
                  <a:srgbClr val="E85D04"/>
                </a:solidFill>
              </a:rPr>
              <a:t>after 12 visits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3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94F62-35D3-9C46-031A-DDE13F26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22</a:t>
            </a:fld>
            <a:endParaRPr lang="en-US"/>
          </a:p>
        </p:txBody>
      </p:sp>
      <p:sp>
        <p:nvSpPr>
          <p:cNvPr id="97" name="Title 1">
            <a:extLst>
              <a:ext uri="{FF2B5EF4-FFF2-40B4-BE49-F238E27FC236}">
                <a16:creationId xmlns:a16="http://schemas.microsoft.com/office/drawing/2014/main" id="{F41D1863-8C6C-4F1F-7FA3-9066DCCD5ED0}"/>
              </a:ext>
            </a:extLst>
          </p:cNvPr>
          <p:cNvSpPr txBox="1">
            <a:spLocks/>
          </p:cNvSpPr>
          <p:nvPr/>
        </p:nvSpPr>
        <p:spPr>
          <a:xfrm>
            <a:off x="330111" y="922096"/>
            <a:ext cx="3261765" cy="1910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postnatal care</a:t>
            </a:r>
          </a:p>
        </p:txBody>
      </p:sp>
      <p:sp>
        <p:nvSpPr>
          <p:cNvPr id="98" name="Content Placeholder 16">
            <a:extLst>
              <a:ext uri="{FF2B5EF4-FFF2-40B4-BE49-F238E27FC236}">
                <a16:creationId xmlns:a16="http://schemas.microsoft.com/office/drawing/2014/main" id="{11ADD38B-02A2-E634-2297-BB3DD4F32D83}"/>
              </a:ext>
            </a:extLst>
          </p:cNvPr>
          <p:cNvSpPr txBox="1">
            <a:spLocks/>
          </p:cNvSpPr>
          <p:nvPr/>
        </p:nvSpPr>
        <p:spPr>
          <a:xfrm>
            <a:off x="9267700" y="1106877"/>
            <a:ext cx="3004331" cy="15404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About</a:t>
            </a:r>
            <a:r>
              <a:rPr lang="en-US" dirty="0">
                <a:solidFill>
                  <a:srgbClr val="E85D04"/>
                </a:solidFill>
              </a:rPr>
              <a:t> 41%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pregnancy-related deaths occur </a:t>
            </a:r>
            <a:br>
              <a:rPr lang="en-US" dirty="0"/>
            </a:br>
            <a:r>
              <a:rPr lang="en-US" dirty="0">
                <a:solidFill>
                  <a:srgbClr val="E85D04"/>
                </a:solidFill>
              </a:rPr>
              <a:t>after childbirth</a:t>
            </a:r>
          </a:p>
        </p:txBody>
      </p:sp>
      <p:sp>
        <p:nvSpPr>
          <p:cNvPr id="99" name="Footer Placeholder 6">
            <a:extLst>
              <a:ext uri="{FF2B5EF4-FFF2-40B4-BE49-F238E27FC236}">
                <a16:creationId xmlns:a16="http://schemas.microsoft.com/office/drawing/2014/main" id="{E9D834FF-BEA6-FDC3-783B-9E2D71DA3963}"/>
              </a:ext>
            </a:extLst>
          </p:cNvPr>
          <p:cNvSpPr txBox="1">
            <a:spLocks/>
          </p:cNvSpPr>
          <p:nvPr/>
        </p:nvSpPr>
        <p:spPr>
          <a:xfrm>
            <a:off x="9382125" y="6380956"/>
            <a:ext cx="2345952" cy="2828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Healthcare Characteristics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9B6E8C-9907-9E81-C724-97448ED1F402}"/>
              </a:ext>
            </a:extLst>
          </p:cNvPr>
          <p:cNvGrpSpPr/>
          <p:nvPr/>
        </p:nvGrpSpPr>
        <p:grpSpPr>
          <a:xfrm>
            <a:off x="454636" y="1343518"/>
            <a:ext cx="11282728" cy="4832083"/>
            <a:chOff x="444873" y="773547"/>
            <a:chExt cx="11282728" cy="4832083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044CC14-F896-BBF3-B0DB-644D49DF3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6050" y="1052542"/>
              <a:ext cx="3559899" cy="333913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96ACB5-8D8E-876C-D125-34F05967607A}"/>
                </a:ext>
              </a:extLst>
            </p:cNvPr>
            <p:cNvGrpSpPr/>
            <p:nvPr/>
          </p:nvGrpSpPr>
          <p:grpSpPr>
            <a:xfrm>
              <a:off x="444873" y="4908123"/>
              <a:ext cx="11282728" cy="697507"/>
              <a:chOff x="444873" y="4908123"/>
              <a:chExt cx="11282728" cy="69750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AC23738-C346-0489-4228-873FB470253B}"/>
                  </a:ext>
                </a:extLst>
              </p:cNvPr>
              <p:cNvSpPr/>
              <p:nvPr/>
            </p:nvSpPr>
            <p:spPr>
              <a:xfrm>
                <a:off x="444873" y="4908123"/>
                <a:ext cx="4583258" cy="697507"/>
              </a:xfrm>
              <a:custGeom>
                <a:avLst/>
                <a:gdLst>
                  <a:gd name="connsiteX0" fmla="*/ 0 w 4583258"/>
                  <a:gd name="connsiteY0" fmla="*/ 0 h 697507"/>
                  <a:gd name="connsiteX1" fmla="*/ 4234505 w 4583258"/>
                  <a:gd name="connsiteY1" fmla="*/ 0 h 697507"/>
                  <a:gd name="connsiteX2" fmla="*/ 4583258 w 4583258"/>
                  <a:gd name="connsiteY2" fmla="*/ 348754 h 697507"/>
                  <a:gd name="connsiteX3" fmla="*/ 4234505 w 4583258"/>
                  <a:gd name="connsiteY3" fmla="*/ 697507 h 697507"/>
                  <a:gd name="connsiteX4" fmla="*/ 0 w 4583258"/>
                  <a:gd name="connsiteY4" fmla="*/ 697507 h 697507"/>
                  <a:gd name="connsiteX5" fmla="*/ 0 w 4583258"/>
                  <a:gd name="connsiteY5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3258" h="697507">
                    <a:moveTo>
                      <a:pt x="0" y="0"/>
                    </a:moveTo>
                    <a:lnTo>
                      <a:pt x="4234505" y="0"/>
                    </a:lnTo>
                    <a:lnTo>
                      <a:pt x="4583258" y="348754"/>
                    </a:lnTo>
                    <a:lnTo>
                      <a:pt x="4234505" y="697507"/>
                    </a:lnTo>
                    <a:lnTo>
                      <a:pt x="0" y="6975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DC46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0010" tIns="40005" rIns="194380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Pregnancy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280 days</a:t>
                </a: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69D8913-5D1A-8296-887E-A82E878D29E0}"/>
                  </a:ext>
                </a:extLst>
              </p:cNvPr>
              <p:cNvSpPr/>
              <p:nvPr/>
            </p:nvSpPr>
            <p:spPr>
              <a:xfrm>
                <a:off x="4512377" y="4908123"/>
                <a:ext cx="1592384" cy="697507"/>
              </a:xfrm>
              <a:custGeom>
                <a:avLst/>
                <a:gdLst>
                  <a:gd name="connsiteX0" fmla="*/ 0 w 1592384"/>
                  <a:gd name="connsiteY0" fmla="*/ 0 h 697507"/>
                  <a:gd name="connsiteX1" fmla="*/ 1243631 w 1592384"/>
                  <a:gd name="connsiteY1" fmla="*/ 0 h 697507"/>
                  <a:gd name="connsiteX2" fmla="*/ 1592384 w 1592384"/>
                  <a:gd name="connsiteY2" fmla="*/ 348754 h 697507"/>
                  <a:gd name="connsiteX3" fmla="*/ 1243631 w 1592384"/>
                  <a:gd name="connsiteY3" fmla="*/ 697507 h 697507"/>
                  <a:gd name="connsiteX4" fmla="*/ 0 w 1592384"/>
                  <a:gd name="connsiteY4" fmla="*/ 697507 h 697507"/>
                  <a:gd name="connsiteX5" fmla="*/ 348754 w 1592384"/>
                  <a:gd name="connsiteY5" fmla="*/ 348754 h 697507"/>
                  <a:gd name="connsiteX6" fmla="*/ 0 w 1592384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2384" h="697507">
                    <a:moveTo>
                      <a:pt x="0" y="0"/>
                    </a:moveTo>
                    <a:lnTo>
                      <a:pt x="1243631" y="0"/>
                    </a:lnTo>
                    <a:lnTo>
                      <a:pt x="1592384" y="348754"/>
                    </a:lnTo>
                    <a:lnTo>
                      <a:pt x="1243631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E5F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Labor, Delivery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2 days</a:t>
                </a: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108440E-2F6F-76F1-7E35-30CBF8C1C362}"/>
                  </a:ext>
                </a:extLst>
              </p:cNvPr>
              <p:cNvSpPr/>
              <p:nvPr/>
            </p:nvSpPr>
            <p:spPr>
              <a:xfrm>
                <a:off x="5588533" y="4908123"/>
                <a:ext cx="1715969" cy="697507"/>
              </a:xfrm>
              <a:custGeom>
                <a:avLst/>
                <a:gdLst>
                  <a:gd name="connsiteX0" fmla="*/ 0 w 1715969"/>
                  <a:gd name="connsiteY0" fmla="*/ 0 h 697507"/>
                  <a:gd name="connsiteX1" fmla="*/ 1367216 w 1715969"/>
                  <a:gd name="connsiteY1" fmla="*/ 0 h 697507"/>
                  <a:gd name="connsiteX2" fmla="*/ 1715969 w 1715969"/>
                  <a:gd name="connsiteY2" fmla="*/ 348754 h 697507"/>
                  <a:gd name="connsiteX3" fmla="*/ 1367216 w 1715969"/>
                  <a:gd name="connsiteY3" fmla="*/ 697507 h 697507"/>
                  <a:gd name="connsiteX4" fmla="*/ 0 w 1715969"/>
                  <a:gd name="connsiteY4" fmla="*/ 697507 h 697507"/>
                  <a:gd name="connsiteX5" fmla="*/ 348754 w 1715969"/>
                  <a:gd name="connsiteY5" fmla="*/ 348754 h 697507"/>
                  <a:gd name="connsiteX6" fmla="*/ 0 w 1715969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5969" h="697507">
                    <a:moveTo>
                      <a:pt x="0" y="0"/>
                    </a:moveTo>
                    <a:lnTo>
                      <a:pt x="1367216" y="0"/>
                    </a:lnTo>
                    <a:lnTo>
                      <a:pt x="1715969" y="348754"/>
                    </a:lnTo>
                    <a:lnTo>
                      <a:pt x="1367216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ABCD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After Childbirth  </a:t>
                </a:r>
                <a:r>
                  <a:rPr lang="en-US" sz="1500" kern="1200" dirty="0">
                    <a:solidFill>
                      <a:schemeClr val="tx1"/>
                    </a:solidFill>
                  </a:rPr>
                  <a:t>42 days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A4C0F9-8A3D-A263-3152-33CBD0D9E073}"/>
                  </a:ext>
                </a:extLst>
              </p:cNvPr>
              <p:cNvSpPr/>
              <p:nvPr/>
            </p:nvSpPr>
            <p:spPr>
              <a:xfrm>
                <a:off x="6788274" y="4908123"/>
                <a:ext cx="4939327" cy="697507"/>
              </a:xfrm>
              <a:custGeom>
                <a:avLst/>
                <a:gdLst>
                  <a:gd name="connsiteX0" fmla="*/ 0 w 4939327"/>
                  <a:gd name="connsiteY0" fmla="*/ 0 h 697507"/>
                  <a:gd name="connsiteX1" fmla="*/ 4590574 w 4939327"/>
                  <a:gd name="connsiteY1" fmla="*/ 0 h 697507"/>
                  <a:gd name="connsiteX2" fmla="*/ 4939327 w 4939327"/>
                  <a:gd name="connsiteY2" fmla="*/ 348754 h 697507"/>
                  <a:gd name="connsiteX3" fmla="*/ 4590574 w 4939327"/>
                  <a:gd name="connsiteY3" fmla="*/ 697507 h 697507"/>
                  <a:gd name="connsiteX4" fmla="*/ 0 w 4939327"/>
                  <a:gd name="connsiteY4" fmla="*/ 697507 h 697507"/>
                  <a:gd name="connsiteX5" fmla="*/ 348754 w 4939327"/>
                  <a:gd name="connsiteY5" fmla="*/ 348754 h 697507"/>
                  <a:gd name="connsiteX6" fmla="*/ 0 w 4939327"/>
                  <a:gd name="connsiteY6" fmla="*/ 0 h 69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39327" h="697507">
                    <a:moveTo>
                      <a:pt x="0" y="0"/>
                    </a:moveTo>
                    <a:lnTo>
                      <a:pt x="4590574" y="0"/>
                    </a:lnTo>
                    <a:lnTo>
                      <a:pt x="4939327" y="348754"/>
                    </a:lnTo>
                    <a:lnTo>
                      <a:pt x="4590574" y="697507"/>
                    </a:lnTo>
                    <a:lnTo>
                      <a:pt x="0" y="697507"/>
                    </a:lnTo>
                    <a:lnTo>
                      <a:pt x="348754" y="3487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8AB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08762" tIns="40005" rIns="368756" bIns="4000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b="1" kern="1200" dirty="0">
                    <a:solidFill>
                      <a:schemeClr val="tx1"/>
                    </a:solidFill>
                  </a:rPr>
                  <a:t>Late Maternal </a:t>
                </a:r>
              </a:p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500" kern="1200" dirty="0">
                    <a:solidFill>
                      <a:schemeClr val="tx1"/>
                    </a:solidFill>
                  </a:rPr>
                  <a:t>43 to 365 days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7512006-0F39-F9CD-CBEB-DC4589DD3B60}"/>
                </a:ext>
              </a:extLst>
            </p:cNvPr>
            <p:cNvGrpSpPr/>
            <p:nvPr/>
          </p:nvGrpSpPr>
          <p:grpSpPr>
            <a:xfrm>
              <a:off x="2708278" y="2759040"/>
              <a:ext cx="6413498" cy="2192051"/>
              <a:chOff x="2578103" y="3007120"/>
              <a:chExt cx="6413498" cy="2192051"/>
            </a:xfrm>
          </p:grpSpPr>
          <p:cxnSp>
            <p:nvCxnSpPr>
              <p:cNvPr id="7" name="Connector: Curved 6">
                <a:extLst>
                  <a:ext uri="{FF2B5EF4-FFF2-40B4-BE49-F238E27FC236}">
                    <a16:creationId xmlns:a16="http://schemas.microsoft.com/office/drawing/2014/main" id="{5D4F2164-AD22-ADF6-AF84-3A65676747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260544" y="3324680"/>
                <a:ext cx="2160793" cy="1525675"/>
              </a:xfrm>
              <a:prstGeom prst="curvedConnector2">
                <a:avLst/>
              </a:prstGeom>
              <a:ln w="38100">
                <a:solidFill>
                  <a:srgbClr val="FDC4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Curved 9">
                <a:extLst>
                  <a:ext uri="{FF2B5EF4-FFF2-40B4-BE49-F238E27FC236}">
                    <a16:creationId xmlns:a16="http://schemas.microsoft.com/office/drawing/2014/main" id="{17DAFD63-22B1-ABE9-1994-2031C5E90A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319815" y="3496128"/>
                <a:ext cx="2160793" cy="1182778"/>
              </a:xfrm>
              <a:prstGeom prst="curvedConnector2">
                <a:avLst/>
              </a:prstGeom>
              <a:ln w="38100">
                <a:solidFill>
                  <a:srgbClr val="728AB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DB56D52-F0D9-90F7-C612-DEB166BA2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7521" y="4641358"/>
                <a:ext cx="1068479" cy="557813"/>
              </a:xfrm>
              <a:prstGeom prst="straightConnector1">
                <a:avLst/>
              </a:prstGeom>
              <a:ln w="38100">
                <a:solidFill>
                  <a:srgbClr val="CEE5F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995B406-162B-58D0-9AC5-4B1297F9A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284" y="4254500"/>
                <a:ext cx="751216" cy="944671"/>
              </a:xfrm>
              <a:prstGeom prst="straightConnector1">
                <a:avLst/>
              </a:prstGeom>
              <a:ln w="38100">
                <a:solidFill>
                  <a:srgbClr val="80AB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85BE5D-1DCC-C523-5E9B-7F5CC80E5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5539" y="773547"/>
              <a:ext cx="4361272" cy="300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38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E541-3C0B-81E8-E4BC-C3527A1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1DC24-FE0E-BD56-FB6C-FF07A97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37DA44-6D9D-1A2E-97B6-F0DE2C61C119}"/>
              </a:ext>
            </a:extLst>
          </p:cNvPr>
          <p:cNvSpPr/>
          <p:nvPr/>
        </p:nvSpPr>
        <p:spPr>
          <a:xfrm>
            <a:off x="700635" y="2821612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F2AEF2-CD38-0D1C-B5EA-EAC86BC86ADE}"/>
              </a:ext>
            </a:extLst>
          </p:cNvPr>
          <p:cNvSpPr/>
          <p:nvPr/>
        </p:nvSpPr>
        <p:spPr>
          <a:xfrm>
            <a:off x="3588605" y="3841981"/>
            <a:ext cx="5014789" cy="1179893"/>
          </a:xfrm>
          <a:prstGeom prst="roundRect">
            <a:avLst/>
          </a:prstGeom>
          <a:solidFill>
            <a:srgbClr val="006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Social Maternal Characteristics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2D2FCD-8BF5-799E-A83A-E33212566B83}"/>
              </a:ext>
            </a:extLst>
          </p:cNvPr>
          <p:cNvSpPr/>
          <p:nvPr/>
        </p:nvSpPr>
        <p:spPr>
          <a:xfrm>
            <a:off x="6591299" y="4762644"/>
            <a:ext cx="5014789" cy="1179893"/>
          </a:xfrm>
          <a:prstGeom prst="roundRect">
            <a:avLst/>
          </a:prstGeom>
          <a:solidFill>
            <a:srgbClr val="058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Healthcare</a:t>
            </a:r>
            <a:b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Characteristics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3CF7B705-6EFD-C558-43BD-B2D65B58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2823" y="4101607"/>
            <a:ext cx="648337" cy="648337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0F282992-8C7C-39A8-0A46-880DFA36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815" y="5153562"/>
            <a:ext cx="648337" cy="648337"/>
          </a:xfrm>
          <a:prstGeom prst="rect">
            <a:avLst/>
          </a:prstGeom>
        </p:spPr>
      </p:pic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62E1A684-4C46-1080-378B-9D84583A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4" y="1791907"/>
            <a:ext cx="10890704" cy="1179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Pregnancy-related complications can be a difficult topic that requires us to consider </a:t>
            </a:r>
            <a:r>
              <a:rPr lang="en-US" dirty="0">
                <a:solidFill>
                  <a:srgbClr val="E85D04"/>
                </a:solidFill>
              </a:rPr>
              <a:t>multiple dimensions</a:t>
            </a:r>
            <a:r>
              <a:rPr lang="en-US" dirty="0"/>
              <a:t>. We’ve only scratched the surface in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8062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D5B3B-BA37-BCB8-0F5F-521BEB28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16">
            <a:extLst>
              <a:ext uri="{FF2B5EF4-FFF2-40B4-BE49-F238E27FC236}">
                <a16:creationId xmlns:a16="http://schemas.microsoft.com/office/drawing/2014/main" id="{E81700DB-695D-F73C-DB63-3A9985B0C9CA}"/>
              </a:ext>
            </a:extLst>
          </p:cNvPr>
          <p:cNvSpPr txBox="1">
            <a:spLocks/>
          </p:cNvSpPr>
          <p:nvPr/>
        </p:nvSpPr>
        <p:spPr>
          <a:xfrm>
            <a:off x="2336988" y="3016250"/>
            <a:ext cx="7518024" cy="82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i="1" dirty="0">
                <a:ea typeface="+mn-ea"/>
                <a:cs typeface="+mn-cs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68226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About Physical Health Maternal Characteristics: </a:t>
            </a:r>
            <a:r>
              <a:rPr lang="en-US" dirty="0">
                <a:hlinkClick r:id="rId2"/>
              </a:rPr>
              <a:t>https://www.cdc.gov/reproductivehealth/maternalinfanthealth/pretermbirth.htm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https://pubmed.ncbi.nlm.nih.gov/35469531/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https://www.uptodate.com/contents/fetal-macrosomia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https://my.clevelandclinic.org/health/diseases/22311-shoulder-dystocia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About Social Maternal Characteristics: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https://www.nytimes.com/interactive/2019/us/abortion-laws-states.html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https://www.gao.gov/assets/gao-23-105871.pdf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DF8D-0F58-5908-35C8-7C18067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165-2FF5-95EB-6DE6-E75D3896A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Maternal Mortality Reporting: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https://www.cdc.gov/nchs/maternal-mortality/evaluation.htm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https://www.who.int/data/gho/indicator-metadata-registry/imr-details/4622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https://apps.who.int/iris/bitstream/handle/10665/70929/9789241548458_eng.pdf;jsess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https://www.ncbi.nlm.nih.gov/pmc/articles/PMC7592741/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BFEB2-A10C-B985-4BFB-6FB64949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Maternal Mortality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defined as deaths due to pregnancy-related complications during pregnancy or up to a year after childbirth. Subclassify (between 42 days - 1year after childbirth as 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late maternal death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CDC uses A34, O00-O95, O98-O99	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Ratio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defined as number of events per 100,000 live births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https://www.who.int/data/gho/indicator-metadata-registry/imr-details/26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We’re basically using WHO’s standard definition for “Maternal Mortality Ratio”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CDC uses the word “rate”, but apparently this is just for ease of language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used Single </a:t>
            </a: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Race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Category and whether mother was of Hispanic origin or not to classify race.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American Indian or Alaska Native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Asian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Black or African American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Native Hawaiian or Other Pacific Islander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White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Non-Hispanic More than one race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Hispanic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517D-AEAF-4435-188B-AC4E7EC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432C-C02C-5EE7-B6FA-8BB1AA3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Maternal Morbidity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includes any one or more of the following conditions: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Maternal Transfusion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Third or Fourth Degree Perineal Laceration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Ruptured Uterus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Unplanned Hysterectomy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Yes; No; Unknown or Not Stated.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Admission to Intensive Care Unit - Yes; No; Unknown or Not Stated.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3418-10AD-8359-550A-C792C36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43C5-63C9-6BC8-467A-A104A1C8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43617-D138-CFAE-A066-C7256A87FD85}"/>
              </a:ext>
            </a:extLst>
          </p:cNvPr>
          <p:cNvGrpSpPr/>
          <p:nvPr/>
        </p:nvGrpSpPr>
        <p:grpSpPr>
          <a:xfrm>
            <a:off x="5630771" y="922096"/>
            <a:ext cx="3988458" cy="3662959"/>
            <a:chOff x="5853632" y="907383"/>
            <a:chExt cx="3988458" cy="3662959"/>
          </a:xfrm>
        </p:grpSpPr>
        <p:pic>
          <p:nvPicPr>
            <p:cNvPr id="13" name="Picture 12" descr="Shape, square&#10;&#10;Description automatically generated">
              <a:extLst>
                <a:ext uri="{FF2B5EF4-FFF2-40B4-BE49-F238E27FC236}">
                  <a16:creationId xmlns:a16="http://schemas.microsoft.com/office/drawing/2014/main" id="{B88FB97B-A452-B07C-7DB9-15B727527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5853632" y="907383"/>
              <a:ext cx="3988458" cy="36629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B324FE-54FE-0BB5-9039-94BA06C3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311692"/>
              <a:ext cx="3477124" cy="299666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45F17-D57C-9E88-720C-30B9FBCE5124}"/>
              </a:ext>
            </a:extLst>
          </p:cNvPr>
          <p:cNvGrpSpPr/>
          <p:nvPr/>
        </p:nvGrpSpPr>
        <p:grpSpPr>
          <a:xfrm>
            <a:off x="7924743" y="2301429"/>
            <a:ext cx="3988458" cy="3662959"/>
            <a:chOff x="8150885" y="2387138"/>
            <a:chExt cx="3988458" cy="3662959"/>
          </a:xfrm>
        </p:grpSpPr>
        <p:pic>
          <p:nvPicPr>
            <p:cNvPr id="24" name="Picture 23" descr="Shape, square&#10;&#10;Description automatically generated">
              <a:extLst>
                <a:ext uri="{FF2B5EF4-FFF2-40B4-BE49-F238E27FC236}">
                  <a16:creationId xmlns:a16="http://schemas.microsoft.com/office/drawing/2014/main" id="{38FDCB92-758B-C7A8-6847-B774A159B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" t="4014" r="2114" b="9248"/>
            <a:stretch/>
          </p:blipFill>
          <p:spPr>
            <a:xfrm>
              <a:off x="8150885" y="2387138"/>
              <a:ext cx="3988458" cy="36629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EF645D-92BD-2E43-B9CF-CDBF8D747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4659" y="2756045"/>
              <a:ext cx="3400909" cy="3043427"/>
            </a:xfrm>
            <a:prstGeom prst="rect">
              <a:avLst/>
            </a:prstGeom>
          </p:spPr>
        </p:pic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0FD5EF-DF8D-B37D-36D9-EBC627587277}"/>
              </a:ext>
            </a:extLst>
          </p:cNvPr>
          <p:cNvSpPr/>
          <p:nvPr/>
        </p:nvSpPr>
        <p:spPr>
          <a:xfrm rot="21077539">
            <a:off x="5427998" y="3623337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85D04"/>
              </a:solidFill>
            </a:endParaRP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30BD8A2D-D8D8-514B-0F3C-A9887C6F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4589120" cy="3636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Accessible at</a:t>
            </a:r>
            <a:br>
              <a:rPr lang="en-US" dirty="0"/>
            </a:br>
            <a:r>
              <a:rPr lang="en-US" dirty="0">
                <a:hlinkClick r:id="rId5"/>
              </a:rPr>
              <a:t>https://wonder.cdc.gov/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Natality for 2016-2021</a:t>
            </a:r>
            <a:r>
              <a:rPr lang="en-US" dirty="0"/>
              <a:t> reports live births using over </a:t>
            </a:r>
            <a:r>
              <a:rPr lang="en-US" dirty="0">
                <a:solidFill>
                  <a:srgbClr val="E85D04"/>
                </a:solidFill>
              </a:rPr>
              <a:t>130 parameters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Underlying Cause of Death for 2018-2021 </a:t>
            </a:r>
            <a:r>
              <a:rPr lang="en-US" dirty="0"/>
              <a:t>reports mortality by </a:t>
            </a:r>
            <a:r>
              <a:rPr lang="en-US" dirty="0">
                <a:solidFill>
                  <a:srgbClr val="E85D04"/>
                </a:solidFill>
              </a:rPr>
              <a:t>cause of death</a:t>
            </a:r>
          </a:p>
          <a:p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CC01116-8F6B-0BA7-6507-7090D258CAE5}"/>
              </a:ext>
            </a:extLst>
          </p:cNvPr>
          <p:cNvSpPr/>
          <p:nvPr/>
        </p:nvSpPr>
        <p:spPr>
          <a:xfrm rot="21077539">
            <a:off x="7512952" y="4264992"/>
            <a:ext cx="823581" cy="449822"/>
          </a:xfrm>
          <a:prstGeom prst="rightArrow">
            <a:avLst/>
          </a:prstGeom>
          <a:solidFill>
            <a:srgbClr val="E85D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85D0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83AF1-EF13-390A-0970-757FBD5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94AB83B-D884-7C5D-A054-97F39F9ADE2D}"/>
              </a:ext>
            </a:extLst>
          </p:cNvPr>
          <p:cNvSpPr/>
          <p:nvPr/>
        </p:nvSpPr>
        <p:spPr>
          <a:xfrm rot="10800000">
            <a:off x="700635" y="2261092"/>
            <a:ext cx="941352" cy="521436"/>
          </a:xfrm>
          <a:prstGeom prst="triangle">
            <a:avLst>
              <a:gd name="adj" fmla="val 47911"/>
            </a:avLst>
          </a:prstGeom>
          <a:solidFill>
            <a:srgbClr val="FF95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F53B-8C1A-EC52-1D2E-75A3832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2264"/>
            <a:ext cx="10691265" cy="112793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D02E3-EEC1-19D9-1CBB-6D57378C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26" y="4336057"/>
            <a:ext cx="5948152" cy="1462195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781317-DAFC-0B6C-5366-DDA9BA09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025" y="1401133"/>
            <a:ext cx="5948153" cy="2664594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98FD5A3-D39B-B606-7F85-7B45C5475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637574"/>
              </p:ext>
            </p:extLst>
          </p:nvPr>
        </p:nvGraphicFramePr>
        <p:xfrm>
          <a:off x="700635" y="2261092"/>
          <a:ext cx="4693265" cy="3609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52CE4-45FE-6AF8-5C46-94C6243C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C16C7-6361-21A4-A4C4-12AF428F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OVERVIEW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8E1D04E1-4A17-3D8A-316F-84DDBC857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" y="1846111"/>
            <a:ext cx="4512277" cy="4512277"/>
          </a:xfrm>
          <a:prstGeom prst="rect">
            <a:avLst/>
          </a:prstGeom>
        </p:spPr>
      </p:pic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84995E5-3F27-9257-6D29-0BD544E2DC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763800"/>
              </p:ext>
            </p:extLst>
          </p:nvPr>
        </p:nvGraphicFramePr>
        <p:xfrm>
          <a:off x="6377111" y="1846111"/>
          <a:ext cx="5014790" cy="410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1A6D7-2E34-A366-9BF7-7BEC5DB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EE587-3F44-E032-ECF4-23A71E6933D3}"/>
              </a:ext>
            </a:extLst>
          </p:cNvPr>
          <p:cNvSpPr/>
          <p:nvPr/>
        </p:nvSpPr>
        <p:spPr>
          <a:xfrm>
            <a:off x="3588605" y="2839053"/>
            <a:ext cx="5014789" cy="1179893"/>
          </a:xfrm>
          <a:prstGeom prst="roundRect">
            <a:avLst/>
          </a:prstGeom>
          <a:solidFill>
            <a:srgbClr val="003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Physical Maternal Characteristics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8ED7E-A130-A152-B605-DF52FB21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6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38A-7867-8148-F168-21D7E3C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2" y="922096"/>
            <a:ext cx="6614566" cy="1298590"/>
          </a:xfrm>
        </p:spPr>
        <p:txBody>
          <a:bodyPr>
            <a:normAutofit/>
          </a:bodyPr>
          <a:lstStyle/>
          <a:p>
            <a:r>
              <a:rPr lang="en-US" dirty="0"/>
              <a:t>Parameters analyzed</a:t>
            </a:r>
            <a:br>
              <a:rPr lang="en-US" dirty="0"/>
            </a:br>
            <a:r>
              <a:rPr lang="en-US" sz="2800" dirty="0"/>
              <a:t>in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348-5F5D-3391-DC7E-52C126EB5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642" y="2833513"/>
            <a:ext cx="4705702" cy="3319017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Tobacco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and Cigarette Use</a:t>
            </a:r>
          </a:p>
          <a:p>
            <a:pPr marL="342900" indent="-3429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Height</a:t>
            </a:r>
          </a:p>
          <a:p>
            <a:pPr marL="342900" indent="-342900" rtl="0" fontAlgn="base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Weight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98E2A-C6B6-73B0-D0D7-924AAAF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9EAA70-AE48-4B3C-8041-9374EFE318AC}"/>
              </a:ext>
            </a:extLst>
          </p:cNvPr>
          <p:cNvGrpSpPr/>
          <p:nvPr/>
        </p:nvGrpSpPr>
        <p:grpSpPr>
          <a:xfrm>
            <a:off x="1956273" y="3429000"/>
            <a:ext cx="4633064" cy="944688"/>
            <a:chOff x="2265217" y="2862824"/>
            <a:chExt cx="4633064" cy="1013125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FE520B-E775-04D4-14CF-2AAAB80237DB}"/>
                </a:ext>
              </a:extLst>
            </p:cNvPr>
            <p:cNvSpPr/>
            <p:nvPr/>
          </p:nvSpPr>
          <p:spPr>
            <a:xfrm>
              <a:off x="2265217" y="2862824"/>
              <a:ext cx="522515" cy="807097"/>
            </a:xfrm>
            <a:prstGeom prst="rightBrace">
              <a:avLst/>
            </a:prstGeom>
            <a:noFill/>
            <a:ln w="28575">
              <a:solidFill>
                <a:srgbClr val="E85D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6AE619-0760-350D-9873-C0786479615D}"/>
                    </a:ext>
                  </a:extLst>
                </p:cNvPr>
                <p:cNvSpPr txBox="1"/>
                <p:nvPr/>
              </p:nvSpPr>
              <p:spPr>
                <a:xfrm>
                  <a:off x="2787732" y="2982050"/>
                  <a:ext cx="4110549" cy="893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Body Mass Index (</a:t>
                  </a:r>
                  <a:r>
                    <a:rPr lang="en-US" sz="2000" dirty="0">
                      <a:solidFill>
                        <a:srgbClr val="E85D04"/>
                      </a:solidFill>
                    </a:rPr>
                    <a:t>BMI</a:t>
                  </a:r>
                  <a:r>
                    <a:rPr lang="en-US" sz="2000" dirty="0"/>
                    <a:t>)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endParaRPr lang="en-US" sz="2000" b="0" dirty="0"/>
                </a:p>
                <a:p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6AE619-0760-350D-9873-C07864796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732" y="2982050"/>
                  <a:ext cx="4110549" cy="893899"/>
                </a:xfrm>
                <a:prstGeom prst="rect">
                  <a:avLst/>
                </a:prstGeom>
                <a:blipFill>
                  <a:blip r:embed="rId2"/>
                  <a:stretch>
                    <a:fillRect l="-1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6B5A7636-A35A-6D73-C0AD-75C673475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36" y="2220686"/>
            <a:ext cx="4796022" cy="3319017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999BE-3BEB-5BB4-1334-DF70A40B76AE}"/>
              </a:ext>
            </a:extLst>
          </p:cNvPr>
          <p:cNvSpPr txBox="1"/>
          <p:nvPr/>
        </p:nvSpPr>
        <p:spPr>
          <a:xfrm>
            <a:off x="6848330" y="5619123"/>
            <a:ext cx="5020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 source: https://health.clevelandclinic.org/is-bmi-accurate/</a:t>
            </a:r>
          </a:p>
        </p:txBody>
      </p:sp>
    </p:spTree>
    <p:extLst>
      <p:ext uri="{BB962C8B-B14F-4D97-AF65-F5344CB8AC3E}">
        <p14:creationId xmlns:p14="http://schemas.microsoft.com/office/powerpoint/2010/main" val="203331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BADB262-B34E-8C50-8CF6-9C0AF61EA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3" y="1593201"/>
            <a:ext cx="8126964" cy="4063482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D2B93-7118-BFD7-06C9-8254DFB81EDA}"/>
              </a:ext>
            </a:extLst>
          </p:cNvPr>
          <p:cNvSpPr txBox="1">
            <a:spLocks/>
          </p:cNvSpPr>
          <p:nvPr/>
        </p:nvSpPr>
        <p:spPr>
          <a:xfrm>
            <a:off x="8582917" y="1096297"/>
            <a:ext cx="3265212" cy="13523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Cigarettes</a:t>
            </a:r>
          </a:p>
        </p:txBody>
      </p:sp>
      <p:sp>
        <p:nvSpPr>
          <p:cNvPr id="3" name="Content Placeholder 36">
            <a:extLst>
              <a:ext uri="{FF2B5EF4-FFF2-40B4-BE49-F238E27FC236}">
                <a16:creationId xmlns:a16="http://schemas.microsoft.com/office/drawing/2014/main" id="{5080D7E9-376C-93FA-145C-1773422A9A8A}"/>
              </a:ext>
            </a:extLst>
          </p:cNvPr>
          <p:cNvSpPr txBox="1">
            <a:spLocks/>
          </p:cNvSpPr>
          <p:nvPr/>
        </p:nvSpPr>
        <p:spPr>
          <a:xfrm>
            <a:off x="8582917" y="2369975"/>
            <a:ext cx="3340550" cy="35269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Abnormalities refer to live births where the </a:t>
            </a:r>
            <a:r>
              <a:rPr lang="en-US" dirty="0">
                <a:solidFill>
                  <a:srgbClr val="E85D04"/>
                </a:solidFill>
              </a:rPr>
              <a:t>newborn</a:t>
            </a:r>
            <a:r>
              <a:rPr lang="en-US" dirty="0"/>
              <a:t> experiences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Assisted Ventilation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NICU Admission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Surfactant Replacement Therapy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Antibiotics for Suspected Neonatal Sepsis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 dirty="0"/>
              <a:t>OR Seizures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6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E257-84A9-19FA-1459-8C254D9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58A9E397-4370-E285-A4D2-3D0A88129082}"/>
              </a:ext>
            </a:extLst>
          </p:cNvPr>
          <p:cNvSpPr txBox="1">
            <a:spLocks/>
          </p:cNvSpPr>
          <p:nvPr/>
        </p:nvSpPr>
        <p:spPr>
          <a:xfrm>
            <a:off x="9947911" y="6380956"/>
            <a:ext cx="1780166" cy="2682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Physical Characteristics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2FB349-ECD9-DBE2-A26C-BD2341D9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6" y="1593202"/>
            <a:ext cx="8147952" cy="4073976"/>
          </a:xfrm>
          <a:prstGeom prst="rect">
            <a:avLst/>
          </a:prstGeom>
          <a:ln w="57150">
            <a:solidFill>
              <a:srgbClr val="0582CA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D93648-A8E6-2103-9564-7C0E4E1B8C91}"/>
              </a:ext>
            </a:extLst>
          </p:cNvPr>
          <p:cNvSpPr txBox="1">
            <a:spLocks/>
          </p:cNvSpPr>
          <p:nvPr/>
        </p:nvSpPr>
        <p:spPr>
          <a:xfrm>
            <a:off x="8582917" y="1096297"/>
            <a:ext cx="3265212" cy="1352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dirty="0"/>
              <a:t>IMPACT OF BMI</a:t>
            </a:r>
          </a:p>
        </p:txBody>
      </p:sp>
      <p:sp>
        <p:nvSpPr>
          <p:cNvPr id="9" name="Content Placeholder 36">
            <a:extLst>
              <a:ext uri="{FF2B5EF4-FFF2-40B4-BE49-F238E27FC236}">
                <a16:creationId xmlns:a16="http://schemas.microsoft.com/office/drawing/2014/main" id="{30654048-7515-04D5-0728-04B186234242}"/>
              </a:ext>
            </a:extLst>
          </p:cNvPr>
          <p:cNvSpPr txBox="1">
            <a:spLocks/>
          </p:cNvSpPr>
          <p:nvPr/>
        </p:nvSpPr>
        <p:spPr>
          <a:xfrm>
            <a:off x="8582917" y="2369975"/>
            <a:ext cx="3340550" cy="35269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Cesarean Mode refers to the surgical delivery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900" dirty="0"/>
              <a:t>Induction of Labor refers to methods of stimulating the uterus for the purposes of inducing labor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2ECD6C40FCB548A2F070481B8D2BE4" ma:contentTypeVersion="6" ma:contentTypeDescription="Create a new document." ma:contentTypeScope="" ma:versionID="9e4ec0c945ce08b2ab3ab2cc40be4cf6">
  <xsd:schema xmlns:xsd="http://www.w3.org/2001/XMLSchema" xmlns:xs="http://www.w3.org/2001/XMLSchema" xmlns:p="http://schemas.microsoft.com/office/2006/metadata/properties" xmlns:ns3="667e26b5-248a-4389-a65f-951c5a9bab3c" targetNamespace="http://schemas.microsoft.com/office/2006/metadata/properties" ma:root="true" ma:fieldsID="5df20083d56dd8e42f9ec60ccdc9b8a6" ns3:_="">
    <xsd:import namespace="667e26b5-248a-4389-a65f-951c5a9bab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7e26b5-248a-4389-a65f-951c5a9ba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1018E-E76A-4D3C-87B4-1B7F78A0FE21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67e26b5-248a-4389-a65f-951c5a9bab3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1196880-332C-4F5A-9898-176DAAE03C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1956C-3C53-482E-BB50-017B98ABD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7e26b5-248a-4389-a65f-951c5a9ba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1035</Words>
  <Application>Microsoft Office PowerPoint</Application>
  <PresentationFormat>Widescreen</PresentationFormat>
  <Paragraphs>175</Paragraphs>
  <Slides>29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Trebuchet MS</vt:lpstr>
      <vt:lpstr>Verdana</vt:lpstr>
      <vt:lpstr>Wingdings</vt:lpstr>
      <vt:lpstr>ChronicleVTI</vt:lpstr>
      <vt:lpstr>ECE 143 FINAL PROJECT PREGNANCY-RELATED COMPLICATIONS AND MORTALITY IN THE U.S.</vt:lpstr>
      <vt:lpstr>MOTIVATION</vt:lpstr>
      <vt:lpstr>DATA OVERVIEW</vt:lpstr>
      <vt:lpstr>METHODOLOGY</vt:lpstr>
      <vt:lpstr>ANALYSIS OVERVIEW</vt:lpstr>
      <vt:lpstr>PowerPoint Presentation</vt:lpstr>
      <vt:lpstr>Parameters analyzed in this section</vt:lpstr>
      <vt:lpstr>PowerPoint Presentation</vt:lpstr>
      <vt:lpstr>PowerPoint Presentation</vt:lpstr>
      <vt:lpstr>PowerPoint Presentation</vt:lpstr>
      <vt:lpstr>PowerPoint Presentation</vt:lpstr>
      <vt:lpstr>IMPACT OF LOCATION</vt:lpstr>
      <vt:lpstr>PowerPoint Presentation</vt:lpstr>
      <vt:lpstr>PowerPoint Presentation</vt:lpstr>
      <vt:lpstr>PowerPoint Presentation</vt:lpstr>
      <vt:lpstr>PowerPoint Presentation</vt:lpstr>
      <vt:lpstr>Impact of race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APPENDIX A: RESOURCES</vt:lpstr>
      <vt:lpstr>APPENDIX A: RESOURCES</vt:lpstr>
      <vt:lpstr>APPENDIX B: DEFINITIONS</vt:lpstr>
      <vt:lpstr>APPENDIX B: DEFINITIONS</vt:lpstr>
      <vt:lpstr>APPENDIX B: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143 FINAL PROJECT PREGNANCY-RELATED COMPLICATIONS AND MORTALITY IN THE U.S.</dc:title>
  <dc:creator>Mandy K Cheung</dc:creator>
  <cp:lastModifiedBy>Mandy K Cheung</cp:lastModifiedBy>
  <cp:revision>11</cp:revision>
  <dcterms:created xsi:type="dcterms:W3CDTF">2023-03-12T06:49:24Z</dcterms:created>
  <dcterms:modified xsi:type="dcterms:W3CDTF">2023-03-15T23:11:42Z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0x010100C12ECD6C40FCB548A2F070481B8D2BE4</vt:lpwstr>
  </property>
</Properties>
</file>