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468E6-FCE4-4AB0-A131-8892D413E1D5}"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36471-4896-48ED-B072-985CE345CBD9}" type="slidenum">
              <a:rPr lang="en-US" smtClean="0"/>
              <a:t>‹#›</a:t>
            </a:fld>
            <a:endParaRPr lang="en-US"/>
          </a:p>
        </p:txBody>
      </p:sp>
    </p:spTree>
    <p:extLst>
      <p:ext uri="{BB962C8B-B14F-4D97-AF65-F5344CB8AC3E}">
        <p14:creationId xmlns:p14="http://schemas.microsoft.com/office/powerpoint/2010/main" val="240327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7C470E-3A4A-442F-9170-A2F10D56D0DF}" type="datetime1">
              <a:rPr lang="en-US" smtClean="0"/>
              <a:t>6/9/2022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D264AAA-179C-45EB-8137-9C18BC68759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6658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445C9-EF73-4A37-8BD7-843AB077543B}" type="datetime1">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46340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709B6-D92B-4C4C-A2FF-41DEA1CA18AE}" type="datetime1">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385446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AB4AA-1151-4CB4-BABB-486362C852B4}" type="datetime1">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408794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B443C-15BF-433E-B243-BF1742D0D84C}" type="datetime1">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4AAA-179C-45EB-8137-9C18BC68759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245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E57ECC-5B84-48F2-9AC0-CEDFFB5C2243}" type="datetime1">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102701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DC45E6-933F-44B3-A92C-D0FB586D5A8C}" type="datetime1">
              <a:rPr lang="en-US" smtClean="0"/>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88920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B60B22-1C5D-435F-9AAB-18A8DCA24AD4}" type="datetime1">
              <a:rPr lang="en-US" smtClean="0"/>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394439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280D1-613A-42E1-94EB-FADC9F9840E2}" type="datetime1">
              <a:rPr lang="en-US" smtClean="0"/>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421635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54234-1E46-4B60-8388-026409E00553}" type="datetime1">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315010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47CD8-1CD1-4412-8794-CBFB082620CF}" type="datetime1">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4AAA-179C-45EB-8137-9C18BC68759A}" type="slidenum">
              <a:rPr lang="en-US" smtClean="0"/>
              <a:t>‹#›</a:t>
            </a:fld>
            <a:endParaRPr lang="en-US"/>
          </a:p>
        </p:txBody>
      </p:sp>
    </p:spTree>
    <p:extLst>
      <p:ext uri="{BB962C8B-B14F-4D97-AF65-F5344CB8AC3E}">
        <p14:creationId xmlns:p14="http://schemas.microsoft.com/office/powerpoint/2010/main" val="100071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9AA09B2-39CC-4620-8F5C-3976144E3D02}" type="datetime1">
              <a:rPr lang="en-US" smtClean="0"/>
              <a:t>6/9/2022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D264AAA-179C-45EB-8137-9C18BC68759A}" type="slidenum">
              <a:rPr lang="en-US" smtClean="0"/>
              <a:t>‹#›</a:t>
            </a:fld>
            <a:endParaRPr lang="en-US"/>
          </a:p>
        </p:txBody>
      </p:sp>
    </p:spTree>
    <p:extLst>
      <p:ext uri="{BB962C8B-B14F-4D97-AF65-F5344CB8AC3E}">
        <p14:creationId xmlns:p14="http://schemas.microsoft.com/office/powerpoint/2010/main" val="5417002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liaksandrSiarohin/first-order-mod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36A3-E361-F202-E976-E20A209A889F}"/>
              </a:ext>
            </a:extLst>
          </p:cNvPr>
          <p:cNvSpPr>
            <a:spLocks noGrp="1"/>
          </p:cNvSpPr>
          <p:nvPr>
            <p:ph type="ctrTitle"/>
          </p:nvPr>
        </p:nvSpPr>
        <p:spPr>
          <a:xfrm>
            <a:off x="1606428" y="1209526"/>
            <a:ext cx="9418320" cy="1298448"/>
          </a:xfrm>
        </p:spPr>
        <p:txBody>
          <a:bodyPr/>
          <a:lstStyle/>
          <a:p>
            <a:r>
              <a:rPr lang="en-US" sz="7200" b="1" i="1" dirty="0">
                <a:latin typeface="Times New Roman" panose="02020603050405020304" pitchFamily="18" charset="0"/>
                <a:cs typeface="Times New Roman" panose="02020603050405020304" pitchFamily="18" charset="0"/>
              </a:rPr>
              <a:t>DEEP FAKE </a:t>
            </a:r>
            <a:endParaRPr lang="en-US" dirty="0"/>
          </a:p>
        </p:txBody>
      </p:sp>
      <p:sp>
        <p:nvSpPr>
          <p:cNvPr id="3" name="Subtitle 2">
            <a:extLst>
              <a:ext uri="{FF2B5EF4-FFF2-40B4-BE49-F238E27FC236}">
                <a16:creationId xmlns:a16="http://schemas.microsoft.com/office/drawing/2014/main" id="{35BD5C75-6F58-0F95-835C-9A1C127EF3DE}"/>
              </a:ext>
            </a:extLst>
          </p:cNvPr>
          <p:cNvSpPr>
            <a:spLocks noGrp="1"/>
          </p:cNvSpPr>
          <p:nvPr>
            <p:ph type="subTitle" idx="1"/>
          </p:nvPr>
        </p:nvSpPr>
        <p:spPr>
          <a:xfrm>
            <a:off x="5526155" y="3180521"/>
            <a:ext cx="6015427" cy="2357562"/>
          </a:xfrm>
        </p:spPr>
        <p:txBody>
          <a:bodyPr/>
          <a:lstStyle/>
          <a:p>
            <a:pPr algn="r"/>
            <a:r>
              <a:rPr lang="en-US" dirty="0">
                <a:solidFill>
                  <a:schemeClr val="tx1"/>
                </a:solidFill>
                <a:latin typeface="Times New Roman" panose="02020603050405020304" pitchFamily="18" charset="0"/>
                <a:cs typeface="Times New Roman" panose="02020603050405020304" pitchFamily="18" charset="0"/>
              </a:rPr>
              <a:t>Generation </a:t>
            </a:r>
          </a:p>
          <a:p>
            <a:pPr algn="r"/>
            <a:r>
              <a:rPr lang="en-US" dirty="0">
                <a:solidFill>
                  <a:schemeClr val="tx1"/>
                </a:solidFill>
                <a:latin typeface="Times New Roman" panose="02020603050405020304" pitchFamily="18" charset="0"/>
                <a:cs typeface="Times New Roman" panose="02020603050405020304" pitchFamily="18" charset="0"/>
              </a:rPr>
              <a:t>ABHIJITH T S</a:t>
            </a:r>
          </a:p>
          <a:p>
            <a:pPr algn="r"/>
            <a:r>
              <a:rPr lang="en-US" dirty="0">
                <a:solidFill>
                  <a:schemeClr val="tx1"/>
                </a:solidFill>
                <a:latin typeface="Times New Roman" panose="02020603050405020304" pitchFamily="18" charset="0"/>
                <a:cs typeface="Times New Roman" panose="02020603050405020304" pitchFamily="18" charset="0"/>
              </a:rPr>
              <a:t>C0PSCS2102</a:t>
            </a:r>
          </a:p>
          <a:p>
            <a:pPr algn="r"/>
            <a:r>
              <a:rPr lang="en-US" dirty="0">
                <a:solidFill>
                  <a:schemeClr val="tx1"/>
                </a:solidFill>
                <a:latin typeface="Times New Roman" panose="02020603050405020304" pitchFamily="18" charset="0"/>
                <a:cs typeface="Times New Roman" panose="02020603050405020304" pitchFamily="18" charset="0"/>
              </a:rPr>
              <a:t>Guided by Mrs. LISHA A</a:t>
            </a:r>
          </a:p>
          <a:p>
            <a:endParaRPr lang="en-US" dirty="0"/>
          </a:p>
        </p:txBody>
      </p:sp>
      <p:sp>
        <p:nvSpPr>
          <p:cNvPr id="5" name="Slide Number Placeholder 4">
            <a:extLst>
              <a:ext uri="{FF2B5EF4-FFF2-40B4-BE49-F238E27FC236}">
                <a16:creationId xmlns:a16="http://schemas.microsoft.com/office/drawing/2014/main" id="{104647F0-3720-8928-9513-08ECD8583EC1}"/>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1</a:t>
            </a:fld>
            <a:endParaRPr lang="en-US" dirty="0">
              <a:solidFill>
                <a:srgbClr val="FF0000"/>
              </a:solidFill>
            </a:endParaRPr>
          </a:p>
        </p:txBody>
      </p:sp>
    </p:spTree>
    <p:extLst>
      <p:ext uri="{BB962C8B-B14F-4D97-AF65-F5344CB8AC3E}">
        <p14:creationId xmlns:p14="http://schemas.microsoft.com/office/powerpoint/2010/main" val="357747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9FF0D-1BB4-3E9A-D3AF-5276CB8E75C4}"/>
              </a:ext>
            </a:extLst>
          </p:cNvPr>
          <p:cNvSpPr>
            <a:spLocks noGrp="1"/>
          </p:cNvSpPr>
          <p:nvPr>
            <p:ph idx="1"/>
          </p:nvPr>
        </p:nvSpPr>
        <p:spPr>
          <a:xfrm>
            <a:off x="530087" y="251791"/>
            <a:ext cx="10217426" cy="6361043"/>
          </a:xfrm>
        </p:spPr>
        <p:txBody>
          <a:bodyPr>
            <a:normAutofit fontScale="77500" lnSpcReduction="20000"/>
          </a:bodyPr>
          <a:lstStyle/>
          <a:p>
            <a:pPr marL="0" indent="0">
              <a:buNone/>
            </a:pPr>
            <a:r>
              <a:rPr lang="en-US" sz="2000" b="1" i="0" u="sng" strike="noStrike" baseline="0" dirty="0">
                <a:solidFill>
                  <a:schemeClr val="tx1"/>
                </a:solidFill>
                <a:latin typeface="Times New Roman" panose="02020603050405020304" pitchFamily="18" charset="0"/>
                <a:cs typeface="Times New Roman" panose="02020603050405020304" pitchFamily="18" charset="0"/>
              </a:rPr>
              <a:t>Variational Auto-Encoders</a:t>
            </a: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b="1"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600" b="1" i="0" dirty="0">
                <a:solidFill>
                  <a:schemeClr val="tx1"/>
                </a:solidFill>
                <a:effectLst/>
                <a:latin typeface="Times New Roman" panose="02020603050405020304" pitchFamily="18" charset="0"/>
                <a:cs typeface="Times New Roman" panose="02020603050405020304" pitchFamily="18" charset="0"/>
              </a:rPr>
              <a:t>variational autoencoder </a:t>
            </a:r>
          </a:p>
          <a:p>
            <a:pPr marL="0" indent="0">
              <a:buNone/>
            </a:pPr>
            <a:r>
              <a:rPr lang="en-US" sz="2600" i="0" dirty="0">
                <a:solidFill>
                  <a:schemeClr val="tx1"/>
                </a:solidFill>
                <a:effectLst/>
                <a:latin typeface="Times New Roman" panose="02020603050405020304" pitchFamily="18" charset="0"/>
                <a:cs typeface="Times New Roman" panose="02020603050405020304" pitchFamily="18" charset="0"/>
              </a:rPr>
              <a:t>can be defined as being an autoencoder whose training is regularized to avoid overfitting and </a:t>
            </a:r>
          </a:p>
          <a:p>
            <a:pPr marL="0" indent="0">
              <a:buNone/>
            </a:pPr>
            <a:r>
              <a:rPr lang="en-US" sz="2600" i="0" dirty="0">
                <a:solidFill>
                  <a:schemeClr val="tx1"/>
                </a:solidFill>
                <a:effectLst/>
                <a:latin typeface="Times New Roman" panose="02020603050405020304" pitchFamily="18" charset="0"/>
                <a:cs typeface="Times New Roman" panose="02020603050405020304" pitchFamily="18" charset="0"/>
              </a:rPr>
              <a:t>ensure that the latent space has good properties that enable generative process. </a:t>
            </a:r>
          </a:p>
          <a:p>
            <a:pPr marL="0" indent="0">
              <a:buNone/>
            </a:pPr>
            <a:r>
              <a:rPr lang="en-US" sz="2600" i="0" dirty="0">
                <a:solidFill>
                  <a:schemeClr val="tx1"/>
                </a:solidFill>
                <a:effectLst/>
                <a:latin typeface="Times New Roman" panose="02020603050405020304" pitchFamily="18" charset="0"/>
                <a:cs typeface="Times New Roman" panose="02020603050405020304" pitchFamily="18" charset="0"/>
              </a:rPr>
              <a:t>The </a:t>
            </a:r>
            <a:r>
              <a:rPr lang="en-US" sz="2600" b="1" i="0" dirty="0">
                <a:solidFill>
                  <a:schemeClr val="tx1"/>
                </a:solidFill>
                <a:effectLst/>
                <a:latin typeface="Times New Roman" panose="02020603050405020304" pitchFamily="18" charset="0"/>
                <a:cs typeface="Times New Roman" panose="02020603050405020304" pitchFamily="18" charset="0"/>
              </a:rPr>
              <a:t>latent space </a:t>
            </a:r>
            <a:r>
              <a:rPr lang="en-US" sz="2600" i="0" dirty="0">
                <a:solidFill>
                  <a:schemeClr val="tx1"/>
                </a:solidFill>
                <a:effectLst/>
                <a:latin typeface="Times New Roman" panose="02020603050405020304" pitchFamily="18" charset="0"/>
                <a:cs typeface="Times New Roman" panose="02020603050405020304" pitchFamily="18" charset="0"/>
              </a:rPr>
              <a:t>is simply a representation of compressed data in which similar data points are </a:t>
            </a:r>
          </a:p>
          <a:p>
            <a:pPr marL="0" indent="0">
              <a:buNone/>
            </a:pPr>
            <a:r>
              <a:rPr lang="en-US" sz="2600" i="0" dirty="0">
                <a:solidFill>
                  <a:schemeClr val="tx1"/>
                </a:solidFill>
                <a:effectLst/>
                <a:latin typeface="Times New Roman" panose="02020603050405020304" pitchFamily="18" charset="0"/>
                <a:cs typeface="Times New Roman" panose="02020603050405020304" pitchFamily="18" charset="0"/>
              </a:rPr>
              <a:t>closer together in space.</a:t>
            </a:r>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EAFDE41-60D2-0F45-D0C0-B63EEBF3CE73}"/>
              </a:ext>
            </a:extLst>
          </p:cNvPr>
          <p:cNvPicPr>
            <a:picLocks noChangeAspect="1"/>
          </p:cNvPicPr>
          <p:nvPr/>
        </p:nvPicPr>
        <p:blipFill>
          <a:blip r:embed="rId2"/>
          <a:stretch>
            <a:fillRect/>
          </a:stretch>
        </p:blipFill>
        <p:spPr>
          <a:xfrm>
            <a:off x="1812393" y="728869"/>
            <a:ext cx="7199088" cy="3563497"/>
          </a:xfrm>
          <a:prstGeom prst="rect">
            <a:avLst/>
          </a:prstGeom>
        </p:spPr>
      </p:pic>
      <p:sp>
        <p:nvSpPr>
          <p:cNvPr id="5" name="Slide Number Placeholder 4">
            <a:extLst>
              <a:ext uri="{FF2B5EF4-FFF2-40B4-BE49-F238E27FC236}">
                <a16:creationId xmlns:a16="http://schemas.microsoft.com/office/drawing/2014/main" id="{4D611A60-29DF-AD1A-C86A-B3650051E847}"/>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10</a:t>
            </a:fld>
            <a:endParaRPr lang="en-US" dirty="0">
              <a:solidFill>
                <a:srgbClr val="FF0000"/>
              </a:solidFill>
            </a:endParaRPr>
          </a:p>
        </p:txBody>
      </p:sp>
    </p:spTree>
    <p:extLst>
      <p:ext uri="{BB962C8B-B14F-4D97-AF65-F5344CB8AC3E}">
        <p14:creationId xmlns:p14="http://schemas.microsoft.com/office/powerpoint/2010/main" val="354782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20AE1-B2FE-ECD1-895D-075965363B5D}"/>
              </a:ext>
            </a:extLst>
          </p:cNvPr>
          <p:cNvSpPr>
            <a:spLocks noGrp="1"/>
          </p:cNvSpPr>
          <p:nvPr>
            <p:ph idx="1"/>
          </p:nvPr>
        </p:nvSpPr>
        <p:spPr>
          <a:xfrm>
            <a:off x="556591" y="265043"/>
            <a:ext cx="10151166" cy="6387547"/>
          </a:xfrm>
        </p:spPr>
        <p:txBody>
          <a:bodyPr>
            <a:normAutofit fontScale="92500" lnSpcReduction="20000"/>
          </a:bodyPr>
          <a:lstStyle/>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i="0" u="sng" strike="noStrike" baseline="0" dirty="0">
                <a:solidFill>
                  <a:schemeClr val="tx1"/>
                </a:solidFill>
                <a:latin typeface="Times New Roman" panose="02020603050405020304" pitchFamily="18" charset="0"/>
                <a:cs typeface="Times New Roman" panose="02020603050405020304" pitchFamily="18" charset="0"/>
              </a:rPr>
              <a:t>Overview of the approach</a:t>
            </a: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The method assumes a source image S and a frame of a driving video frame D as inputs.</a:t>
            </a:r>
          </a:p>
          <a:p>
            <a:pPr marL="0" indent="0">
              <a:buNone/>
            </a:pP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The unsupervised key point detector extracts first order motion representation consisting</a:t>
            </a:r>
          </a:p>
          <a:p>
            <a:pPr marL="0" indent="0" algn="l">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of sparse key points and local affine transformations with respect to the reference frame R</a:t>
            </a:r>
            <a:r>
              <a:rPr lang="en-US" sz="2000" dirty="0">
                <a:solidFill>
                  <a:schemeClr val="tx1"/>
                </a:solidFill>
                <a:latin typeface="Times New Roman" panose="02020603050405020304" pitchFamily="18" charset="0"/>
                <a:cs typeface="Times New Roman" panose="02020603050405020304" pitchFamily="18" charset="0"/>
              </a:rPr>
              <a:t>.</a:t>
            </a: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The dense motion network uses the motion representation to generate dense optical </a:t>
            </a:r>
          </a:p>
          <a:p>
            <a:pPr marL="0" indent="0" algn="l">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flow         from D to S and occlusion map  </a:t>
            </a:r>
            <a:r>
              <a:rPr lang="en-US" sz="2000" dirty="0">
                <a:solidFill>
                  <a:schemeClr val="tx1"/>
                </a:solidFill>
                <a:latin typeface="Times New Roman" panose="02020603050405020304" pitchFamily="18" charset="0"/>
                <a:cs typeface="Times New Roman" panose="02020603050405020304" pitchFamily="18" charset="0"/>
              </a:rPr>
              <a:t> </a:t>
            </a: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The source image and the outputs of the dense motion network are used by the generator </a:t>
            </a:r>
          </a:p>
          <a:p>
            <a:pPr marL="0" indent="0" algn="l">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to render the target image.</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1E87EDB-9759-7EC4-34C1-4915A172C9CA}"/>
              </a:ext>
            </a:extLst>
          </p:cNvPr>
          <p:cNvPicPr>
            <a:picLocks noChangeAspect="1"/>
          </p:cNvPicPr>
          <p:nvPr/>
        </p:nvPicPr>
        <p:blipFill>
          <a:blip r:embed="rId2"/>
          <a:stretch>
            <a:fillRect/>
          </a:stretch>
        </p:blipFill>
        <p:spPr>
          <a:xfrm>
            <a:off x="1166192" y="4181463"/>
            <a:ext cx="410816" cy="375873"/>
          </a:xfrm>
          <a:prstGeom prst="rect">
            <a:avLst/>
          </a:prstGeom>
        </p:spPr>
      </p:pic>
      <p:pic>
        <p:nvPicPr>
          <p:cNvPr id="5" name="Picture 4">
            <a:extLst>
              <a:ext uri="{FF2B5EF4-FFF2-40B4-BE49-F238E27FC236}">
                <a16:creationId xmlns:a16="http://schemas.microsoft.com/office/drawing/2014/main" id="{A58BA986-22B4-7A6B-B738-0BFDA1822DAC}"/>
              </a:ext>
            </a:extLst>
          </p:cNvPr>
          <p:cNvPicPr>
            <a:picLocks noChangeAspect="1"/>
          </p:cNvPicPr>
          <p:nvPr/>
        </p:nvPicPr>
        <p:blipFill>
          <a:blip r:embed="rId3"/>
          <a:stretch>
            <a:fillRect/>
          </a:stretch>
        </p:blipFill>
        <p:spPr>
          <a:xfrm>
            <a:off x="5003436" y="4309891"/>
            <a:ext cx="628738" cy="285790"/>
          </a:xfrm>
          <a:prstGeom prst="rect">
            <a:avLst/>
          </a:prstGeom>
        </p:spPr>
      </p:pic>
      <p:sp>
        <p:nvSpPr>
          <p:cNvPr id="6" name="Slide Number Placeholder 5">
            <a:extLst>
              <a:ext uri="{FF2B5EF4-FFF2-40B4-BE49-F238E27FC236}">
                <a16:creationId xmlns:a16="http://schemas.microsoft.com/office/drawing/2014/main" id="{7C186000-22E9-0E83-FEFE-E252014D119B}"/>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11</a:t>
            </a:fld>
            <a:endParaRPr lang="en-US" dirty="0">
              <a:solidFill>
                <a:srgbClr val="FF0000"/>
              </a:solidFill>
            </a:endParaRPr>
          </a:p>
        </p:txBody>
      </p:sp>
    </p:spTree>
    <p:extLst>
      <p:ext uri="{BB962C8B-B14F-4D97-AF65-F5344CB8AC3E}">
        <p14:creationId xmlns:p14="http://schemas.microsoft.com/office/powerpoint/2010/main" val="114843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CB1C-5DA5-7625-0632-DEEA6FC3666C}"/>
              </a:ext>
            </a:extLst>
          </p:cNvPr>
          <p:cNvSpPr>
            <a:spLocks noGrp="1"/>
          </p:cNvSpPr>
          <p:nvPr>
            <p:ph type="title"/>
          </p:nvPr>
        </p:nvSpPr>
        <p:spPr>
          <a:xfrm>
            <a:off x="1261872" y="365760"/>
            <a:ext cx="9692640" cy="734170"/>
          </a:xfrm>
        </p:spPr>
        <p:txBody>
          <a:bodyPr>
            <a:normAutofit/>
          </a:bodyPr>
          <a:lstStyle/>
          <a:p>
            <a:r>
              <a:rPr lang="en-US" sz="4000" dirty="0"/>
              <a:t>6. CONCLUSION</a:t>
            </a:r>
          </a:p>
        </p:txBody>
      </p:sp>
      <p:sp>
        <p:nvSpPr>
          <p:cNvPr id="3" name="Content Placeholder 2">
            <a:extLst>
              <a:ext uri="{FF2B5EF4-FFF2-40B4-BE49-F238E27FC236}">
                <a16:creationId xmlns:a16="http://schemas.microsoft.com/office/drawing/2014/main" id="{279126B6-5E3C-9078-719A-6F43C601A87E}"/>
              </a:ext>
            </a:extLst>
          </p:cNvPr>
          <p:cNvSpPr>
            <a:spLocks noGrp="1"/>
          </p:cNvSpPr>
          <p:nvPr>
            <p:ph idx="1"/>
          </p:nvPr>
        </p:nvSpPr>
        <p:spPr>
          <a:xfrm>
            <a:off x="1261872" y="1510747"/>
            <a:ext cx="9692640" cy="4797288"/>
          </a:xfrm>
        </p:spPr>
        <p:txBody>
          <a:bodyPr/>
          <a:lstStyle/>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We presented a novel approach for image animation based on key points and local affine transformations. </a:t>
            </a:r>
          </a:p>
          <a:p>
            <a:pPr marL="0" indent="0">
              <a:buNone/>
            </a:pPr>
            <a:r>
              <a:rPr lang="en-US" sz="2000" dirty="0">
                <a:latin typeface="Times New Roman" panose="02020603050405020304" pitchFamily="18" charset="0"/>
                <a:cs typeface="Times New Roman" panose="02020603050405020304" pitchFamily="18" charset="0"/>
              </a:rPr>
              <a:t>This</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novel mathematical formulation describes the motion field between two frames and is efficiently computed by deriving a first order Taylor expansion approximation. </a:t>
            </a:r>
          </a:p>
          <a:p>
            <a:pPr marL="0" indent="0">
              <a:buNone/>
            </a:pPr>
            <a:endParaRPr lang="en-US" dirty="0"/>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In this way, motion is described as a set of key points displacements and local affine transformations.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A generator network combines the appearance of the source image and the motion representation of the driving video.</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745A2BAF-3272-CA24-6FB8-39D397531C2A}"/>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12</a:t>
            </a:fld>
            <a:endParaRPr lang="en-US" dirty="0">
              <a:solidFill>
                <a:srgbClr val="FF0000"/>
              </a:solidFill>
            </a:endParaRPr>
          </a:p>
        </p:txBody>
      </p:sp>
    </p:spTree>
    <p:extLst>
      <p:ext uri="{BB962C8B-B14F-4D97-AF65-F5344CB8AC3E}">
        <p14:creationId xmlns:p14="http://schemas.microsoft.com/office/powerpoint/2010/main" val="8874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utput">
            <a:hlinkClick r:id="" action="ppaction://media"/>
            <a:extLst>
              <a:ext uri="{FF2B5EF4-FFF2-40B4-BE49-F238E27FC236}">
                <a16:creationId xmlns:a16="http://schemas.microsoft.com/office/drawing/2014/main" id="{92D9532C-B694-0A3B-A904-B46FD26D0EC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1422124" y="1221685"/>
            <a:ext cx="3852241" cy="3852241"/>
          </a:xfrm>
        </p:spPr>
      </p:pic>
      <p:pic>
        <p:nvPicPr>
          <p:cNvPr id="6" name="generated">
            <a:hlinkClick r:id="" action="ppaction://media"/>
            <a:extLst>
              <a:ext uri="{FF2B5EF4-FFF2-40B4-BE49-F238E27FC236}">
                <a16:creationId xmlns:a16="http://schemas.microsoft.com/office/drawing/2014/main" id="{770FB685-6E7B-5556-3469-5CD8C74CC8C7}"/>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281530" y="1221685"/>
            <a:ext cx="3708124" cy="3708124"/>
          </a:xfrm>
          <a:prstGeom prst="rect">
            <a:avLst/>
          </a:prstGeom>
        </p:spPr>
      </p:pic>
      <p:sp>
        <p:nvSpPr>
          <p:cNvPr id="7" name="Slide Number Placeholder 6">
            <a:extLst>
              <a:ext uri="{FF2B5EF4-FFF2-40B4-BE49-F238E27FC236}">
                <a16:creationId xmlns:a16="http://schemas.microsoft.com/office/drawing/2014/main" id="{057790D9-7065-91CE-3CF3-13DB7C8432FA}"/>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13</a:t>
            </a:fld>
            <a:endParaRPr lang="en-US" dirty="0">
              <a:solidFill>
                <a:srgbClr val="FF0000"/>
              </a:solidFill>
            </a:endParaRPr>
          </a:p>
        </p:txBody>
      </p:sp>
    </p:spTree>
    <p:extLst>
      <p:ext uri="{BB962C8B-B14F-4D97-AF65-F5344CB8AC3E}">
        <p14:creationId xmlns:p14="http://schemas.microsoft.com/office/powerpoint/2010/main" val="33912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34"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0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BFF7-5A0E-AD43-A684-61169ABB0E42}"/>
              </a:ext>
            </a:extLst>
          </p:cNvPr>
          <p:cNvSpPr>
            <a:spLocks noGrp="1"/>
          </p:cNvSpPr>
          <p:nvPr>
            <p:ph type="title"/>
          </p:nvPr>
        </p:nvSpPr>
        <p:spPr>
          <a:xfrm>
            <a:off x="1261872" y="365760"/>
            <a:ext cx="9692640" cy="853440"/>
          </a:xfrm>
        </p:spPr>
        <p:txBody>
          <a:bodyPr>
            <a:normAutofit/>
          </a:bodyPr>
          <a:lstStyle/>
          <a:p>
            <a:r>
              <a:rPr lang="en-US" sz="4000" dirty="0">
                <a:latin typeface="Times New Roman" panose="02020603050405020304" pitchFamily="18" charset="0"/>
                <a:cs typeface="Times New Roman" panose="02020603050405020304" pitchFamily="18" charset="0"/>
              </a:rPr>
              <a:t>7. REFERENCES</a:t>
            </a:r>
          </a:p>
        </p:txBody>
      </p:sp>
      <p:sp>
        <p:nvSpPr>
          <p:cNvPr id="3" name="Content Placeholder 2">
            <a:extLst>
              <a:ext uri="{FF2B5EF4-FFF2-40B4-BE49-F238E27FC236}">
                <a16:creationId xmlns:a16="http://schemas.microsoft.com/office/drawing/2014/main" id="{8EECA25D-EFE9-496E-BA3E-E1BF73F397BA}"/>
              </a:ext>
            </a:extLst>
          </p:cNvPr>
          <p:cNvSpPr>
            <a:spLocks noGrp="1"/>
          </p:cNvSpPr>
          <p:nvPr>
            <p:ph idx="1"/>
          </p:nvPr>
        </p:nvSpPr>
        <p:spPr>
          <a:xfrm>
            <a:off x="1261872" y="1577009"/>
            <a:ext cx="9692640" cy="4915231"/>
          </a:xfrm>
        </p:spPr>
        <p:txBody>
          <a:bodyPr/>
          <a:lstStyle/>
          <a:p>
            <a:pPr marL="0" indent="0">
              <a:buNone/>
            </a:pPr>
            <a:endParaRPr lang="en-US" dirty="0"/>
          </a:p>
          <a:p>
            <a:pPr marL="342900" indent="-342900">
              <a:buAutoNum type="arabicPeriod"/>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First Order Motion Model for Image Animation by  </a:t>
            </a:r>
            <a:r>
              <a:rPr lang="en-US" sz="2000" b="0" i="0" u="none" strike="noStrike" baseline="0" dirty="0" err="1">
                <a:solidFill>
                  <a:schemeClr val="tx1"/>
                </a:solidFill>
                <a:latin typeface="Times New Roman" panose="02020603050405020304" pitchFamily="18" charset="0"/>
                <a:cs typeface="Times New Roman" panose="02020603050405020304" pitchFamily="18" charset="0"/>
              </a:rPr>
              <a:t>Aliaksandr</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000" b="0" i="0" u="none" strike="noStrike" baseline="0" dirty="0" err="1">
                <a:solidFill>
                  <a:schemeClr val="tx1"/>
                </a:solidFill>
                <a:latin typeface="Times New Roman" panose="02020603050405020304" pitchFamily="18" charset="0"/>
                <a:cs typeface="Times New Roman" panose="02020603050405020304" pitchFamily="18" charset="0"/>
              </a:rPr>
              <a:t>Siarohin</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Stéphane </a:t>
            </a:r>
            <a:r>
              <a:rPr lang="en-US" sz="2000" b="0" i="0" u="none" strike="noStrike" baseline="0" dirty="0" err="1">
                <a:solidFill>
                  <a:schemeClr val="tx1"/>
                </a:solidFill>
                <a:latin typeface="Times New Roman" panose="02020603050405020304" pitchFamily="18" charset="0"/>
                <a:cs typeface="Times New Roman" panose="02020603050405020304" pitchFamily="18" charset="0"/>
              </a:rPr>
              <a:t>Lathuilière</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Sergey </a:t>
            </a:r>
            <a:r>
              <a:rPr lang="en-US" sz="2000" b="0" i="0" u="none" strike="noStrike" baseline="0" dirty="0" err="1">
                <a:solidFill>
                  <a:schemeClr val="tx1"/>
                </a:solidFill>
                <a:latin typeface="Times New Roman" panose="02020603050405020304" pitchFamily="18" charset="0"/>
                <a:cs typeface="Times New Roman" panose="02020603050405020304" pitchFamily="18" charset="0"/>
              </a:rPr>
              <a:t>Tulyakov</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Elisa Ricci, a</a:t>
            </a:r>
            <a:r>
              <a:rPr lang="en-US" sz="2000" dirty="0">
                <a:solidFill>
                  <a:schemeClr val="tx1"/>
                </a:solidFill>
                <a:latin typeface="Times New Roman" panose="02020603050405020304" pitchFamily="18" charset="0"/>
                <a:cs typeface="Times New Roman" panose="02020603050405020304" pitchFamily="18" charset="0"/>
              </a:rPr>
              <a:t>nd </a:t>
            </a:r>
            <a:r>
              <a:rPr lang="en-US" sz="2000" b="0" i="0" u="none" strike="noStrike" baseline="0" dirty="0" err="1">
                <a:solidFill>
                  <a:schemeClr val="tx1"/>
                </a:solidFill>
                <a:latin typeface="Times New Roman" panose="02020603050405020304" pitchFamily="18" charset="0"/>
                <a:cs typeface="Times New Roman" panose="02020603050405020304" pitchFamily="18" charset="0"/>
              </a:rPr>
              <a:t>Nicu</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000" b="0" i="0" u="none" strike="noStrike" baseline="0" dirty="0" err="1">
                <a:solidFill>
                  <a:schemeClr val="tx1"/>
                </a:solidFill>
                <a:latin typeface="Times New Roman" panose="02020603050405020304" pitchFamily="18" charset="0"/>
                <a:cs typeface="Times New Roman" panose="02020603050405020304" pitchFamily="18" charset="0"/>
              </a:rPr>
              <a:t>Sebe</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buAutoNum type="arabicPeriod"/>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Repository : </a:t>
            </a:r>
            <a:r>
              <a:rPr lang="en-US" sz="2000" b="0" i="0" u="none" strike="noStrike" baseline="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https://github.com/AliaksandrSiarohin/first-order-model</a:t>
            </a: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5448840C-E018-2CDC-D20B-0EF0C8D0F829}"/>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14</a:t>
            </a:fld>
            <a:endParaRPr lang="en-US" dirty="0">
              <a:solidFill>
                <a:srgbClr val="FF0000"/>
              </a:solidFill>
            </a:endParaRPr>
          </a:p>
        </p:txBody>
      </p:sp>
    </p:spTree>
    <p:extLst>
      <p:ext uri="{BB962C8B-B14F-4D97-AF65-F5344CB8AC3E}">
        <p14:creationId xmlns:p14="http://schemas.microsoft.com/office/powerpoint/2010/main" val="230545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30D0-5F54-105B-C165-4DA9F9EED9FB}"/>
              </a:ext>
            </a:extLst>
          </p:cNvPr>
          <p:cNvSpPr>
            <a:spLocks noGrp="1"/>
          </p:cNvSpPr>
          <p:nvPr>
            <p:ph type="title"/>
          </p:nvPr>
        </p:nvSpPr>
        <p:spPr>
          <a:xfrm>
            <a:off x="1261872" y="365760"/>
            <a:ext cx="9692640" cy="879944"/>
          </a:xfrm>
        </p:spPr>
        <p:txBody>
          <a:bodyPr>
            <a:normAutofit/>
          </a:bodyPr>
          <a:lstStyle/>
          <a:p>
            <a:r>
              <a:rPr lang="en-US" sz="4000" b="1" dirty="0">
                <a:latin typeface="Times New Roman" panose="02020603050405020304" pitchFamily="18" charset="0"/>
                <a:cs typeface="Times New Roman" panose="02020603050405020304" pitchFamily="18" charset="0"/>
              </a:rPr>
              <a:t>CONTENTS</a:t>
            </a:r>
            <a:endParaRPr lang="en-US" sz="4000" dirty="0"/>
          </a:p>
        </p:txBody>
      </p:sp>
      <p:sp>
        <p:nvSpPr>
          <p:cNvPr id="3" name="Content Placeholder 2">
            <a:extLst>
              <a:ext uri="{FF2B5EF4-FFF2-40B4-BE49-F238E27FC236}">
                <a16:creationId xmlns:a16="http://schemas.microsoft.com/office/drawing/2014/main" id="{9A23930D-2034-7477-23CA-5345A84905C6}"/>
              </a:ext>
            </a:extLst>
          </p:cNvPr>
          <p:cNvSpPr>
            <a:spLocks noGrp="1"/>
          </p:cNvSpPr>
          <p:nvPr>
            <p:ph idx="1"/>
          </p:nvPr>
        </p:nvSpPr>
        <p:spPr>
          <a:xfrm>
            <a:off x="1261872" y="1484244"/>
            <a:ext cx="9692640" cy="4695894"/>
          </a:xfrm>
        </p:spPr>
        <p:txBody>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Introduction</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Abstract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Literature Survey</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Proposed System</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Conclusion </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References</a:t>
            </a:r>
          </a:p>
          <a:p>
            <a:pPr marL="0" indent="0">
              <a:buNone/>
            </a:pPr>
            <a:endParaRPr lang="en-US" dirty="0"/>
          </a:p>
        </p:txBody>
      </p:sp>
      <p:sp>
        <p:nvSpPr>
          <p:cNvPr id="5" name="Slide Number Placeholder 4">
            <a:extLst>
              <a:ext uri="{FF2B5EF4-FFF2-40B4-BE49-F238E27FC236}">
                <a16:creationId xmlns:a16="http://schemas.microsoft.com/office/drawing/2014/main" id="{E7122360-9712-5665-1AB0-1B9259287312}"/>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2</a:t>
            </a:fld>
            <a:endParaRPr lang="en-US" dirty="0">
              <a:solidFill>
                <a:srgbClr val="FF0000"/>
              </a:solidFill>
            </a:endParaRPr>
          </a:p>
        </p:txBody>
      </p:sp>
    </p:spTree>
    <p:extLst>
      <p:ext uri="{BB962C8B-B14F-4D97-AF65-F5344CB8AC3E}">
        <p14:creationId xmlns:p14="http://schemas.microsoft.com/office/powerpoint/2010/main" val="338406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5B13-44A9-6F16-51A6-4853C280B8D4}"/>
              </a:ext>
            </a:extLst>
          </p:cNvPr>
          <p:cNvSpPr>
            <a:spLocks noGrp="1"/>
          </p:cNvSpPr>
          <p:nvPr>
            <p:ph type="title"/>
          </p:nvPr>
        </p:nvSpPr>
        <p:spPr>
          <a:xfrm>
            <a:off x="1261872" y="365760"/>
            <a:ext cx="9692640" cy="840188"/>
          </a:xfrm>
        </p:spPr>
        <p:txBody>
          <a:bodyPr/>
          <a:lstStyle/>
          <a:p>
            <a:r>
              <a:rPr lang="en-US" dirty="0"/>
              <a:t>1.</a:t>
            </a:r>
            <a:r>
              <a:rPr lang="en-US" sz="4000" b="1" dirty="0">
                <a:solidFill>
                  <a:schemeClr val="tx1"/>
                </a:solidFill>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BB0EB595-B5BD-CB71-D6CD-1D869AA542D3}"/>
              </a:ext>
            </a:extLst>
          </p:cNvPr>
          <p:cNvSpPr>
            <a:spLocks noGrp="1"/>
          </p:cNvSpPr>
          <p:nvPr>
            <p:ph idx="1"/>
          </p:nvPr>
        </p:nvSpPr>
        <p:spPr>
          <a:xfrm>
            <a:off x="1099930" y="1630018"/>
            <a:ext cx="9854582" cy="4550120"/>
          </a:xfrm>
        </p:spPr>
        <p:txBody>
          <a:bodyPr/>
          <a:lstStyle/>
          <a:p>
            <a:pPr marL="0" indent="0">
              <a:buNone/>
            </a:pPr>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Generating videos by animating objects in still images has countless applications across areas of interest including movie production, photography, and e-commerce.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More precisely, image animation refers to the task of automatically synthesizing videos by combining the appearance extracted from a source image with motion patterns derived from a driving video.</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In particular, Generative Adversarial Networks (GANs) and Variational Auto-Encoders (VAEs) have been used to transfer facial expressions or motion patterns  between human subjects in videos.</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4BE45302-AD8F-4D14-FD91-00F5BE9C88DD}"/>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3</a:t>
            </a:fld>
            <a:endParaRPr lang="en-US" dirty="0">
              <a:solidFill>
                <a:srgbClr val="FF0000"/>
              </a:solidFill>
            </a:endParaRPr>
          </a:p>
        </p:txBody>
      </p:sp>
    </p:spTree>
    <p:extLst>
      <p:ext uri="{BB962C8B-B14F-4D97-AF65-F5344CB8AC3E}">
        <p14:creationId xmlns:p14="http://schemas.microsoft.com/office/powerpoint/2010/main" val="107745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02E7-9C02-18A3-4F97-4D5062E3DE8D}"/>
              </a:ext>
            </a:extLst>
          </p:cNvPr>
          <p:cNvSpPr>
            <a:spLocks noGrp="1"/>
          </p:cNvSpPr>
          <p:nvPr>
            <p:ph type="title"/>
          </p:nvPr>
        </p:nvSpPr>
        <p:spPr>
          <a:xfrm>
            <a:off x="1261872" y="365760"/>
            <a:ext cx="9692640" cy="734170"/>
          </a:xfrm>
        </p:spPr>
        <p:txBody>
          <a:bodyPr/>
          <a:lstStyle/>
          <a:p>
            <a:r>
              <a:rPr lang="en-US" sz="4400" dirty="0">
                <a:solidFill>
                  <a:schemeClr val="tx1"/>
                </a:solidFill>
                <a:latin typeface="Times New Roman" panose="02020603050405020304" pitchFamily="18" charset="0"/>
                <a:cs typeface="Times New Roman" panose="02020603050405020304" pitchFamily="18" charset="0"/>
              </a:rPr>
              <a:t>2. ABSTRACT</a:t>
            </a:r>
            <a:endParaRPr lang="en-US" dirty="0"/>
          </a:p>
        </p:txBody>
      </p:sp>
      <p:sp>
        <p:nvSpPr>
          <p:cNvPr id="3" name="Content Placeholder 2">
            <a:extLst>
              <a:ext uri="{FF2B5EF4-FFF2-40B4-BE49-F238E27FC236}">
                <a16:creationId xmlns:a16="http://schemas.microsoft.com/office/drawing/2014/main" id="{02CA55E4-43AB-EF5A-738F-09197EC31698}"/>
              </a:ext>
            </a:extLst>
          </p:cNvPr>
          <p:cNvSpPr>
            <a:spLocks noGrp="1"/>
          </p:cNvSpPr>
          <p:nvPr>
            <p:ph idx="1"/>
          </p:nvPr>
        </p:nvSpPr>
        <p:spPr>
          <a:xfrm>
            <a:off x="1261871" y="1272209"/>
            <a:ext cx="9692639" cy="5009321"/>
          </a:xfrm>
        </p:spPr>
        <p:txBody>
          <a:bodyPr/>
          <a:lstStyle/>
          <a:p>
            <a:pPr marL="0" indent="0">
              <a:buNone/>
            </a:pPr>
            <a:endParaRPr lang="en-US" dirty="0"/>
          </a:p>
          <a:p>
            <a:pPr marL="0" indent="0">
              <a:buNone/>
            </a:pPr>
            <a:r>
              <a:rPr lang="en-US" sz="2000" i="0" u="none" strike="noStrike" baseline="0" dirty="0">
                <a:solidFill>
                  <a:schemeClr val="tx1"/>
                </a:solidFill>
                <a:latin typeface="Times New Roman" panose="02020603050405020304" pitchFamily="18" charset="0"/>
                <a:cs typeface="Times New Roman" panose="02020603050405020304" pitchFamily="18" charset="0"/>
              </a:rPr>
              <a:t>A generator network models occlusions arising during target motions and combines the appearance extracted from the source image and the motion derived from the driving video.</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Once trained on a set of videos depicting objects of the same category (e.g. faces, human bodies), our method can be applied to any object of this class.</a:t>
            </a:r>
            <a:endParaRPr lang="en-US" sz="36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D91A4010-5D6B-C3B9-097D-606572A2555C}"/>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4</a:t>
            </a:fld>
            <a:endParaRPr lang="en-US" dirty="0">
              <a:solidFill>
                <a:srgbClr val="FF0000"/>
              </a:solidFill>
            </a:endParaRPr>
          </a:p>
        </p:txBody>
      </p:sp>
    </p:spTree>
    <p:extLst>
      <p:ext uri="{BB962C8B-B14F-4D97-AF65-F5344CB8AC3E}">
        <p14:creationId xmlns:p14="http://schemas.microsoft.com/office/powerpoint/2010/main" val="389400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FDD-066F-251C-C162-BFFB66D944EC}"/>
              </a:ext>
            </a:extLst>
          </p:cNvPr>
          <p:cNvSpPr>
            <a:spLocks noGrp="1"/>
          </p:cNvSpPr>
          <p:nvPr>
            <p:ph type="title"/>
          </p:nvPr>
        </p:nvSpPr>
        <p:spPr>
          <a:xfrm>
            <a:off x="1261872" y="365760"/>
            <a:ext cx="9692640" cy="866692"/>
          </a:xfrm>
        </p:spPr>
        <p:txBody>
          <a:bodyPr>
            <a:normAutofit/>
          </a:bodyPr>
          <a:lstStyle/>
          <a:p>
            <a:r>
              <a:rPr lang="en-US" sz="4000" dirty="0">
                <a:latin typeface="Times New Roman" panose="02020603050405020304" pitchFamily="18" charset="0"/>
                <a:cs typeface="Times New Roman" panose="02020603050405020304" pitchFamily="18" charset="0"/>
              </a:rPr>
              <a:t>3. LITERATURE SURVEY</a:t>
            </a:r>
          </a:p>
        </p:txBody>
      </p:sp>
      <p:sp>
        <p:nvSpPr>
          <p:cNvPr id="3" name="Content Placeholder 2">
            <a:extLst>
              <a:ext uri="{FF2B5EF4-FFF2-40B4-BE49-F238E27FC236}">
                <a16:creationId xmlns:a16="http://schemas.microsoft.com/office/drawing/2014/main" id="{B7652B0E-0A98-E04B-5C20-F96E869F1B77}"/>
              </a:ext>
            </a:extLst>
          </p:cNvPr>
          <p:cNvSpPr>
            <a:spLocks noGrp="1"/>
          </p:cNvSpPr>
          <p:nvPr>
            <p:ph idx="1"/>
          </p:nvPr>
        </p:nvSpPr>
        <p:spPr>
          <a:xfrm>
            <a:off x="1261872" y="1828800"/>
            <a:ext cx="9692640" cy="4663440"/>
          </a:xfrm>
        </p:spPr>
        <p:txBody>
          <a:bodyPr/>
          <a:lstStyle/>
          <a:p>
            <a:pPr marL="0" indent="0">
              <a:buNone/>
            </a:pPr>
            <a:endParaRPr lang="en-US" dirty="0"/>
          </a:p>
          <a:p>
            <a:pPr marL="0" indent="0">
              <a:buNone/>
            </a:pPr>
            <a:r>
              <a:rPr lang="en-US" sz="2000" b="1" u="sng" dirty="0">
                <a:solidFill>
                  <a:schemeClr val="tx1"/>
                </a:solidFill>
                <a:latin typeface="Times New Roman" panose="02020603050405020304" pitchFamily="18" charset="0"/>
                <a:cs typeface="Times New Roman" panose="02020603050405020304" pitchFamily="18" charset="0"/>
              </a:rPr>
              <a:t>Old model</a:t>
            </a:r>
            <a:endParaRPr lang="en-US" sz="2000"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Monkey-Net, the first object-agnostic deep model for image animation. It encodes motion information via key points learned in a self-supervised fashion.</a:t>
            </a:r>
          </a:p>
          <a:p>
            <a:pPr marL="0" indent="0">
              <a:buNone/>
            </a:pPr>
            <a:endParaRPr lang="en-US" dirty="0"/>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At test time, the source image is animated according to the corresponding key point trajectories estimated in the driving video.</a:t>
            </a:r>
          </a:p>
          <a:p>
            <a:pPr marL="0" indent="0">
              <a:buNone/>
            </a:pPr>
            <a:endParaRPr lang="en-US" dirty="0"/>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The major weakness of Monkey-Net is that it poorly models object appearance transformations in the key point neighborhoods assuming a zeroth order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773D893-E2DF-9C4E-2DF4-F619C0CADCB4}"/>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5</a:t>
            </a:fld>
            <a:endParaRPr lang="en-US" dirty="0">
              <a:solidFill>
                <a:srgbClr val="FF0000"/>
              </a:solidFill>
            </a:endParaRPr>
          </a:p>
        </p:txBody>
      </p:sp>
    </p:spTree>
    <p:extLst>
      <p:ext uri="{BB962C8B-B14F-4D97-AF65-F5344CB8AC3E}">
        <p14:creationId xmlns:p14="http://schemas.microsoft.com/office/powerpoint/2010/main" val="398387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BB7D1-4442-533E-9709-89F303F8D58B}"/>
              </a:ext>
            </a:extLst>
          </p:cNvPr>
          <p:cNvSpPr>
            <a:spLocks noGrp="1"/>
          </p:cNvSpPr>
          <p:nvPr>
            <p:ph idx="1"/>
          </p:nvPr>
        </p:nvSpPr>
        <p:spPr>
          <a:xfrm>
            <a:off x="967409" y="265043"/>
            <a:ext cx="9541565" cy="6069495"/>
          </a:xfrm>
        </p:spPr>
        <p:txBody>
          <a:bodyPr/>
          <a:lstStyle/>
          <a:p>
            <a:pPr marL="0" indent="0">
              <a:buNone/>
            </a:pPr>
            <a:endParaRPr lang="en-US" dirty="0"/>
          </a:p>
          <a:p>
            <a:pPr marL="0" indent="0">
              <a:buNone/>
            </a:pPr>
            <a:r>
              <a:rPr lang="en-US" sz="2000" b="1" u="sng" dirty="0">
                <a:latin typeface="Times New Roman" panose="02020603050405020304" pitchFamily="18" charset="0"/>
                <a:cs typeface="Times New Roman" panose="02020603050405020304" pitchFamily="18" charset="0"/>
              </a:rPr>
              <a:t>Advantage of proposed system</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proposed system  uses a set of self-learned key points together with local affine transformations to model complex motions. Thus the method is known as a first-order motion model. </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Second, we introduce an occlusion-aware generator, which adopts an occlusion mask automatically estimated to indicate object parts that are not visible in the source image and that should be inferred from the context. This is especially needed when the driving video contains large motion patterns and occlusions are typical.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Third, we extend the equivariance loss commonly used for key points detector training, to improve the estimation of local affine transformations.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1E2F5DAB-498A-ACA8-64CC-286225C6D05A}"/>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6</a:t>
            </a:fld>
            <a:endParaRPr lang="en-US" dirty="0">
              <a:solidFill>
                <a:srgbClr val="FF0000"/>
              </a:solidFill>
            </a:endParaRPr>
          </a:p>
        </p:txBody>
      </p:sp>
    </p:spTree>
    <p:extLst>
      <p:ext uri="{BB962C8B-B14F-4D97-AF65-F5344CB8AC3E}">
        <p14:creationId xmlns:p14="http://schemas.microsoft.com/office/powerpoint/2010/main" val="391325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E774-94E0-A1CC-9076-BBD68EDC944A}"/>
              </a:ext>
            </a:extLst>
          </p:cNvPr>
          <p:cNvSpPr>
            <a:spLocks noGrp="1"/>
          </p:cNvSpPr>
          <p:nvPr>
            <p:ph type="title"/>
          </p:nvPr>
        </p:nvSpPr>
        <p:spPr>
          <a:xfrm>
            <a:off x="1261872" y="365760"/>
            <a:ext cx="9692640" cy="773927"/>
          </a:xfrm>
        </p:spPr>
        <p:txBody>
          <a:bodyPr/>
          <a:lstStyle/>
          <a:p>
            <a:r>
              <a:rPr lang="en-US" dirty="0">
                <a:latin typeface="Times New Roman" panose="02020603050405020304" pitchFamily="18" charset="0"/>
                <a:cs typeface="Times New Roman" panose="02020603050405020304" pitchFamily="18" charset="0"/>
              </a:rPr>
              <a:t>4. </a:t>
            </a:r>
            <a:r>
              <a:rPr lang="en-US" sz="4000" dirty="0">
                <a:latin typeface="Times New Roman" panose="02020603050405020304" pitchFamily="18" charset="0"/>
                <a:cs typeface="Times New Roman" panose="02020603050405020304" pitchFamily="18" charset="0"/>
              </a:rPr>
              <a:t>PROPOSED SYSTEM</a:t>
            </a:r>
            <a:endParaRPr lang="en-US" dirty="0"/>
          </a:p>
        </p:txBody>
      </p:sp>
      <p:pic>
        <p:nvPicPr>
          <p:cNvPr id="4" name="Content Placeholder 5">
            <a:extLst>
              <a:ext uri="{FF2B5EF4-FFF2-40B4-BE49-F238E27FC236}">
                <a16:creationId xmlns:a16="http://schemas.microsoft.com/office/drawing/2014/main" id="{DBF71888-E51E-6263-2027-FCE8BD58E784}"/>
              </a:ext>
            </a:extLst>
          </p:cNvPr>
          <p:cNvPicPr>
            <a:picLocks noGrp="1" noChangeAspect="1"/>
          </p:cNvPicPr>
          <p:nvPr>
            <p:ph idx="1"/>
          </p:nvPr>
        </p:nvPicPr>
        <p:blipFill>
          <a:blip r:embed="rId2"/>
          <a:stretch>
            <a:fillRect/>
          </a:stretch>
        </p:blipFill>
        <p:spPr>
          <a:xfrm>
            <a:off x="846590" y="1616596"/>
            <a:ext cx="10120664" cy="3366221"/>
          </a:xfrm>
        </p:spPr>
      </p:pic>
      <p:sp>
        <p:nvSpPr>
          <p:cNvPr id="5" name="Slide Number Placeholder 4">
            <a:extLst>
              <a:ext uri="{FF2B5EF4-FFF2-40B4-BE49-F238E27FC236}">
                <a16:creationId xmlns:a16="http://schemas.microsoft.com/office/drawing/2014/main" id="{EA569739-A54A-BD90-254B-043AACFD35C0}"/>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7</a:t>
            </a:fld>
            <a:endParaRPr lang="en-US" dirty="0">
              <a:solidFill>
                <a:srgbClr val="FF0000"/>
              </a:solidFill>
            </a:endParaRPr>
          </a:p>
        </p:txBody>
      </p:sp>
    </p:spTree>
    <p:extLst>
      <p:ext uri="{BB962C8B-B14F-4D97-AF65-F5344CB8AC3E}">
        <p14:creationId xmlns:p14="http://schemas.microsoft.com/office/powerpoint/2010/main" val="417017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87CECC54-CD9A-F83A-2D32-B8D69117C466}"/>
              </a:ext>
            </a:extLst>
          </p:cNvPr>
          <p:cNvPicPr>
            <a:picLocks noGrp="1" noChangeAspect="1"/>
          </p:cNvPicPr>
          <p:nvPr>
            <p:ph idx="1"/>
          </p:nvPr>
        </p:nvPicPr>
        <p:blipFill>
          <a:blip r:embed="rId2"/>
          <a:stretch>
            <a:fillRect/>
          </a:stretch>
        </p:blipFill>
        <p:spPr>
          <a:xfrm>
            <a:off x="2133599" y="941565"/>
            <a:ext cx="7407965" cy="5408990"/>
          </a:xfrm>
        </p:spPr>
      </p:pic>
      <p:sp>
        <p:nvSpPr>
          <p:cNvPr id="3" name="Slide Number Placeholder 2">
            <a:extLst>
              <a:ext uri="{FF2B5EF4-FFF2-40B4-BE49-F238E27FC236}">
                <a16:creationId xmlns:a16="http://schemas.microsoft.com/office/drawing/2014/main" id="{F26A7714-1172-ED1E-4427-1F944EA7661E}"/>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8</a:t>
            </a:fld>
            <a:endParaRPr lang="en-US" dirty="0">
              <a:solidFill>
                <a:srgbClr val="FF0000"/>
              </a:solidFill>
            </a:endParaRPr>
          </a:p>
        </p:txBody>
      </p:sp>
    </p:spTree>
    <p:extLst>
      <p:ext uri="{BB962C8B-B14F-4D97-AF65-F5344CB8AC3E}">
        <p14:creationId xmlns:p14="http://schemas.microsoft.com/office/powerpoint/2010/main" val="424885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BDE16-70C0-DFE4-785B-9373AA8D14C8}"/>
              </a:ext>
            </a:extLst>
          </p:cNvPr>
          <p:cNvSpPr>
            <a:spLocks noGrp="1"/>
          </p:cNvSpPr>
          <p:nvPr>
            <p:ph idx="1"/>
          </p:nvPr>
        </p:nvSpPr>
        <p:spPr>
          <a:xfrm>
            <a:off x="781877" y="318051"/>
            <a:ext cx="10111410" cy="6281531"/>
          </a:xfrm>
        </p:spPr>
        <p:txBody>
          <a:bodyPr>
            <a:normAutofit/>
          </a:bodyPr>
          <a:lstStyle/>
          <a:p>
            <a:pPr marL="0" indent="0">
              <a:buNone/>
            </a:pPr>
            <a:r>
              <a:rPr lang="en-US" sz="2000" b="1" i="0" u="sng" strike="noStrike" baseline="0" dirty="0">
                <a:solidFill>
                  <a:schemeClr val="tx1"/>
                </a:solidFill>
                <a:latin typeface="Times New Roman" panose="02020603050405020304" pitchFamily="18" charset="0"/>
                <a:cs typeface="Times New Roman" panose="02020603050405020304" pitchFamily="18" charset="0"/>
              </a:rPr>
              <a:t>Generative Adversarial Networks</a:t>
            </a:r>
          </a:p>
          <a:p>
            <a:pPr marL="0" indent="0">
              <a:buNone/>
            </a:pPr>
            <a:endParaRPr lang="en-US" sz="2000" b="1" i="0" u="sng"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b="1" i="0" dirty="0">
                <a:solidFill>
                  <a:schemeClr val="tx1"/>
                </a:solidFill>
                <a:effectLst/>
                <a:latin typeface="Times New Roman" panose="02020603050405020304" pitchFamily="18" charset="0"/>
                <a:cs typeface="Times New Roman" panose="02020603050405020304" pitchFamily="18" charset="0"/>
              </a:rPr>
              <a:t>Generative adversarial networks (GANs) </a:t>
            </a:r>
          </a:p>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are algorithmic architectures that use two neural networks, pitting one against the other (thus the “adversarial”) in order to generate new, synthetic instances of data that can pass for real data. They are used widely in image generation, video generation and voice generation.</a:t>
            </a:r>
            <a:endParaRPr lang="en-US" sz="2000" b="1" u="sng"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1F75DFAC-B525-0C07-1607-1F06BEFE92A3}"/>
              </a:ext>
            </a:extLst>
          </p:cNvPr>
          <p:cNvPicPr>
            <a:picLocks noChangeAspect="1"/>
          </p:cNvPicPr>
          <p:nvPr/>
        </p:nvPicPr>
        <p:blipFill>
          <a:blip r:embed="rId2"/>
          <a:stretch>
            <a:fillRect/>
          </a:stretch>
        </p:blipFill>
        <p:spPr>
          <a:xfrm>
            <a:off x="925743" y="1097328"/>
            <a:ext cx="9333350" cy="3222880"/>
          </a:xfrm>
          <a:prstGeom prst="rect">
            <a:avLst/>
          </a:prstGeom>
        </p:spPr>
      </p:pic>
      <p:sp>
        <p:nvSpPr>
          <p:cNvPr id="5" name="Slide Number Placeholder 4">
            <a:extLst>
              <a:ext uri="{FF2B5EF4-FFF2-40B4-BE49-F238E27FC236}">
                <a16:creationId xmlns:a16="http://schemas.microsoft.com/office/drawing/2014/main" id="{3CFFEDAB-3220-6654-3990-E9A513CFD789}"/>
              </a:ext>
            </a:extLst>
          </p:cNvPr>
          <p:cNvSpPr>
            <a:spLocks noGrp="1"/>
          </p:cNvSpPr>
          <p:nvPr>
            <p:ph type="sldNum" sz="quarter" idx="12"/>
          </p:nvPr>
        </p:nvSpPr>
        <p:spPr/>
        <p:txBody>
          <a:bodyPr>
            <a:normAutofit lnSpcReduction="10000"/>
          </a:bodyPr>
          <a:lstStyle/>
          <a:p>
            <a:fld id="{BD264AAA-179C-45EB-8137-9C18BC68759A}" type="slidenum">
              <a:rPr lang="en-US" smtClean="0">
                <a:solidFill>
                  <a:srgbClr val="FF0000"/>
                </a:solidFill>
              </a:rPr>
              <a:t>9</a:t>
            </a:fld>
            <a:endParaRPr lang="en-US" dirty="0">
              <a:solidFill>
                <a:srgbClr val="FF0000"/>
              </a:solidFill>
            </a:endParaRPr>
          </a:p>
        </p:txBody>
      </p:sp>
    </p:spTree>
    <p:extLst>
      <p:ext uri="{BB962C8B-B14F-4D97-AF65-F5344CB8AC3E}">
        <p14:creationId xmlns:p14="http://schemas.microsoft.com/office/powerpoint/2010/main" val="9795472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88</TotalTime>
  <Words>706</Words>
  <Application>Microsoft Office PowerPoint</Application>
  <PresentationFormat>Widescreen</PresentationFormat>
  <Paragraphs>113</Paragraphs>
  <Slides>14</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Times New Roman</vt:lpstr>
      <vt:lpstr>Wingdings 2</vt:lpstr>
      <vt:lpstr>View</vt:lpstr>
      <vt:lpstr>DEEP FAKE </vt:lpstr>
      <vt:lpstr>CONTENTS</vt:lpstr>
      <vt:lpstr>1.INTRODUCTION</vt:lpstr>
      <vt:lpstr>2. ABSTRACT</vt:lpstr>
      <vt:lpstr>3. LITERATURE SURVEY</vt:lpstr>
      <vt:lpstr>PowerPoint Presentation</vt:lpstr>
      <vt:lpstr>4. PROPOSED SYSTEM</vt:lpstr>
      <vt:lpstr>PowerPoint Presentation</vt:lpstr>
      <vt:lpstr>PowerPoint Presentation</vt:lpstr>
      <vt:lpstr>PowerPoint Presentation</vt:lpstr>
      <vt:lpstr>PowerPoint Presentation</vt:lpstr>
      <vt:lpstr>6. CONCLUSION</vt:lpstr>
      <vt:lpstr>PowerPoint Presentation</vt:lpstr>
      <vt:lpstr>7.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FAKE </dc:title>
  <dc:creator>Vega</dc:creator>
  <cp:lastModifiedBy>Vega</cp:lastModifiedBy>
  <cp:revision>5</cp:revision>
  <dcterms:created xsi:type="dcterms:W3CDTF">2022-06-09T16:03:55Z</dcterms:created>
  <dcterms:modified xsi:type="dcterms:W3CDTF">2022-06-09T17:44:48Z</dcterms:modified>
</cp:coreProperties>
</file>