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5"/>
  </p:notesMasterIdLst>
  <p:handoutMasterIdLst>
    <p:handoutMasterId r:id="rId26"/>
  </p:handoutMasterIdLst>
  <p:sldIdLst>
    <p:sldId id="312" r:id="rId5"/>
    <p:sldId id="28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1" r:id="rId2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40A66B-73D2-4308-B147-CC659B145A2F}">
          <p14:sldIdLst>
            <p14:sldId id="312"/>
            <p14:sldId id="282"/>
            <p14:sldId id="313"/>
            <p14:sldId id="314"/>
          </p14:sldIdLst>
        </p14:section>
        <p14:section name="Untitled Section" id="{0C7AA1BA-91ED-4FD7-9B0B-61CC3789931B}">
          <p14:sldIdLst>
            <p14:sldId id="315"/>
            <p14:sldId id="316"/>
            <p14:sldId id="317"/>
            <p14:sldId id="318"/>
            <p14:sldId id="319"/>
            <p14:sldId id="320"/>
            <p14:sldId id="321"/>
            <p14:sldId id="322"/>
            <p14:sldId id="323"/>
            <p14:sldId id="324"/>
            <p14:sldId id="325"/>
            <p14:sldId id="326"/>
            <p14:sldId id="327"/>
            <p14:sldId id="328"/>
            <p14:sldId id="329"/>
            <p14:sldId id="331"/>
          </p14:sldIdLst>
        </p14:section>
      </p14:sectionLst>
    </p:ex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88" autoAdjust="0"/>
  </p:normalViewPr>
  <p:slideViewPr>
    <p:cSldViewPr snapToGrid="0" snapToObjects="1">
      <p:cViewPr varScale="1">
        <p:scale>
          <a:sx n="63" d="100"/>
          <a:sy n="63" d="100"/>
        </p:scale>
        <p:origin x="804" y="56"/>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672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geeksforgeeks.org/exe-program-format/"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LINKING IN WINDOWS</a:t>
            </a:r>
            <a:br>
              <a:rPr lang="en-US" dirty="0"/>
            </a:br>
            <a:endParaRPr lang="en-US"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E4979-5238-AE55-F2CE-40A19A8F4DC5}"/>
              </a:ext>
            </a:extLst>
          </p:cNvPr>
          <p:cNvSpPr>
            <a:spLocks noGrp="1"/>
          </p:cNvSpPr>
          <p:nvPr>
            <p:ph type="title"/>
          </p:nvPr>
        </p:nvSpPr>
        <p:spPr>
          <a:xfrm>
            <a:off x="914400" y="429154"/>
            <a:ext cx="10511627" cy="1012785"/>
          </a:xfrm>
        </p:spPr>
        <p:txBody>
          <a:bodyPr/>
          <a:lstStyle/>
          <a:p>
            <a:r>
              <a:rPr lang="en-IN" dirty="0"/>
              <a:t>Dynamic Linking (At Runtime)</a:t>
            </a:r>
          </a:p>
        </p:txBody>
      </p:sp>
      <p:sp>
        <p:nvSpPr>
          <p:cNvPr id="4" name="Slide Number Placeholder 3">
            <a:extLst>
              <a:ext uri="{FF2B5EF4-FFF2-40B4-BE49-F238E27FC236}">
                <a16:creationId xmlns:a16="http://schemas.microsoft.com/office/drawing/2014/main" id="{F22C93EF-6680-F325-D09D-1E53ED412504}"/>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
        <p:nvSpPr>
          <p:cNvPr id="5" name="Rectangle 1">
            <a:extLst>
              <a:ext uri="{FF2B5EF4-FFF2-40B4-BE49-F238E27FC236}">
                <a16:creationId xmlns:a16="http://schemas.microsoft.com/office/drawing/2014/main" id="{5A39551B-08EE-99B5-195E-D023E6E91E3D}"/>
              </a:ext>
            </a:extLst>
          </p:cNvPr>
          <p:cNvSpPr>
            <a:spLocks noGrp="1" noChangeArrowheads="1"/>
          </p:cNvSpPr>
          <p:nvPr>
            <p:ph sz="quarter" idx="4"/>
          </p:nvPr>
        </p:nvSpPr>
        <p:spPr bwMode="auto">
          <a:xfrm>
            <a:off x="765973" y="1665245"/>
            <a:ext cx="10653879"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program </a:t>
            </a:r>
            <a:r>
              <a:rPr kumimoji="0" lang="en-US" altLang="en-US" sz="2400" b="1" i="0" u="none" strike="noStrike" cap="none" normalizeH="0" baseline="0" dirty="0">
                <a:ln>
                  <a:noFill/>
                </a:ln>
                <a:solidFill>
                  <a:schemeClr val="tx1"/>
                </a:solidFill>
                <a:effectLst/>
                <a:latin typeface="Arial" panose="020B0604020202020204" pitchFamily="34" charset="0"/>
              </a:rPr>
              <a:t>does not include</a:t>
            </a:r>
            <a:r>
              <a:rPr kumimoji="0" lang="en-US" altLang="en-US" sz="2400" b="0" i="0" u="none" strike="noStrike" cap="none" normalizeH="0" baseline="0" dirty="0">
                <a:ln>
                  <a:noFill/>
                </a:ln>
                <a:solidFill>
                  <a:schemeClr val="tx1"/>
                </a:solidFill>
                <a:effectLst/>
                <a:latin typeface="Arial" panose="020B0604020202020204" pitchFamily="34" charset="0"/>
              </a:rPr>
              <a:t> library code directly.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Instead, it </a:t>
            </a:r>
            <a:r>
              <a:rPr kumimoji="0" lang="en-US" altLang="en-US" sz="2400" b="1" i="0" u="none" strike="noStrike" cap="none" normalizeH="0" baseline="0" dirty="0">
                <a:ln>
                  <a:noFill/>
                </a:ln>
                <a:solidFill>
                  <a:schemeClr val="tx1"/>
                </a:solidFill>
                <a:effectLst/>
                <a:latin typeface="Arial" panose="020B0604020202020204" pitchFamily="34" charset="0"/>
              </a:rPr>
              <a:t>loads the library at runtime</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Unicode MS"/>
              </a:rPr>
              <a:t>.</a:t>
            </a:r>
            <a:r>
              <a:rPr kumimoji="0" lang="en-US" altLang="en-US" sz="2400" b="0" i="0" u="none" strike="noStrike" cap="none" normalizeH="0" baseline="0" dirty="0" err="1">
                <a:ln>
                  <a:noFill/>
                </a:ln>
                <a:solidFill>
                  <a:schemeClr val="tx1"/>
                </a:solidFill>
                <a:effectLst/>
                <a:latin typeface="Arial Unicode MS"/>
              </a:rPr>
              <a:t>dll</a:t>
            </a:r>
            <a:r>
              <a:rPr kumimoji="0" lang="en-US" altLang="en-US" sz="2400" b="0" i="0" u="none" strike="noStrike" cap="none" normalizeH="0" baseline="0" dirty="0">
                <a:ln>
                  <a:noFill/>
                </a:ln>
                <a:solidFill>
                  <a:schemeClr val="tx1"/>
                </a:solidFill>
                <a:effectLst/>
                <a:latin typeface="Arial Unicode MS"/>
              </a:rPr>
              <a:t>/.so</a:t>
            </a:r>
            <a:r>
              <a:rPr kumimoji="0" lang="en-US" altLang="en-US" sz="2400" b="0" i="0" u="none" strike="noStrike" cap="none" normalizeH="0" baseline="0" dirty="0">
                <a:ln>
                  <a:noFill/>
                </a:ln>
                <a:solidFill>
                  <a:schemeClr val="tx1"/>
                </a:solidFill>
                <a:effectLst/>
              </a:rPr>
              <a:t>), reducing the executable size.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eg</a:t>
            </a:r>
            <a:r>
              <a:rPr kumimoji="0" lang="en-US" altLang="en-US" sz="1800" b="0" i="0" u="none" strike="noStrike" cap="none" normalizeH="0" baseline="0" dirty="0">
                <a:ln>
                  <a:noFill/>
                </a:ln>
                <a:solidFill>
                  <a:schemeClr val="tx1"/>
                </a:solidFill>
                <a:effectLst/>
                <a:latin typeface="Arial" panose="020B0604020202020204" pitchFamily="34" charset="0"/>
              </a:rPr>
              <a:t> : g++ main.cpp -o program.exe -L. -lmylib.dll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descr="A diagram of a program&#10;&#10;AI-generated content may be incorrect.">
            <a:extLst>
              <a:ext uri="{FF2B5EF4-FFF2-40B4-BE49-F238E27FC236}">
                <a16:creationId xmlns:a16="http://schemas.microsoft.com/office/drawing/2014/main" id="{26057E34-C629-A96A-4329-B8182E0970E8}"/>
              </a:ext>
            </a:extLst>
          </p:cNvPr>
          <p:cNvPicPr>
            <a:picLocks noChangeAspect="1"/>
          </p:cNvPicPr>
          <p:nvPr/>
        </p:nvPicPr>
        <p:blipFill>
          <a:blip r:embed="rId2"/>
          <a:srcRect t="45556"/>
          <a:stretch/>
        </p:blipFill>
        <p:spPr>
          <a:xfrm>
            <a:off x="3911600" y="3972381"/>
            <a:ext cx="5630334" cy="2440748"/>
          </a:xfrm>
          <a:prstGeom prst="rect">
            <a:avLst/>
          </a:prstGeom>
        </p:spPr>
      </p:pic>
    </p:spTree>
    <p:extLst>
      <p:ext uri="{BB962C8B-B14F-4D97-AF65-F5344CB8AC3E}">
        <p14:creationId xmlns:p14="http://schemas.microsoft.com/office/powerpoint/2010/main" val="4089963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05900-DF14-792F-3EC9-4B62F3C44E62}"/>
              </a:ext>
            </a:extLst>
          </p:cNvPr>
          <p:cNvSpPr>
            <a:spLocks noGrp="1"/>
          </p:cNvSpPr>
          <p:nvPr>
            <p:ph type="title"/>
          </p:nvPr>
        </p:nvSpPr>
        <p:spPr>
          <a:xfrm>
            <a:off x="914399" y="630683"/>
            <a:ext cx="10511627" cy="1012785"/>
          </a:xfrm>
        </p:spPr>
        <p:txBody>
          <a:bodyPr/>
          <a:lstStyle/>
          <a:p>
            <a:r>
              <a:rPr lang="en-US" dirty="0"/>
              <a:t>3. How Dynamic Linking Works at Runtime</a:t>
            </a:r>
            <a:endParaRPr lang="en-IN" dirty="0"/>
          </a:p>
        </p:txBody>
      </p:sp>
      <p:sp>
        <p:nvSpPr>
          <p:cNvPr id="4" name="Slide Number Placeholder 3">
            <a:extLst>
              <a:ext uri="{FF2B5EF4-FFF2-40B4-BE49-F238E27FC236}">
                <a16:creationId xmlns:a16="http://schemas.microsoft.com/office/drawing/2014/main" id="{A523EBFB-C3EC-DA76-786A-CD5DEFF7CB09}"/>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
        <p:nvSpPr>
          <p:cNvPr id="5" name="Rectangle 1">
            <a:extLst>
              <a:ext uri="{FF2B5EF4-FFF2-40B4-BE49-F238E27FC236}">
                <a16:creationId xmlns:a16="http://schemas.microsoft.com/office/drawing/2014/main" id="{015409BF-D74E-7962-7CE9-F6F545182CB7}"/>
              </a:ext>
            </a:extLst>
          </p:cNvPr>
          <p:cNvSpPr>
            <a:spLocks noGrp="1" noChangeArrowheads="1"/>
          </p:cNvSpPr>
          <p:nvPr>
            <p:ph sz="quarter" idx="4"/>
          </p:nvPr>
        </p:nvSpPr>
        <p:spPr bwMode="auto">
          <a:xfrm>
            <a:off x="432618" y="1574642"/>
            <a:ext cx="11759381"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When a program using </a:t>
            </a:r>
            <a:r>
              <a:rPr kumimoji="0" lang="en-US" altLang="en-US" sz="2000" b="1" i="0" u="none" strike="noStrike" cap="none" normalizeH="0" baseline="0" dirty="0">
                <a:ln>
                  <a:noFill/>
                </a:ln>
                <a:solidFill>
                  <a:schemeClr val="tx1"/>
                </a:solidFill>
                <a:effectLst/>
                <a:latin typeface="Arial" panose="020B0604020202020204" pitchFamily="34" charset="0"/>
              </a:rPr>
              <a:t>dynamic linking</a:t>
            </a:r>
            <a:r>
              <a:rPr kumimoji="0" lang="en-US" altLang="en-US" sz="2000" b="0" i="0" u="none" strike="noStrike" cap="none" normalizeH="0" baseline="0" dirty="0">
                <a:ln>
                  <a:noFill/>
                </a:ln>
                <a:solidFill>
                  <a:schemeClr val="tx1"/>
                </a:solidFill>
                <a:effectLst/>
                <a:latin typeface="Arial" panose="020B0604020202020204" pitchFamily="34" charset="0"/>
              </a:rPr>
              <a:t> runs: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1" i="0" u="none" strike="noStrike" cap="none" normalizeH="0" baseline="0" dirty="0">
                <a:ln>
                  <a:noFill/>
                </a:ln>
                <a:solidFill>
                  <a:schemeClr val="tx1"/>
                </a:solidFill>
                <a:effectLst/>
                <a:latin typeface="Arial" panose="020B0604020202020204" pitchFamily="34" charset="0"/>
              </a:rPr>
              <a:t>Operating System</a:t>
            </a:r>
            <a:r>
              <a:rPr kumimoji="0" lang="en-US" altLang="en-US" sz="2000" b="0" i="0" u="none" strike="noStrike" cap="none" normalizeH="0" baseline="0" dirty="0">
                <a:ln>
                  <a:noFill/>
                </a:ln>
                <a:solidFill>
                  <a:schemeClr val="tx1"/>
                </a:solidFill>
                <a:effectLst/>
                <a:latin typeface="Arial" panose="020B0604020202020204" pitchFamily="34" charset="0"/>
              </a:rPr>
              <a:t> searches for the required </a:t>
            </a:r>
            <a:r>
              <a:rPr kumimoji="0" lang="en-US" altLang="en-US" sz="2000" b="1" i="0" u="none" strike="noStrike" cap="none" normalizeH="0" baseline="0" dirty="0">
                <a:ln>
                  <a:noFill/>
                </a:ln>
                <a:solidFill>
                  <a:schemeClr val="tx1"/>
                </a:solidFill>
                <a:effectLst/>
                <a:latin typeface="Arial" panose="020B0604020202020204" pitchFamily="34" charset="0"/>
              </a:rPr>
              <a:t>DLL (</a:t>
            </a:r>
            <a:r>
              <a:rPr kumimoji="0" lang="en-US" altLang="en-US" sz="2000" b="1" i="0" u="none" strike="noStrike" cap="none" normalizeH="0" baseline="0" dirty="0">
                <a:ln>
                  <a:noFill/>
                </a:ln>
                <a:solidFill>
                  <a:schemeClr val="tx1"/>
                </a:solidFill>
                <a:effectLst/>
                <a:latin typeface="Arial Unicode MS"/>
              </a:rPr>
              <a:t>.</a:t>
            </a:r>
            <a:r>
              <a:rPr kumimoji="0" lang="en-US" altLang="en-US" sz="2000" b="1" i="0" u="none" strike="noStrike" cap="none" normalizeH="0" baseline="0" dirty="0" err="1">
                <a:ln>
                  <a:noFill/>
                </a:ln>
                <a:solidFill>
                  <a:schemeClr val="tx1"/>
                </a:solidFill>
                <a:effectLst/>
                <a:latin typeface="Arial Unicode MS"/>
              </a:rPr>
              <a:t>dll</a:t>
            </a:r>
            <a:r>
              <a:rPr kumimoji="0" lang="en-US" altLang="en-US" sz="2000" b="1" i="0" u="none" strike="noStrike" cap="none" normalizeH="0" baseline="0" dirty="0">
                <a:ln>
                  <a:noFill/>
                </a:ln>
                <a:solidFill>
                  <a:schemeClr val="tx1"/>
                </a:solidFill>
                <a:effectLst/>
              </a:rPr>
              <a:t>) or shared object (</a:t>
            </a:r>
            <a:r>
              <a:rPr kumimoji="0" lang="en-US" altLang="en-US" sz="2000" b="1" i="0" u="none" strike="noStrike" cap="none" normalizeH="0" baseline="0" dirty="0">
                <a:ln>
                  <a:noFill/>
                </a:ln>
                <a:solidFill>
                  <a:schemeClr val="tx1"/>
                </a:solidFill>
                <a:effectLst/>
                <a:latin typeface="Arial Unicode MS"/>
              </a:rPr>
              <a:t>.so</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The OS loads the DLL into memory </a:t>
            </a:r>
            <a:r>
              <a:rPr kumimoji="0" lang="en-US" altLang="en-US" sz="2000" b="1" i="0" u="none" strike="noStrike" cap="none" normalizeH="0" baseline="0" dirty="0">
                <a:ln>
                  <a:noFill/>
                </a:ln>
                <a:solidFill>
                  <a:schemeClr val="tx1"/>
                </a:solidFill>
                <a:effectLst/>
                <a:latin typeface="Arial" panose="020B0604020202020204" pitchFamily="34" charset="0"/>
              </a:rPr>
              <a:t>only once</a:t>
            </a:r>
            <a:r>
              <a:rPr kumimoji="0" lang="en-US" altLang="en-US" sz="2000" b="0" i="0" u="none" strike="noStrike" cap="none" normalizeH="0" baseline="0" dirty="0">
                <a:ln>
                  <a:noFill/>
                </a:ln>
                <a:solidFill>
                  <a:schemeClr val="tx1"/>
                </a:solidFill>
                <a:effectLst/>
                <a:latin typeface="Arial" panose="020B0604020202020204" pitchFamily="34" charset="0"/>
              </a:rPr>
              <a:t> (even if multiple programs use it).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The program </a:t>
            </a:r>
            <a:r>
              <a:rPr kumimoji="0" lang="en-US" altLang="en-US" sz="2000" b="1" i="0" u="none" strike="noStrike" cap="none" normalizeH="0" baseline="0" dirty="0">
                <a:ln>
                  <a:noFill/>
                </a:ln>
                <a:solidFill>
                  <a:schemeClr val="tx1"/>
                </a:solidFill>
                <a:effectLst/>
                <a:latin typeface="Arial" panose="020B0604020202020204" pitchFamily="34" charset="0"/>
              </a:rPr>
              <a:t>resolves function addresses dynamically</a:t>
            </a:r>
            <a:r>
              <a:rPr kumimoji="0" lang="en-US" altLang="en-US" sz="2000" b="0" i="0" u="none" strike="noStrike" cap="none" normalizeH="0" baseline="0" dirty="0">
                <a:ln>
                  <a:noFill/>
                </a:ln>
                <a:solidFill>
                  <a:schemeClr val="tx1"/>
                </a:solidFill>
                <a:effectLst/>
                <a:latin typeface="Arial" panose="020B0604020202020204" pitchFamily="34" charset="0"/>
              </a:rPr>
              <a:t> and calls them.</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lang="en-US" altLang="en-US" sz="20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Windows Search Order for DLLs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t>When a program loads a </a:t>
            </a:r>
            <a:r>
              <a:rPr lang="en-US" sz="2000" b="1" dirty="0"/>
              <a:t>Dynamic Link Library (DLL)</a:t>
            </a:r>
            <a:r>
              <a:rPr lang="en-US" sz="2000" dirty="0"/>
              <a:t>, the </a:t>
            </a:r>
            <a:r>
              <a:rPr lang="en-US" sz="2000" b="1" dirty="0"/>
              <a:t>operating system searches for it</a:t>
            </a:r>
            <a:r>
              <a:rPr lang="en-US" sz="2000" dirty="0"/>
              <a:t> in a specific   order</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1" i="0" u="none" strike="noStrike" cap="none" normalizeH="0" baseline="0" dirty="0">
                <a:ln>
                  <a:noFill/>
                </a:ln>
                <a:solidFill>
                  <a:schemeClr val="tx1"/>
                </a:solidFill>
                <a:effectLst/>
                <a:latin typeface="Arial" panose="020B0604020202020204" pitchFamily="34" charset="0"/>
              </a:rPr>
              <a:t>application directory</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Unicode MS"/>
              </a:rPr>
              <a:t>C:\Windows\System32</a:t>
            </a:r>
            <a:r>
              <a:rPr kumimoji="0" lang="en-US" altLang="en-US" sz="2000" b="0" i="0" u="none" strike="noStrike" cap="none" normalizeH="0" baseline="0" dirty="0">
                <a:ln>
                  <a:noFill/>
                </a:ln>
                <a:solidFill>
                  <a:schemeClr val="tx1"/>
                </a:solidFill>
                <a:effectLst/>
              </a:rPr>
              <a:t> (for system DLLs).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tx1"/>
                </a:solidFill>
                <a:effectLst/>
                <a:latin typeface="Arial" panose="020B0604020202020204" pitchFamily="34" charset="0"/>
              </a:rPr>
              <a:t>Directories listed in the </a:t>
            </a:r>
            <a:r>
              <a:rPr kumimoji="0" lang="en-US" altLang="en-US" sz="2000" b="1" i="0" u="none" strike="noStrike" cap="none" normalizeH="0" baseline="0" dirty="0">
                <a:ln>
                  <a:noFill/>
                </a:ln>
                <a:solidFill>
                  <a:schemeClr val="tx1"/>
                </a:solidFill>
                <a:effectLst/>
                <a:latin typeface="Arial Unicode MS"/>
              </a:rPr>
              <a:t>PATH</a:t>
            </a:r>
            <a:r>
              <a:rPr kumimoji="0" lang="en-US" altLang="en-US" sz="2000" b="1" i="0" u="none" strike="noStrike" cap="none" normalizeH="0" baseline="0" dirty="0">
                <a:ln>
                  <a:noFill/>
                </a:ln>
                <a:solidFill>
                  <a:schemeClr val="tx1"/>
                </a:solidFill>
                <a:effectLst/>
              </a:rPr>
              <a:t> environment variable</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lang="en-US" altLang="en-US" sz="20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latin typeface="Arial" panose="020B0604020202020204" pitchFamily="34" charset="0"/>
              </a:rPr>
              <a:t>Linux Search Order for Shared Libraries (</a:t>
            </a:r>
            <a:r>
              <a:rPr kumimoji="0" lang="en-US" altLang="en-US" sz="2000" b="1" i="0" u="none" strike="noStrike" cap="none" normalizeH="0" baseline="0" dirty="0">
                <a:ln>
                  <a:noFill/>
                </a:ln>
                <a:solidFill>
                  <a:schemeClr val="tx1"/>
                </a:solidFill>
                <a:effectLst/>
                <a:latin typeface="Arial Unicode MS"/>
              </a:rPr>
              <a:t>.so</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0" i="0" u="none" strike="noStrike" cap="none" normalizeH="0" baseline="0" dirty="0">
                <a:ln>
                  <a:noFill/>
                </a:ln>
                <a:solidFill>
                  <a:schemeClr val="tx1"/>
                </a:solidFill>
                <a:effectLst/>
                <a:latin typeface="Arial Unicode MS"/>
              </a:rPr>
              <a:t>/lib</a:t>
            </a:r>
            <a:r>
              <a:rPr kumimoji="0" lang="en-US" altLang="en-US" sz="2000" b="0" i="0" u="none" strike="noStrike" cap="none" normalizeH="0" baseline="0" dirty="0">
                <a:ln>
                  <a:noFill/>
                </a:ln>
                <a:solidFill>
                  <a:schemeClr val="tx1"/>
                </a:solidFill>
                <a:effectLst/>
              </a:rPr>
              <a:t> and </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err="1">
                <a:ln>
                  <a:noFill/>
                </a:ln>
                <a:solidFill>
                  <a:schemeClr val="tx1"/>
                </a:solidFill>
                <a:effectLst/>
                <a:latin typeface="Arial Unicode MS"/>
              </a:rPr>
              <a:t>usr</a:t>
            </a:r>
            <a:r>
              <a:rPr kumimoji="0" lang="en-US" altLang="en-US" sz="2000" b="0" i="0" u="none" strike="noStrike" cap="none" normalizeH="0" baseline="0" dirty="0">
                <a:ln>
                  <a:noFill/>
                </a:ln>
                <a:solidFill>
                  <a:schemeClr val="tx1"/>
                </a:solidFill>
                <a:effectLst/>
                <a:latin typeface="Arial Unicode MS"/>
              </a:rPr>
              <a:t>/lib</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tx1"/>
                </a:solidFill>
                <a:effectLst/>
                <a:latin typeface="Arial" panose="020B0604020202020204" pitchFamily="34" charset="0"/>
              </a:rPr>
              <a:t>Paths in </a:t>
            </a:r>
            <a:r>
              <a:rPr kumimoji="0" lang="en-US" altLang="en-US" sz="2000" b="0" i="0" u="none" strike="noStrike" cap="none" normalizeH="0" baseline="0" dirty="0">
                <a:ln>
                  <a:noFill/>
                </a:ln>
                <a:solidFill>
                  <a:schemeClr val="tx1"/>
                </a:solidFill>
                <a:effectLst/>
                <a:latin typeface="Arial Unicode MS"/>
              </a:rPr>
              <a:t>LD_LIBRARY_PATH</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6869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A22EF-7C54-4085-5FA5-63E4120E8664}"/>
              </a:ext>
            </a:extLst>
          </p:cNvPr>
          <p:cNvSpPr>
            <a:spLocks noGrp="1"/>
          </p:cNvSpPr>
          <p:nvPr>
            <p:ph type="title"/>
          </p:nvPr>
        </p:nvSpPr>
        <p:spPr>
          <a:xfrm>
            <a:off x="840186" y="422295"/>
            <a:ext cx="10511627" cy="1012785"/>
          </a:xfrm>
        </p:spPr>
        <p:txBody>
          <a:bodyPr/>
          <a:lstStyle/>
          <a:p>
            <a:r>
              <a:rPr lang="en-US" b="1" dirty="0"/>
              <a:t>Manually Loading a DLL in Windows (Explicit Linking)</a:t>
            </a:r>
            <a:endParaRPr lang="en-IN" dirty="0"/>
          </a:p>
        </p:txBody>
      </p:sp>
      <p:sp>
        <p:nvSpPr>
          <p:cNvPr id="4" name="Slide Number Placeholder 3">
            <a:extLst>
              <a:ext uri="{FF2B5EF4-FFF2-40B4-BE49-F238E27FC236}">
                <a16:creationId xmlns:a16="http://schemas.microsoft.com/office/drawing/2014/main" id="{272B8169-B27B-C77B-7ABB-CC468055A402}"/>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
        <p:nvSpPr>
          <p:cNvPr id="5" name="Rectangle 1">
            <a:extLst>
              <a:ext uri="{FF2B5EF4-FFF2-40B4-BE49-F238E27FC236}">
                <a16:creationId xmlns:a16="http://schemas.microsoft.com/office/drawing/2014/main" id="{FFF75CFD-F46B-8D9D-EB07-D13EA92C9546}"/>
              </a:ext>
            </a:extLst>
          </p:cNvPr>
          <p:cNvSpPr>
            <a:spLocks noGrp="1" noChangeArrowheads="1"/>
          </p:cNvSpPr>
          <p:nvPr>
            <p:ph sz="quarter" idx="4"/>
          </p:nvPr>
        </p:nvSpPr>
        <p:spPr bwMode="auto">
          <a:xfrm>
            <a:off x="1176867" y="2160560"/>
            <a:ext cx="6468533" cy="4501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Unicode MS"/>
              </a:rPr>
              <a:t>LoadLibrary</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a:ln>
                  <a:noFill/>
                </a:ln>
                <a:solidFill>
                  <a:schemeClr val="tx1"/>
                </a:solidFill>
                <a:effectLst/>
              </a:rPr>
              <a:t> loads the DLL.</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Unicode MS"/>
              </a:rPr>
              <a:t>GetProcAddress</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a:ln>
                  <a:noFill/>
                </a:ln>
                <a:solidFill>
                  <a:schemeClr val="tx1"/>
                </a:solidFill>
                <a:effectLst/>
              </a:rPr>
              <a:t> finds the function inside the DLL.</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Unicode MS"/>
              </a:rPr>
              <a:t>FreeLibrary</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a:ln>
                  <a:noFill/>
                </a:ln>
                <a:solidFill>
                  <a:schemeClr val="tx1"/>
                </a:solidFill>
                <a:effectLst/>
              </a:rPr>
              <a:t> unloads the DLL when done.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050" dirty="0">
                <a:solidFill>
                  <a:schemeClr val="tx1"/>
                </a:solidFill>
                <a:latin typeface="Arial" panose="020B0604020202020204" pitchFamily="34" charset="0"/>
              </a:rPr>
              <a:t>#</a:t>
            </a:r>
            <a:r>
              <a:rPr kumimoji="0" lang="en-US" altLang="en-US" sz="1050" b="0" i="0" u="none" strike="noStrike" cap="none" normalizeH="0" baseline="0" dirty="0">
                <a:ln>
                  <a:noFill/>
                </a:ln>
                <a:solidFill>
                  <a:schemeClr val="tx1"/>
                </a:solidFill>
                <a:effectLst/>
                <a:latin typeface="Arial" panose="020B0604020202020204" pitchFamily="34" charset="0"/>
              </a:rPr>
              <a:t>include &lt;</a:t>
            </a:r>
            <a:r>
              <a:rPr kumimoji="0" lang="en-US" altLang="en-US" sz="1050" b="0" i="0" u="none" strike="noStrike" cap="none" normalizeH="0" baseline="0" dirty="0" err="1">
                <a:ln>
                  <a:noFill/>
                </a:ln>
                <a:solidFill>
                  <a:schemeClr val="tx1"/>
                </a:solidFill>
                <a:effectLst/>
                <a:latin typeface="Arial" panose="020B0604020202020204" pitchFamily="34" charset="0"/>
              </a:rPr>
              <a:t>windows.h</a:t>
            </a:r>
            <a:r>
              <a:rPr kumimoji="0" lang="en-US" altLang="en-US" sz="1050" b="0" i="0" u="none" strike="noStrike" cap="none" normalizeH="0" baseline="0" dirty="0">
                <a:ln>
                  <a:noFill/>
                </a:ln>
                <a:solidFill>
                  <a:schemeClr val="tx1"/>
                </a:solidFill>
                <a:effectLst/>
                <a:latin typeface="Arial" panose="020B0604020202020204" pitchFamily="34" charset="0"/>
              </a:rPr>
              <a:t>&gt;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50" b="0" i="0" u="none" strike="noStrike" cap="none" normalizeH="0" baseline="0" dirty="0">
                <a:ln>
                  <a:noFill/>
                </a:ln>
                <a:solidFill>
                  <a:schemeClr val="tx1"/>
                </a:solidFill>
                <a:effectLst/>
                <a:latin typeface="Arial" panose="020B0604020202020204" pitchFamily="34" charset="0"/>
              </a:rPr>
              <a:t>#include &lt;iostream&gt;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50" b="0" i="0" u="none" strike="noStrike" cap="none" normalizeH="0" baseline="0" dirty="0">
                <a:ln>
                  <a:noFill/>
                </a:ln>
                <a:solidFill>
                  <a:schemeClr val="tx1"/>
                </a:solidFill>
                <a:effectLst/>
                <a:latin typeface="Arial" panose="020B0604020202020204" pitchFamily="34" charset="0"/>
              </a:rPr>
              <a:t>typedef void (*</a:t>
            </a:r>
            <a:r>
              <a:rPr kumimoji="0" lang="en-US" altLang="en-US" sz="1050" b="0" i="0" u="none" strike="noStrike" cap="none" normalizeH="0" baseline="0" dirty="0" err="1">
                <a:ln>
                  <a:noFill/>
                </a:ln>
                <a:solidFill>
                  <a:schemeClr val="tx1"/>
                </a:solidFill>
                <a:effectLst/>
                <a:latin typeface="Arial" panose="020B0604020202020204" pitchFamily="34" charset="0"/>
              </a:rPr>
              <a:t>HelloFunc</a:t>
            </a:r>
            <a:r>
              <a:rPr kumimoji="0" lang="en-US" altLang="en-US" sz="105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50" b="0" i="0" u="none" strike="noStrike" cap="none" normalizeH="0" baseline="0" dirty="0">
                <a:ln>
                  <a:noFill/>
                </a:ln>
                <a:solidFill>
                  <a:schemeClr val="tx1"/>
                </a:solidFill>
                <a:effectLst/>
                <a:latin typeface="Arial" panose="020B0604020202020204" pitchFamily="34" charset="0"/>
              </a:rPr>
              <a:t>int main()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50" b="0" i="0" u="none" strike="noStrike" cap="none" normalizeH="0" baseline="0" dirty="0">
                <a:ln>
                  <a:noFill/>
                </a:ln>
                <a:solidFill>
                  <a:schemeClr val="tx1"/>
                </a:solidFill>
                <a:effectLst/>
                <a:latin typeface="Arial" panose="020B0604020202020204" pitchFamily="34" charset="0"/>
              </a:rPr>
              <a:t>    HINSTANCE </a:t>
            </a:r>
            <a:r>
              <a:rPr kumimoji="0" lang="en-US" altLang="en-US" sz="1050" b="0" i="0" u="none" strike="noStrike" cap="none" normalizeH="0" baseline="0" dirty="0" err="1">
                <a:ln>
                  <a:noFill/>
                </a:ln>
                <a:solidFill>
                  <a:schemeClr val="tx1"/>
                </a:solidFill>
                <a:effectLst/>
                <a:latin typeface="Arial" panose="020B0604020202020204" pitchFamily="34" charset="0"/>
              </a:rPr>
              <a:t>hDLL</a:t>
            </a:r>
            <a:r>
              <a:rPr kumimoji="0" lang="en-US" altLang="en-US" sz="1050" b="0" i="0" u="none" strike="noStrike" cap="none" normalizeH="0" baseline="0" dirty="0">
                <a:ln>
                  <a:noFill/>
                </a:ln>
                <a:solidFill>
                  <a:schemeClr val="tx1"/>
                </a:solidFill>
                <a:effectLst/>
                <a:latin typeface="Arial" panose="020B0604020202020204" pitchFamily="34" charset="0"/>
              </a:rPr>
              <a:t> = </a:t>
            </a:r>
            <a:r>
              <a:rPr kumimoji="0" lang="en-US" altLang="en-US" sz="1050" b="0" i="0" u="none" strike="noStrike" cap="none" normalizeH="0" baseline="0" dirty="0" err="1">
                <a:ln>
                  <a:noFill/>
                </a:ln>
                <a:solidFill>
                  <a:schemeClr val="tx1"/>
                </a:solidFill>
                <a:effectLst/>
                <a:latin typeface="Arial" panose="020B0604020202020204" pitchFamily="34" charset="0"/>
              </a:rPr>
              <a:t>LoadLibrary</a:t>
            </a:r>
            <a:r>
              <a:rPr kumimoji="0" lang="en-US" altLang="en-US" sz="1050" b="0" i="0" u="none" strike="noStrike" cap="none" normalizeH="0" baseline="0" dirty="0">
                <a:ln>
                  <a:noFill/>
                </a:ln>
                <a:solidFill>
                  <a:schemeClr val="tx1"/>
                </a:solidFill>
                <a:effectLst/>
                <a:latin typeface="Arial" panose="020B0604020202020204" pitchFamily="34" charset="0"/>
              </a:rPr>
              <a:t>("mylib.dll");</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50" b="0" i="0" u="none" strike="noStrike" cap="none" normalizeH="0" baseline="0" dirty="0">
                <a:ln>
                  <a:noFill/>
                </a:ln>
                <a:solidFill>
                  <a:schemeClr val="tx1"/>
                </a:solidFill>
                <a:effectLst/>
                <a:latin typeface="Arial" panose="020B0604020202020204" pitchFamily="34" charset="0"/>
              </a:rPr>
              <a:t>    if (!</a:t>
            </a:r>
            <a:r>
              <a:rPr kumimoji="0" lang="en-US" altLang="en-US" sz="1050" b="0" i="0" u="none" strike="noStrike" cap="none" normalizeH="0" baseline="0" dirty="0" err="1">
                <a:ln>
                  <a:noFill/>
                </a:ln>
                <a:solidFill>
                  <a:schemeClr val="tx1"/>
                </a:solidFill>
                <a:effectLst/>
                <a:latin typeface="Arial" panose="020B0604020202020204" pitchFamily="34" charset="0"/>
              </a:rPr>
              <a:t>hDLL</a:t>
            </a:r>
            <a:r>
              <a:rPr kumimoji="0" lang="en-US" altLang="en-US" sz="105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50" b="0" i="0" u="none" strike="noStrike" cap="none" normalizeH="0" baseline="0" dirty="0">
                <a:ln>
                  <a:noFill/>
                </a:ln>
                <a:solidFill>
                  <a:schemeClr val="tx1"/>
                </a:solidFill>
                <a:effectLst/>
                <a:latin typeface="Arial" panose="020B0604020202020204" pitchFamily="34" charset="0"/>
              </a:rPr>
              <a:t>        std::</a:t>
            </a:r>
            <a:r>
              <a:rPr kumimoji="0" lang="en-US" altLang="en-US" sz="1050" b="0" i="0" u="none" strike="noStrike" cap="none" normalizeH="0" baseline="0" dirty="0" err="1">
                <a:ln>
                  <a:noFill/>
                </a:ln>
                <a:solidFill>
                  <a:schemeClr val="tx1"/>
                </a:solidFill>
                <a:effectLst/>
                <a:latin typeface="Arial" panose="020B0604020202020204" pitchFamily="34" charset="0"/>
              </a:rPr>
              <a:t>cerr</a:t>
            </a:r>
            <a:r>
              <a:rPr kumimoji="0" lang="en-US" altLang="en-US" sz="1050" b="0" i="0" u="none" strike="noStrike" cap="none" normalizeH="0" baseline="0" dirty="0">
                <a:ln>
                  <a:noFill/>
                </a:ln>
                <a:solidFill>
                  <a:schemeClr val="tx1"/>
                </a:solidFill>
                <a:effectLst/>
                <a:latin typeface="Arial" panose="020B0604020202020204" pitchFamily="34" charset="0"/>
              </a:rPr>
              <a:t> &lt;&lt; "DLL Not Found!\n";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50" b="0" i="0" u="none" strike="noStrike" cap="none" normalizeH="0" baseline="0" dirty="0">
                <a:ln>
                  <a:noFill/>
                </a:ln>
                <a:solidFill>
                  <a:schemeClr val="tx1"/>
                </a:solidFill>
                <a:effectLst/>
                <a:latin typeface="Arial" panose="020B0604020202020204" pitchFamily="34" charset="0"/>
              </a:rPr>
              <a:t>        return 1;</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5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50" b="0" i="0" u="none" strike="noStrike" cap="none" normalizeH="0" baseline="0" dirty="0">
                <a:ln>
                  <a:noFill/>
                </a:ln>
                <a:solidFill>
                  <a:schemeClr val="tx1"/>
                </a:solidFill>
                <a:effectLst/>
                <a:latin typeface="Arial" panose="020B0604020202020204" pitchFamily="34" charset="0"/>
              </a:rPr>
              <a:t>    </a:t>
            </a:r>
            <a:r>
              <a:rPr kumimoji="0" lang="en-US" altLang="en-US" sz="1050" b="0" i="0" u="none" strike="noStrike" cap="none" normalizeH="0" baseline="0" dirty="0" err="1">
                <a:ln>
                  <a:noFill/>
                </a:ln>
                <a:solidFill>
                  <a:schemeClr val="tx1"/>
                </a:solidFill>
                <a:effectLst/>
                <a:latin typeface="Arial" panose="020B0604020202020204" pitchFamily="34" charset="0"/>
              </a:rPr>
              <a:t>HelloFunc</a:t>
            </a:r>
            <a:r>
              <a:rPr kumimoji="0" lang="en-US" altLang="en-US" sz="1050" b="0" i="0" u="none" strike="noStrike" cap="none" normalizeH="0" baseline="0" dirty="0">
                <a:ln>
                  <a:noFill/>
                </a:ln>
                <a:solidFill>
                  <a:schemeClr val="tx1"/>
                </a:solidFill>
                <a:effectLst/>
                <a:latin typeface="Arial" panose="020B0604020202020204" pitchFamily="34" charset="0"/>
              </a:rPr>
              <a:t> hello = (</a:t>
            </a:r>
            <a:r>
              <a:rPr kumimoji="0" lang="en-US" altLang="en-US" sz="1050" b="0" i="0" u="none" strike="noStrike" cap="none" normalizeH="0" baseline="0" dirty="0" err="1">
                <a:ln>
                  <a:noFill/>
                </a:ln>
                <a:solidFill>
                  <a:schemeClr val="tx1"/>
                </a:solidFill>
                <a:effectLst/>
                <a:latin typeface="Arial" panose="020B0604020202020204" pitchFamily="34" charset="0"/>
              </a:rPr>
              <a:t>HelloFunc</a:t>
            </a:r>
            <a:r>
              <a:rPr kumimoji="0" lang="en-US" altLang="en-US" sz="1050" b="0" i="0" u="none" strike="noStrike" cap="none" normalizeH="0" baseline="0" dirty="0">
                <a:ln>
                  <a:noFill/>
                </a:ln>
                <a:solidFill>
                  <a:schemeClr val="tx1"/>
                </a:solidFill>
                <a:effectLst/>
                <a:latin typeface="Arial" panose="020B0604020202020204" pitchFamily="34" charset="0"/>
              </a:rPr>
              <a:t>)</a:t>
            </a:r>
            <a:r>
              <a:rPr kumimoji="0" lang="en-US" altLang="en-US" sz="1050" b="0" i="0" u="none" strike="noStrike" cap="none" normalizeH="0" baseline="0" dirty="0" err="1">
                <a:ln>
                  <a:noFill/>
                </a:ln>
                <a:solidFill>
                  <a:schemeClr val="tx1"/>
                </a:solidFill>
                <a:effectLst/>
                <a:latin typeface="Arial" panose="020B0604020202020204" pitchFamily="34" charset="0"/>
              </a:rPr>
              <a:t>GetProcAddress</a:t>
            </a:r>
            <a:r>
              <a:rPr kumimoji="0" lang="en-US" altLang="en-US" sz="1050" b="0" i="0" u="none" strike="noStrike" cap="none" normalizeH="0" baseline="0" dirty="0">
                <a:ln>
                  <a:noFill/>
                </a:ln>
                <a:solidFill>
                  <a:schemeClr val="tx1"/>
                </a:solidFill>
                <a:effectLst/>
                <a:latin typeface="Arial" panose="020B0604020202020204" pitchFamily="34" charset="0"/>
              </a:rPr>
              <a:t>(</a:t>
            </a:r>
            <a:r>
              <a:rPr kumimoji="0" lang="en-US" altLang="en-US" sz="1050" b="0" i="0" u="none" strike="noStrike" cap="none" normalizeH="0" baseline="0" dirty="0" err="1">
                <a:ln>
                  <a:noFill/>
                </a:ln>
                <a:solidFill>
                  <a:schemeClr val="tx1"/>
                </a:solidFill>
                <a:effectLst/>
                <a:latin typeface="Arial" panose="020B0604020202020204" pitchFamily="34" charset="0"/>
              </a:rPr>
              <a:t>hDLL</a:t>
            </a:r>
            <a:r>
              <a:rPr kumimoji="0" lang="en-US" altLang="en-US" sz="1050" b="0" i="0" u="none" strike="noStrike" cap="none" normalizeH="0" baseline="0" dirty="0">
                <a:ln>
                  <a:noFill/>
                </a:ln>
                <a:solidFill>
                  <a:schemeClr val="tx1"/>
                </a:solidFill>
                <a:effectLst/>
                <a:latin typeface="Arial" panose="020B0604020202020204" pitchFamily="34" charset="0"/>
              </a:rPr>
              <a:t>, "hello");</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50" b="0" i="0" u="none" strike="noStrike" cap="none" normalizeH="0" baseline="0" dirty="0">
                <a:ln>
                  <a:noFill/>
                </a:ln>
                <a:solidFill>
                  <a:schemeClr val="tx1"/>
                </a:solidFill>
                <a:effectLst/>
                <a:latin typeface="Arial" panose="020B0604020202020204" pitchFamily="34" charset="0"/>
              </a:rPr>
              <a:t>    if (hello) hello(); // Call function from DLL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50" b="0" i="0" u="none" strike="noStrike" cap="none" normalizeH="0" baseline="0" dirty="0">
                <a:ln>
                  <a:noFill/>
                </a:ln>
                <a:solidFill>
                  <a:schemeClr val="tx1"/>
                </a:solidFill>
                <a:effectLst/>
                <a:latin typeface="Arial" panose="020B0604020202020204" pitchFamily="34" charset="0"/>
              </a:rPr>
              <a:t>  </a:t>
            </a:r>
            <a:r>
              <a:rPr kumimoji="0" lang="en-US" altLang="en-US" sz="1050" b="0" i="0" u="none" strike="noStrike" cap="none" normalizeH="0" baseline="0" dirty="0" err="1">
                <a:ln>
                  <a:noFill/>
                </a:ln>
                <a:solidFill>
                  <a:schemeClr val="tx1"/>
                </a:solidFill>
                <a:effectLst/>
                <a:latin typeface="Arial" panose="020B0604020202020204" pitchFamily="34" charset="0"/>
              </a:rPr>
              <a:t>FreeLibrary</a:t>
            </a:r>
            <a:r>
              <a:rPr kumimoji="0" lang="en-US" altLang="en-US" sz="1050" b="0" i="0" u="none" strike="noStrike" cap="none" normalizeH="0" baseline="0" dirty="0">
                <a:ln>
                  <a:noFill/>
                </a:ln>
                <a:solidFill>
                  <a:schemeClr val="tx1"/>
                </a:solidFill>
                <a:effectLst/>
                <a:latin typeface="Arial" panose="020B0604020202020204" pitchFamily="34" charset="0"/>
              </a:rPr>
              <a:t>(</a:t>
            </a:r>
            <a:r>
              <a:rPr kumimoji="0" lang="en-US" altLang="en-US" sz="1050" b="0" i="0" u="none" strike="noStrike" cap="none" normalizeH="0" baseline="0" dirty="0" err="1">
                <a:ln>
                  <a:noFill/>
                </a:ln>
                <a:solidFill>
                  <a:schemeClr val="tx1"/>
                </a:solidFill>
                <a:effectLst/>
                <a:latin typeface="Arial" panose="020B0604020202020204" pitchFamily="34" charset="0"/>
              </a:rPr>
              <a:t>hDLL</a:t>
            </a:r>
            <a:r>
              <a:rPr kumimoji="0" lang="en-US" altLang="en-US" sz="1050" b="0" i="0" u="none" strike="noStrike" cap="none" normalizeH="0" baseline="0" dirty="0">
                <a:ln>
                  <a:noFill/>
                </a:ln>
                <a:solidFill>
                  <a:schemeClr val="tx1"/>
                </a:solidFill>
                <a:effectLst/>
                <a:latin typeface="Arial" panose="020B0604020202020204" pitchFamily="34" charset="0"/>
              </a:rPr>
              <a:t>);  // Unload DLL</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050" b="0" i="0" u="none" strike="noStrike" cap="none" normalizeH="0" baseline="0" dirty="0">
                <a:ln>
                  <a:noFill/>
                </a:ln>
                <a:solidFill>
                  <a:schemeClr val="tx1"/>
                </a:solidFill>
                <a:effectLst/>
                <a:latin typeface="Arial" panose="020B0604020202020204" pitchFamily="34" charset="0"/>
              </a:rPr>
              <a:t>   return 0;</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3519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BE88F-EB5B-ECC6-0303-2A1C7A7DA94A}"/>
              </a:ext>
            </a:extLst>
          </p:cNvPr>
          <p:cNvSpPr>
            <a:spLocks noGrp="1"/>
          </p:cNvSpPr>
          <p:nvPr>
            <p:ph type="title"/>
          </p:nvPr>
        </p:nvSpPr>
        <p:spPr/>
        <p:txBody>
          <a:bodyPr/>
          <a:lstStyle/>
          <a:p>
            <a:r>
              <a:rPr lang="en-IN" dirty="0"/>
              <a:t>Linking Errors &amp; Troubleshooting</a:t>
            </a:r>
          </a:p>
        </p:txBody>
      </p:sp>
      <p:sp>
        <p:nvSpPr>
          <p:cNvPr id="4" name="Slide Number Placeholder 3">
            <a:extLst>
              <a:ext uri="{FF2B5EF4-FFF2-40B4-BE49-F238E27FC236}">
                <a16:creationId xmlns:a16="http://schemas.microsoft.com/office/drawing/2014/main" id="{FD564462-F58F-8E64-8519-FA158EF9EE09}"/>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
        <p:nvSpPr>
          <p:cNvPr id="5" name="Rectangle 1">
            <a:extLst>
              <a:ext uri="{FF2B5EF4-FFF2-40B4-BE49-F238E27FC236}">
                <a16:creationId xmlns:a16="http://schemas.microsoft.com/office/drawing/2014/main" id="{FD79004F-D61B-EFBF-D251-C5C9EC0C3B04}"/>
              </a:ext>
            </a:extLst>
          </p:cNvPr>
          <p:cNvSpPr>
            <a:spLocks noGrp="1" noChangeArrowheads="1"/>
          </p:cNvSpPr>
          <p:nvPr>
            <p:ph sz="quarter" idx="4"/>
          </p:nvPr>
        </p:nvSpPr>
        <p:spPr bwMode="auto">
          <a:xfrm>
            <a:off x="914400" y="2582186"/>
            <a:ext cx="726692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Undefined Reference Error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Happens when the linker cannot find a function definition.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rPr>
              <a:t>Fix:</a:t>
            </a:r>
            <a:r>
              <a:rPr kumimoji="0" lang="en-US" altLang="en-US" sz="1400" b="0" i="0" u="none" strike="noStrike" cap="none" normalizeH="0" baseline="0" dirty="0">
                <a:ln>
                  <a:noFill/>
                </a:ln>
                <a:solidFill>
                  <a:schemeClr val="tx1"/>
                </a:solidFill>
                <a:effectLst/>
                <a:latin typeface="Arial" panose="020B0604020202020204" pitchFamily="34" charset="0"/>
              </a:rPr>
              <a:t> Make sure all object files or libraries are linked.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DLL Not Found (Windows) / Shared Object Not Found (Linux)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The program cannot find the required DLL.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1" i="0" u="none" strike="noStrike" cap="none" normalizeH="0" baseline="0" dirty="0">
                <a:ln>
                  <a:noFill/>
                </a:ln>
                <a:solidFill>
                  <a:schemeClr val="tx1"/>
                </a:solidFill>
                <a:effectLst/>
                <a:latin typeface="Arial" panose="020B0604020202020204" pitchFamily="34" charset="0"/>
              </a:rPr>
              <a:t>Fix:</a:t>
            </a:r>
            <a:r>
              <a:rPr kumimoji="0" lang="en-US" altLang="en-US" sz="1000" b="0" i="0" u="none" strike="noStrike" cap="none" normalizeH="0" baseline="0" dirty="0">
                <a:ln>
                  <a:noFill/>
                </a:ln>
                <a:solidFill>
                  <a:schemeClr val="tx1"/>
                </a:solidFill>
                <a:effectLst/>
                <a:latin typeface="Arial" panose="020B0604020202020204" pitchFamily="34" charset="0"/>
              </a:rPr>
              <a:t> Ensure the DLL is in the correct directory or update </a:t>
            </a:r>
            <a:r>
              <a:rPr kumimoji="0" lang="en-US" altLang="en-US" sz="1000" b="0" i="0" u="none" strike="noStrike" cap="none" normalizeH="0" baseline="0" dirty="0">
                <a:ln>
                  <a:noFill/>
                </a:ln>
                <a:solidFill>
                  <a:schemeClr val="tx1"/>
                </a:solidFill>
                <a:effectLst/>
                <a:latin typeface="Arial Unicode MS"/>
              </a:rPr>
              <a:t>PATH</a:t>
            </a:r>
            <a:r>
              <a:rPr kumimoji="0" lang="en-US" altLang="en-US" sz="1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Version Conflicts (DLL Hell)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Different programs require different versions of the same DLL.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 </a:t>
            </a:r>
            <a:r>
              <a:rPr kumimoji="0" lang="en-US" altLang="en-US" sz="1200" b="1" i="0" u="none" strike="noStrike" cap="none" normalizeH="0" baseline="0" dirty="0">
                <a:ln>
                  <a:noFill/>
                </a:ln>
                <a:solidFill>
                  <a:schemeClr val="tx1"/>
                </a:solidFill>
                <a:effectLst/>
                <a:latin typeface="Arial" panose="020B0604020202020204" pitchFamily="34" charset="0"/>
              </a:rPr>
              <a:t>Fix:</a:t>
            </a:r>
            <a:r>
              <a:rPr kumimoji="0" lang="en-US" altLang="en-US" sz="1200" b="0" i="0" u="none" strike="noStrike" cap="none" normalizeH="0" baseline="0" dirty="0">
                <a:ln>
                  <a:noFill/>
                </a:ln>
                <a:solidFill>
                  <a:schemeClr val="tx1"/>
                </a:solidFill>
                <a:effectLst/>
                <a:latin typeface="Arial" panose="020B0604020202020204" pitchFamily="34" charset="0"/>
              </a:rPr>
              <a:t> Use </a:t>
            </a:r>
            <a:r>
              <a:rPr kumimoji="0" lang="en-US" altLang="en-US" sz="1200" b="1" i="0" u="none" strike="noStrike" cap="none" normalizeH="0" baseline="0" dirty="0">
                <a:ln>
                  <a:noFill/>
                </a:ln>
                <a:solidFill>
                  <a:schemeClr val="tx1"/>
                </a:solidFill>
                <a:effectLst/>
                <a:latin typeface="Arial" panose="020B0604020202020204" pitchFamily="34" charset="0"/>
              </a:rPr>
              <a:t>Side-by-Side (</a:t>
            </a:r>
            <a:r>
              <a:rPr kumimoji="0" lang="en-US" altLang="en-US" sz="1200" b="1" i="0" u="none" strike="noStrike" cap="none" normalizeH="0" baseline="0" dirty="0" err="1">
                <a:ln>
                  <a:noFill/>
                </a:ln>
                <a:solidFill>
                  <a:schemeClr val="tx1"/>
                </a:solidFill>
                <a:effectLst/>
                <a:latin typeface="Arial" panose="020B0604020202020204" pitchFamily="34" charset="0"/>
              </a:rPr>
              <a:t>SxS</a:t>
            </a:r>
            <a:r>
              <a:rPr kumimoji="0" lang="en-US" altLang="en-US" sz="1200" b="1" i="0" u="none" strike="noStrike" cap="none" normalizeH="0" baseline="0" dirty="0">
                <a:ln>
                  <a:noFill/>
                </a:ln>
                <a:solidFill>
                  <a:schemeClr val="tx1"/>
                </a:solidFill>
                <a:effectLst/>
                <a:latin typeface="Arial" panose="020B0604020202020204" pitchFamily="34" charset="0"/>
              </a:rPr>
              <a:t>) Assemblies</a:t>
            </a:r>
            <a:r>
              <a:rPr kumimoji="0" lang="en-US" altLang="en-US" sz="1200" b="0" i="0" u="none" strike="noStrike" cap="none" normalizeH="0" baseline="0" dirty="0">
                <a:ln>
                  <a:noFill/>
                </a:ln>
                <a:solidFill>
                  <a:schemeClr val="tx1"/>
                </a:solidFill>
                <a:effectLst/>
                <a:latin typeface="Arial" panose="020B0604020202020204" pitchFamily="34" charset="0"/>
              </a:rPr>
              <a:t> or </a:t>
            </a:r>
            <a:r>
              <a:rPr kumimoji="0" lang="en-US" altLang="en-US" sz="1200" b="1" i="0" u="none" strike="noStrike" cap="none" normalizeH="0" baseline="0" dirty="0">
                <a:ln>
                  <a:noFill/>
                </a:ln>
                <a:solidFill>
                  <a:schemeClr val="tx1"/>
                </a:solidFill>
                <a:effectLst/>
                <a:latin typeface="Arial" panose="020B0604020202020204" pitchFamily="34" charset="0"/>
              </a:rPr>
              <a:t>statically link</a:t>
            </a:r>
            <a:r>
              <a:rPr kumimoji="0" lang="en-US" altLang="en-US" sz="1200" b="0" i="0" u="none" strike="noStrike" cap="none" normalizeH="0" baseline="0" dirty="0">
                <a:ln>
                  <a:noFill/>
                </a:ln>
                <a:solidFill>
                  <a:schemeClr val="tx1"/>
                </a:solidFill>
                <a:effectLst/>
                <a:latin typeface="Arial" panose="020B0604020202020204" pitchFamily="34" charset="0"/>
              </a:rPr>
              <a:t> critical dependencies.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1069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B6247-D3F2-E5E7-39F9-AD9E0281E218}"/>
              </a:ext>
            </a:extLst>
          </p:cNvPr>
          <p:cNvSpPr>
            <a:spLocks noGrp="1"/>
          </p:cNvSpPr>
          <p:nvPr>
            <p:ph type="title"/>
          </p:nvPr>
        </p:nvSpPr>
        <p:spPr>
          <a:xfrm>
            <a:off x="3460565" y="1057274"/>
            <a:ext cx="7965461" cy="994164"/>
          </a:xfrm>
        </p:spPr>
        <p:txBody>
          <a:bodyPr anchor="b">
            <a:normAutofit/>
          </a:bodyPr>
          <a:lstStyle/>
          <a:p>
            <a:r>
              <a:rPr lang="en-IN" dirty="0"/>
              <a:t>summary</a:t>
            </a:r>
          </a:p>
        </p:txBody>
      </p:sp>
      <p:sp>
        <p:nvSpPr>
          <p:cNvPr id="4" name="Slide Number Placeholder 3">
            <a:extLst>
              <a:ext uri="{FF2B5EF4-FFF2-40B4-BE49-F238E27FC236}">
                <a16:creationId xmlns:a16="http://schemas.microsoft.com/office/drawing/2014/main" id="{B1FB29C5-FEC3-22C8-B75E-453289920269}"/>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14</a:t>
            </a:fld>
            <a:endParaRPr lang="en-US"/>
          </a:p>
        </p:txBody>
      </p:sp>
      <p:graphicFrame>
        <p:nvGraphicFramePr>
          <p:cNvPr id="5" name="Content Placeholder 4">
            <a:extLst>
              <a:ext uri="{FF2B5EF4-FFF2-40B4-BE49-F238E27FC236}">
                <a16:creationId xmlns:a16="http://schemas.microsoft.com/office/drawing/2014/main" id="{9B087D70-6470-D2A4-142C-0C47A734C062}"/>
              </a:ext>
            </a:extLst>
          </p:cNvPr>
          <p:cNvGraphicFramePr>
            <a:graphicFrameLocks noGrp="1"/>
          </p:cNvGraphicFramePr>
          <p:nvPr>
            <p:ph sz="half" idx="2"/>
            <p:extLst>
              <p:ext uri="{D42A27DB-BD31-4B8C-83A1-F6EECF244321}">
                <p14:modId xmlns:p14="http://schemas.microsoft.com/office/powerpoint/2010/main" val="1507187679"/>
              </p:ext>
            </p:extLst>
          </p:nvPr>
        </p:nvGraphicFramePr>
        <p:xfrm>
          <a:off x="3891313" y="2303029"/>
          <a:ext cx="7103965" cy="3497700"/>
        </p:xfrm>
        <a:graphic>
          <a:graphicData uri="http://schemas.openxmlformats.org/drawingml/2006/table">
            <a:tbl>
              <a:tblPr/>
              <a:tblGrid>
                <a:gridCol w="1864246">
                  <a:extLst>
                    <a:ext uri="{9D8B030D-6E8A-4147-A177-3AD203B41FA5}">
                      <a16:colId xmlns:a16="http://schemas.microsoft.com/office/drawing/2014/main" val="3318838321"/>
                    </a:ext>
                  </a:extLst>
                </a:gridCol>
                <a:gridCol w="1485078">
                  <a:extLst>
                    <a:ext uri="{9D8B030D-6E8A-4147-A177-3AD203B41FA5}">
                      <a16:colId xmlns:a16="http://schemas.microsoft.com/office/drawing/2014/main" val="1193377334"/>
                    </a:ext>
                  </a:extLst>
                </a:gridCol>
                <a:gridCol w="1916545">
                  <a:extLst>
                    <a:ext uri="{9D8B030D-6E8A-4147-A177-3AD203B41FA5}">
                      <a16:colId xmlns:a16="http://schemas.microsoft.com/office/drawing/2014/main" val="4169851421"/>
                    </a:ext>
                  </a:extLst>
                </a:gridCol>
                <a:gridCol w="1838096">
                  <a:extLst>
                    <a:ext uri="{9D8B030D-6E8A-4147-A177-3AD203B41FA5}">
                      <a16:colId xmlns:a16="http://schemas.microsoft.com/office/drawing/2014/main" val="382330745"/>
                    </a:ext>
                  </a:extLst>
                </a:gridCol>
              </a:tblGrid>
              <a:tr h="695209">
                <a:tc>
                  <a:txBody>
                    <a:bodyPr/>
                    <a:lstStyle/>
                    <a:p>
                      <a:r>
                        <a:rPr lang="en-IN" sz="1900"/>
                        <a:t>Linking Type</a:t>
                      </a:r>
                    </a:p>
                  </a:txBody>
                  <a:tcPr marL="92724" marR="92724" marT="46362" marB="46362" anchor="ctr">
                    <a:lnL>
                      <a:noFill/>
                    </a:lnL>
                    <a:lnR>
                      <a:noFill/>
                    </a:lnR>
                    <a:lnT>
                      <a:noFill/>
                    </a:lnT>
                    <a:lnB>
                      <a:noFill/>
                    </a:lnB>
                    <a:noFill/>
                  </a:tcPr>
                </a:tc>
                <a:tc>
                  <a:txBody>
                    <a:bodyPr/>
                    <a:lstStyle/>
                    <a:p>
                      <a:r>
                        <a:rPr lang="en-IN" sz="1900"/>
                        <a:t>When It Happens</a:t>
                      </a:r>
                    </a:p>
                  </a:txBody>
                  <a:tcPr marL="92724" marR="92724" marT="46362" marB="46362" anchor="ctr">
                    <a:lnL>
                      <a:noFill/>
                    </a:lnL>
                    <a:lnR>
                      <a:noFill/>
                    </a:lnR>
                    <a:lnT>
                      <a:noFill/>
                    </a:lnT>
                    <a:lnB>
                      <a:noFill/>
                    </a:lnB>
                    <a:noFill/>
                  </a:tcPr>
                </a:tc>
                <a:tc>
                  <a:txBody>
                    <a:bodyPr/>
                    <a:lstStyle/>
                    <a:p>
                      <a:r>
                        <a:rPr lang="en-IN" sz="1900"/>
                        <a:t>Pros</a:t>
                      </a:r>
                    </a:p>
                  </a:txBody>
                  <a:tcPr marL="92724" marR="92724" marT="46362" marB="46362" anchor="ctr">
                    <a:lnL>
                      <a:noFill/>
                    </a:lnL>
                    <a:lnR>
                      <a:noFill/>
                    </a:lnR>
                    <a:lnT>
                      <a:noFill/>
                    </a:lnT>
                    <a:lnB>
                      <a:noFill/>
                    </a:lnB>
                    <a:noFill/>
                  </a:tcPr>
                </a:tc>
                <a:tc>
                  <a:txBody>
                    <a:bodyPr/>
                    <a:lstStyle/>
                    <a:p>
                      <a:r>
                        <a:rPr lang="en-IN" sz="1900"/>
                        <a:t>Cons</a:t>
                      </a:r>
                    </a:p>
                  </a:txBody>
                  <a:tcPr marL="92724" marR="92724" marT="46362" marB="46362" anchor="ctr">
                    <a:lnL>
                      <a:noFill/>
                    </a:lnL>
                    <a:lnR>
                      <a:noFill/>
                    </a:lnR>
                    <a:lnT>
                      <a:noFill/>
                    </a:lnT>
                    <a:lnB>
                      <a:noFill/>
                    </a:lnB>
                    <a:noFill/>
                  </a:tcPr>
                </a:tc>
                <a:extLst>
                  <a:ext uri="{0D108BD9-81ED-4DB2-BD59-A6C34878D82A}">
                    <a16:rowId xmlns:a16="http://schemas.microsoft.com/office/drawing/2014/main" val="2357036506"/>
                  </a:ext>
                </a:extLst>
              </a:tr>
              <a:tr h="1542453">
                <a:tc>
                  <a:txBody>
                    <a:bodyPr/>
                    <a:lstStyle/>
                    <a:p>
                      <a:r>
                        <a:rPr lang="en-IN" sz="1900" b="1"/>
                        <a:t>Static Linking</a:t>
                      </a:r>
                      <a:endParaRPr lang="en-IN" sz="1900"/>
                    </a:p>
                  </a:txBody>
                  <a:tcPr marL="92724" marR="92724" marT="46362" marB="46362" anchor="ctr">
                    <a:lnL>
                      <a:noFill/>
                    </a:lnL>
                    <a:lnR>
                      <a:noFill/>
                    </a:lnR>
                    <a:lnT>
                      <a:noFill/>
                    </a:lnT>
                    <a:lnB>
                      <a:noFill/>
                    </a:lnB>
                    <a:noFill/>
                  </a:tcPr>
                </a:tc>
                <a:tc>
                  <a:txBody>
                    <a:bodyPr/>
                    <a:lstStyle/>
                    <a:p>
                      <a:r>
                        <a:rPr lang="en-IN" sz="1900"/>
                        <a:t>At Compile Time</a:t>
                      </a:r>
                    </a:p>
                  </a:txBody>
                  <a:tcPr marL="92724" marR="92724" marT="46362" marB="46362" anchor="ctr">
                    <a:lnL>
                      <a:noFill/>
                    </a:lnL>
                    <a:lnR>
                      <a:noFill/>
                    </a:lnR>
                    <a:lnT>
                      <a:noFill/>
                    </a:lnT>
                    <a:lnB>
                      <a:noFill/>
                    </a:lnB>
                    <a:noFill/>
                  </a:tcPr>
                </a:tc>
                <a:tc>
                  <a:txBody>
                    <a:bodyPr/>
                    <a:lstStyle/>
                    <a:p>
                      <a:r>
                        <a:rPr lang="en-US" sz="1900"/>
                        <a:t>Fast execution, No external dependencies</a:t>
                      </a:r>
                    </a:p>
                  </a:txBody>
                  <a:tcPr marL="92724" marR="92724" marT="46362" marB="46362" anchor="ctr">
                    <a:lnL>
                      <a:noFill/>
                    </a:lnL>
                    <a:lnR>
                      <a:noFill/>
                    </a:lnR>
                    <a:lnT>
                      <a:noFill/>
                    </a:lnT>
                    <a:lnB>
                      <a:noFill/>
                    </a:lnB>
                    <a:noFill/>
                  </a:tcPr>
                </a:tc>
                <a:tc>
                  <a:txBody>
                    <a:bodyPr/>
                    <a:lstStyle/>
                    <a:p>
                      <a:r>
                        <a:rPr lang="en-IN" sz="1900"/>
                        <a:t>Large file size, Requires recompilation for updates</a:t>
                      </a:r>
                    </a:p>
                    <a:p>
                      <a:endParaRPr lang="en-IN" sz="1900"/>
                    </a:p>
                  </a:txBody>
                  <a:tcPr marL="92724" marR="92724" marT="46362" marB="46362" anchor="ctr">
                    <a:lnL>
                      <a:noFill/>
                    </a:lnL>
                    <a:lnR>
                      <a:noFill/>
                    </a:lnR>
                    <a:lnT>
                      <a:noFill/>
                    </a:lnT>
                    <a:lnB>
                      <a:noFill/>
                    </a:lnB>
                    <a:noFill/>
                  </a:tcPr>
                </a:tc>
                <a:extLst>
                  <a:ext uri="{0D108BD9-81ED-4DB2-BD59-A6C34878D82A}">
                    <a16:rowId xmlns:a16="http://schemas.microsoft.com/office/drawing/2014/main" val="315021763"/>
                  </a:ext>
                </a:extLst>
              </a:tr>
              <a:tr h="1260038">
                <a:tc>
                  <a:txBody>
                    <a:bodyPr/>
                    <a:lstStyle/>
                    <a:p>
                      <a:r>
                        <a:rPr lang="en-IN" sz="1900" b="1"/>
                        <a:t>Dynamic Linking</a:t>
                      </a:r>
                      <a:endParaRPr lang="en-IN" sz="1900"/>
                    </a:p>
                  </a:txBody>
                  <a:tcPr marL="92724" marR="92724" marT="46362" marB="46362" anchor="ctr">
                    <a:lnL>
                      <a:noFill/>
                    </a:lnL>
                    <a:lnR>
                      <a:noFill/>
                    </a:lnR>
                    <a:lnT>
                      <a:noFill/>
                    </a:lnT>
                    <a:lnB>
                      <a:noFill/>
                    </a:lnB>
                    <a:noFill/>
                  </a:tcPr>
                </a:tc>
                <a:tc>
                  <a:txBody>
                    <a:bodyPr/>
                    <a:lstStyle/>
                    <a:p>
                      <a:r>
                        <a:rPr lang="en-IN" sz="1900"/>
                        <a:t>At Runtime</a:t>
                      </a:r>
                    </a:p>
                  </a:txBody>
                  <a:tcPr marL="92724" marR="92724" marT="46362" marB="46362" anchor="ctr">
                    <a:lnL>
                      <a:noFill/>
                    </a:lnL>
                    <a:lnR>
                      <a:noFill/>
                    </a:lnR>
                    <a:lnT>
                      <a:noFill/>
                    </a:lnT>
                    <a:lnB>
                      <a:noFill/>
                    </a:lnB>
                    <a:noFill/>
                  </a:tcPr>
                </a:tc>
                <a:tc>
                  <a:txBody>
                    <a:bodyPr/>
                    <a:lstStyle/>
                    <a:p>
                      <a:r>
                        <a:rPr lang="en-IN" sz="1900"/>
                        <a:t>Smaller executables, Easier updates</a:t>
                      </a:r>
                    </a:p>
                  </a:txBody>
                  <a:tcPr marL="92724" marR="92724" marT="46362" marB="46362" anchor="ctr">
                    <a:lnL>
                      <a:noFill/>
                    </a:lnL>
                    <a:lnR>
                      <a:noFill/>
                    </a:lnR>
                    <a:lnT>
                      <a:noFill/>
                    </a:lnT>
                    <a:lnB>
                      <a:noFill/>
                    </a:lnB>
                    <a:noFill/>
                  </a:tcPr>
                </a:tc>
                <a:tc>
                  <a:txBody>
                    <a:bodyPr/>
                    <a:lstStyle/>
                    <a:p>
                      <a:r>
                        <a:rPr lang="en-US" sz="1900"/>
                        <a:t>DLL must be available, Slightly slower startup</a:t>
                      </a:r>
                    </a:p>
                  </a:txBody>
                  <a:tcPr marL="92724" marR="92724" marT="46362" marB="46362" anchor="ctr">
                    <a:lnL>
                      <a:noFill/>
                    </a:lnL>
                    <a:lnR>
                      <a:noFill/>
                    </a:lnR>
                    <a:lnT>
                      <a:noFill/>
                    </a:lnT>
                    <a:lnB>
                      <a:noFill/>
                    </a:lnB>
                    <a:noFill/>
                  </a:tcPr>
                </a:tc>
                <a:extLst>
                  <a:ext uri="{0D108BD9-81ED-4DB2-BD59-A6C34878D82A}">
                    <a16:rowId xmlns:a16="http://schemas.microsoft.com/office/drawing/2014/main" val="2012968690"/>
                  </a:ext>
                </a:extLst>
              </a:tr>
            </a:tbl>
          </a:graphicData>
        </a:graphic>
      </p:graphicFrame>
    </p:spTree>
    <p:extLst>
      <p:ext uri="{BB962C8B-B14F-4D97-AF65-F5344CB8AC3E}">
        <p14:creationId xmlns:p14="http://schemas.microsoft.com/office/powerpoint/2010/main" val="513455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533E0-2F42-FE15-828C-AF5425213897}"/>
              </a:ext>
            </a:extLst>
          </p:cNvPr>
          <p:cNvSpPr>
            <a:spLocks noGrp="1"/>
          </p:cNvSpPr>
          <p:nvPr>
            <p:ph type="title"/>
          </p:nvPr>
        </p:nvSpPr>
        <p:spPr/>
        <p:txBody>
          <a:bodyPr/>
          <a:lstStyle/>
          <a:p>
            <a:r>
              <a:rPr lang="en-IN" dirty="0"/>
              <a:t>Linking in Memory Management</a:t>
            </a:r>
          </a:p>
        </p:txBody>
      </p:sp>
      <p:sp>
        <p:nvSpPr>
          <p:cNvPr id="3" name="Content Placeholder 2">
            <a:extLst>
              <a:ext uri="{FF2B5EF4-FFF2-40B4-BE49-F238E27FC236}">
                <a16:creationId xmlns:a16="http://schemas.microsoft.com/office/drawing/2014/main" id="{1A06D34C-9C13-EC60-A73C-D688FC8A11AF}"/>
              </a:ext>
            </a:extLst>
          </p:cNvPr>
          <p:cNvSpPr>
            <a:spLocks noGrp="1"/>
          </p:cNvSpPr>
          <p:nvPr>
            <p:ph sz="half" idx="2"/>
          </p:nvPr>
        </p:nvSpPr>
        <p:spPr/>
        <p:txBody>
          <a:bodyPr/>
          <a:lstStyle/>
          <a:p>
            <a:r>
              <a:rPr lang="en-US" b="1" dirty="0"/>
              <a:t>Linking</a:t>
            </a:r>
            <a:r>
              <a:rPr lang="en-US" dirty="0"/>
              <a:t> plays a crucial role in </a:t>
            </a:r>
            <a:r>
              <a:rPr lang="en-US" b="1" dirty="0"/>
              <a:t>memory management</a:t>
            </a:r>
            <a:r>
              <a:rPr lang="en-US" dirty="0"/>
              <a:t>, particularly in how programs access code and data stored in memory. Depending on </a:t>
            </a:r>
            <a:r>
              <a:rPr lang="en-US" b="1" dirty="0"/>
              <a:t>how a program is linked</a:t>
            </a:r>
            <a:r>
              <a:rPr lang="en-US" dirty="0"/>
              <a:t>, memory usage and efficiency can change significantly.</a:t>
            </a:r>
          </a:p>
          <a:p>
            <a:endParaRPr lang="en-IN" dirty="0"/>
          </a:p>
        </p:txBody>
      </p:sp>
      <p:sp>
        <p:nvSpPr>
          <p:cNvPr id="4" name="Slide Number Placeholder 3">
            <a:extLst>
              <a:ext uri="{FF2B5EF4-FFF2-40B4-BE49-F238E27FC236}">
                <a16:creationId xmlns:a16="http://schemas.microsoft.com/office/drawing/2014/main" id="{6C2EE9C1-714A-4746-849E-270AC6BD9FAF}"/>
              </a:ext>
            </a:extLst>
          </p:cNvPr>
          <p:cNvSpPr>
            <a:spLocks noGrp="1"/>
          </p:cNvSpPr>
          <p:nvPr>
            <p:ph type="sldNum" sz="quarter" idx="10"/>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1919606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E4EA1-9B6B-FCAE-BF1E-D9440A8B89E9}"/>
              </a:ext>
            </a:extLst>
          </p:cNvPr>
          <p:cNvSpPr>
            <a:spLocks noGrp="1"/>
          </p:cNvSpPr>
          <p:nvPr>
            <p:ph type="title"/>
          </p:nvPr>
        </p:nvSpPr>
        <p:spPr/>
        <p:txBody>
          <a:bodyPr/>
          <a:lstStyle/>
          <a:p>
            <a:r>
              <a:rPr lang="en-US" dirty="0"/>
              <a:t>How Dynamic Linking Optimizes Memory Management</a:t>
            </a:r>
            <a:endParaRPr lang="en-IN" dirty="0"/>
          </a:p>
        </p:txBody>
      </p:sp>
      <p:sp>
        <p:nvSpPr>
          <p:cNvPr id="3" name="Content Placeholder 2">
            <a:extLst>
              <a:ext uri="{FF2B5EF4-FFF2-40B4-BE49-F238E27FC236}">
                <a16:creationId xmlns:a16="http://schemas.microsoft.com/office/drawing/2014/main" id="{08B7FE38-5A43-AA9B-095B-07D0AE369295}"/>
              </a:ext>
            </a:extLst>
          </p:cNvPr>
          <p:cNvSpPr>
            <a:spLocks noGrp="1"/>
          </p:cNvSpPr>
          <p:nvPr>
            <p:ph sz="half" idx="2"/>
          </p:nvPr>
        </p:nvSpPr>
        <p:spPr/>
        <p:txBody>
          <a:bodyPr/>
          <a:lstStyle/>
          <a:p>
            <a:r>
              <a:rPr lang="en-US" b="1" dirty="0"/>
              <a:t>A. Shared Libraries in Virtual Memory:</a:t>
            </a:r>
          </a:p>
          <a:p>
            <a:pPr marL="0" indent="0">
              <a:buNone/>
            </a:pPr>
            <a:r>
              <a:rPr lang="en-US" dirty="0"/>
              <a:t>The OS </a:t>
            </a:r>
            <a:r>
              <a:rPr lang="en-US" b="1" dirty="0"/>
              <a:t>maps shared libraries</a:t>
            </a:r>
            <a:r>
              <a:rPr lang="en-US" dirty="0"/>
              <a:t> into each process’s </a:t>
            </a:r>
            <a:r>
              <a:rPr lang="en-US" b="1" dirty="0"/>
              <a:t>virtual memory space</a:t>
            </a:r>
            <a:r>
              <a:rPr lang="en-US" dirty="0"/>
              <a:t> but only loads them </a:t>
            </a:r>
            <a:r>
              <a:rPr lang="en-US" b="1" dirty="0"/>
              <a:t>once</a:t>
            </a:r>
            <a:r>
              <a:rPr lang="en-US" dirty="0"/>
              <a:t> into </a:t>
            </a:r>
            <a:r>
              <a:rPr lang="en-US" b="1" dirty="0"/>
              <a:t>physical memory (RAM)</a:t>
            </a:r>
            <a:r>
              <a:rPr lang="en-US" dirty="0"/>
              <a:t>.</a:t>
            </a:r>
          </a:p>
          <a:p>
            <a:endParaRPr lang="en-IN" dirty="0"/>
          </a:p>
          <a:p>
            <a:r>
              <a:rPr lang="en-US" b="1" dirty="0"/>
              <a:t>B. Position-Independent Code (PIC):</a:t>
            </a:r>
          </a:p>
          <a:p>
            <a:pPr>
              <a:buFont typeface="Arial" panose="020B0604020202020204" pitchFamily="34" charset="0"/>
              <a:buChar char="•"/>
            </a:pPr>
            <a:r>
              <a:rPr lang="en-US" dirty="0"/>
              <a:t>Shared libraries use </a:t>
            </a:r>
            <a:r>
              <a:rPr lang="en-US" b="1" dirty="0"/>
              <a:t>Position-Independent Code (PIC)</a:t>
            </a:r>
            <a:r>
              <a:rPr lang="en-US" dirty="0"/>
              <a:t>, which allows them to be loaded at </a:t>
            </a:r>
            <a:r>
              <a:rPr lang="en-US" b="1" dirty="0"/>
              <a:t>any memory address</a:t>
            </a:r>
            <a:r>
              <a:rPr lang="en-US" dirty="0"/>
              <a:t>.</a:t>
            </a:r>
          </a:p>
          <a:p>
            <a:pPr>
              <a:buFont typeface="Arial" panose="020B0604020202020204" pitchFamily="34" charset="0"/>
              <a:buChar char="•"/>
            </a:pPr>
            <a:r>
              <a:rPr lang="en-US" dirty="0"/>
              <a:t>This avoids </a:t>
            </a:r>
            <a:r>
              <a:rPr lang="en-US" b="1" dirty="0"/>
              <a:t>address conflicts</a:t>
            </a:r>
            <a:r>
              <a:rPr lang="en-US" dirty="0"/>
              <a:t> when multiple programs use the same library.</a:t>
            </a:r>
          </a:p>
          <a:p>
            <a:endParaRPr lang="en-IN" dirty="0"/>
          </a:p>
        </p:txBody>
      </p:sp>
      <p:sp>
        <p:nvSpPr>
          <p:cNvPr id="4" name="Slide Number Placeholder 3">
            <a:extLst>
              <a:ext uri="{FF2B5EF4-FFF2-40B4-BE49-F238E27FC236}">
                <a16:creationId xmlns:a16="http://schemas.microsoft.com/office/drawing/2014/main" id="{B0C34A68-7BCC-96EE-5227-BCE3FABDDEAD}"/>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829100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2A256-8FED-B132-54DE-282CAFBB6F3E}"/>
              </a:ext>
            </a:extLst>
          </p:cNvPr>
          <p:cNvSpPr>
            <a:spLocks noGrp="1"/>
          </p:cNvSpPr>
          <p:nvPr>
            <p:ph type="title"/>
          </p:nvPr>
        </p:nvSpPr>
        <p:spPr/>
        <p:txBody>
          <a:bodyPr/>
          <a:lstStyle/>
          <a:p>
            <a:r>
              <a:rPr lang="en-IN" dirty="0"/>
              <a:t>Linking and Paging (Demand Paging)</a:t>
            </a:r>
          </a:p>
        </p:txBody>
      </p:sp>
      <p:sp>
        <p:nvSpPr>
          <p:cNvPr id="3" name="Content Placeholder 2">
            <a:extLst>
              <a:ext uri="{FF2B5EF4-FFF2-40B4-BE49-F238E27FC236}">
                <a16:creationId xmlns:a16="http://schemas.microsoft.com/office/drawing/2014/main" id="{AA813D62-3626-7947-D335-E574F7AC0BA8}"/>
              </a:ext>
            </a:extLst>
          </p:cNvPr>
          <p:cNvSpPr>
            <a:spLocks noGrp="1"/>
          </p:cNvSpPr>
          <p:nvPr>
            <p:ph sz="half" idx="2"/>
          </p:nvPr>
        </p:nvSpPr>
        <p:spPr/>
        <p:txBody>
          <a:bodyPr/>
          <a:lstStyle/>
          <a:p>
            <a:pPr>
              <a:buFont typeface="Arial" panose="020B0604020202020204" pitchFamily="34" charset="0"/>
              <a:buChar char="•"/>
            </a:pPr>
            <a:r>
              <a:rPr lang="en-US" dirty="0"/>
              <a:t>When a dynamically linked program runs, </a:t>
            </a:r>
            <a:r>
              <a:rPr lang="en-US" b="1" dirty="0"/>
              <a:t>only necessary pages of the shared library</a:t>
            </a:r>
            <a:r>
              <a:rPr lang="en-US" dirty="0"/>
              <a:t> are loaded into memory (</a:t>
            </a:r>
            <a:r>
              <a:rPr lang="en-US" b="1" dirty="0"/>
              <a:t>demand paging</a:t>
            </a:r>
            <a:r>
              <a:rPr lang="en-US" dirty="0"/>
              <a:t>).</a:t>
            </a:r>
          </a:p>
          <a:p>
            <a:pPr>
              <a:buFont typeface="Arial" panose="020B0604020202020204" pitchFamily="34" charset="0"/>
              <a:buChar char="•"/>
            </a:pPr>
            <a:r>
              <a:rPr lang="en-US" dirty="0"/>
              <a:t>This reduces initial memory usage and </a:t>
            </a:r>
            <a:r>
              <a:rPr lang="en-US" b="1" dirty="0"/>
              <a:t>improves performance</a:t>
            </a:r>
            <a:r>
              <a:rPr lang="en-US" dirty="0"/>
              <a:t>.</a:t>
            </a:r>
          </a:p>
          <a:p>
            <a:r>
              <a:rPr lang="en-US" dirty="0"/>
              <a:t> 1️⃣ The OS loads </a:t>
            </a:r>
            <a:r>
              <a:rPr lang="en-US" b="1" dirty="0"/>
              <a:t>only essential parts</a:t>
            </a:r>
            <a:r>
              <a:rPr lang="en-US" dirty="0"/>
              <a:t> of the executable.</a:t>
            </a:r>
            <a:br>
              <a:rPr lang="en-US" dirty="0"/>
            </a:br>
            <a:r>
              <a:rPr lang="en-US" dirty="0"/>
              <a:t>2️⃣ Additional library functions are loaded </a:t>
            </a:r>
            <a:r>
              <a:rPr lang="en-US" b="1" dirty="0"/>
              <a:t>only when needed</a:t>
            </a:r>
            <a:r>
              <a:rPr lang="en-US" dirty="0"/>
              <a:t>.</a:t>
            </a:r>
          </a:p>
          <a:p>
            <a:endParaRPr lang="en-IN" dirty="0"/>
          </a:p>
        </p:txBody>
      </p:sp>
      <p:sp>
        <p:nvSpPr>
          <p:cNvPr id="4" name="Slide Number Placeholder 3">
            <a:extLst>
              <a:ext uri="{FF2B5EF4-FFF2-40B4-BE49-F238E27FC236}">
                <a16:creationId xmlns:a16="http://schemas.microsoft.com/office/drawing/2014/main" id="{F59A6DF6-0AE7-6D84-34CF-A52A67D0FDF7}"/>
              </a:ext>
            </a:extLst>
          </p:cNvPr>
          <p:cNvSpPr>
            <a:spLocks noGrp="1"/>
          </p:cNvSpPr>
          <p:nvPr>
            <p:ph type="sldNum" sz="quarter" idx="10"/>
          </p:nvPr>
        </p:nvSpPr>
        <p:spPr/>
        <p:txBody>
          <a:bodyPr/>
          <a:lstStyle/>
          <a:p>
            <a:fld id="{48F63A3B-78C7-47BE-AE5E-E10140E04643}" type="slidenum">
              <a:rPr lang="en-US" smtClean="0"/>
              <a:pPr/>
              <a:t>17</a:t>
            </a:fld>
            <a:endParaRPr lang="en-US" dirty="0"/>
          </a:p>
        </p:txBody>
      </p:sp>
    </p:spTree>
    <p:extLst>
      <p:ext uri="{BB962C8B-B14F-4D97-AF65-F5344CB8AC3E}">
        <p14:creationId xmlns:p14="http://schemas.microsoft.com/office/powerpoint/2010/main" val="3144566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01BC2-EDE8-B268-FBCA-835B8D208D83}"/>
              </a:ext>
            </a:extLst>
          </p:cNvPr>
          <p:cNvSpPr>
            <a:spLocks noGrp="1"/>
          </p:cNvSpPr>
          <p:nvPr>
            <p:ph type="title"/>
          </p:nvPr>
        </p:nvSpPr>
        <p:spPr>
          <a:xfrm>
            <a:off x="1550563" y="1089213"/>
            <a:ext cx="9879437" cy="980844"/>
          </a:xfrm>
        </p:spPr>
        <p:txBody>
          <a:bodyPr vert="horz" lIns="91440" tIns="0" rIns="91440" bIns="0" rtlCol="0" anchor="b" anchorCtr="0">
            <a:normAutofit/>
          </a:bodyPr>
          <a:lstStyle/>
          <a:p>
            <a:r>
              <a:rPr lang="en-US" b="1" kern="1200" cap="all" baseline="0">
                <a:latin typeface="+mj-lt"/>
                <a:ea typeface="+mj-ea"/>
                <a:cs typeface="+mj-cs"/>
              </a:rPr>
              <a:t> Linking and Memory Layout</a:t>
            </a:r>
          </a:p>
        </p:txBody>
      </p:sp>
      <p:sp>
        <p:nvSpPr>
          <p:cNvPr id="8" name="Rectangle 1">
            <a:extLst>
              <a:ext uri="{FF2B5EF4-FFF2-40B4-BE49-F238E27FC236}">
                <a16:creationId xmlns:a16="http://schemas.microsoft.com/office/drawing/2014/main" id="{1C2E14C4-1227-587E-9B2D-D7973D0F7B8E}"/>
              </a:ext>
            </a:extLst>
          </p:cNvPr>
          <p:cNvSpPr>
            <a:spLocks noChangeArrowheads="1"/>
          </p:cNvSpPr>
          <p:nvPr/>
        </p:nvSpPr>
        <p:spPr bwMode="auto">
          <a:xfrm>
            <a:off x="1550564" y="2331958"/>
            <a:ext cx="2975217" cy="370426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0" rIns="91440" bIns="0" numCol="1" rtlCol="0" anchor="t" anchorCtr="0" compatLnSpc="1">
            <a:prstTxWarp prst="textNoShape">
              <a:avLst/>
            </a:prstTxWarp>
            <a:normAutofit/>
          </a:bodyPr>
          <a:lstStyle/>
          <a:p>
            <a:pPr marR="0" lvl="0" defTabSz="914400" fontAlgn="base">
              <a:spcAft>
                <a:spcPts val="1200"/>
              </a:spcAft>
              <a:buClrTx/>
              <a:buSzTx/>
              <a:tabLst/>
            </a:pPr>
            <a:r>
              <a:rPr kumimoji="0" lang="en-US" altLang="en-US" b="1" i="0" u="none" strike="noStrike" kern="1200" cap="none" normalizeH="0" baseline="0">
                <a:ln>
                  <a:noFill/>
                </a:ln>
                <a:solidFill>
                  <a:schemeClr val="accent6"/>
                </a:solidFill>
                <a:effectLst/>
                <a:latin typeface="+mn-lt"/>
                <a:ea typeface="+mn-ea"/>
                <a:cs typeface="+mn-cs"/>
              </a:rPr>
              <a:t>A. Static Linking Memory Layout</a:t>
            </a:r>
          </a:p>
          <a:p>
            <a:pPr marR="0" lvl="0" defTabSz="914400" fontAlgn="base">
              <a:spcAft>
                <a:spcPts val="1200"/>
              </a:spcAft>
              <a:buClrTx/>
              <a:buSzTx/>
              <a:tabLst/>
            </a:pPr>
            <a:endParaRPr kumimoji="0" lang="en-US" altLang="en-US" b="0" i="0" u="none" strike="noStrike" kern="1200" cap="none" normalizeH="0" baseline="0">
              <a:ln>
                <a:noFill/>
              </a:ln>
              <a:solidFill>
                <a:schemeClr val="accent6"/>
              </a:solidFill>
              <a:effectLst/>
              <a:latin typeface="+mn-lt"/>
              <a:ea typeface="+mn-ea"/>
              <a:cs typeface="+mn-cs"/>
            </a:endParaRPr>
          </a:p>
        </p:txBody>
      </p:sp>
      <p:sp>
        <p:nvSpPr>
          <p:cNvPr id="4" name="Slide Number Placeholder 3">
            <a:extLst>
              <a:ext uri="{FF2B5EF4-FFF2-40B4-BE49-F238E27FC236}">
                <a16:creationId xmlns:a16="http://schemas.microsoft.com/office/drawing/2014/main" id="{D181ED80-3658-0666-8000-7418E0B44790}"/>
              </a:ext>
            </a:extLst>
          </p:cNvPr>
          <p:cNvSpPr>
            <a:spLocks noGrp="1"/>
          </p:cNvSpPr>
          <p:nvPr>
            <p:ph type="sldNum" sz="quarter" idx="10"/>
          </p:nvPr>
        </p:nvSpPr>
        <p:spPr>
          <a:xfrm>
            <a:off x="10358437" y="457199"/>
            <a:ext cx="1067589" cy="471489"/>
          </a:xfrm>
        </p:spPr>
        <p:txBody>
          <a:bodyPr vert="horz" lIns="91440" tIns="45720" rIns="0" bIns="45720" rtlCol="0" anchor="ctr">
            <a:normAutofit/>
          </a:bodyPr>
          <a:lstStyle/>
          <a:p>
            <a:pPr>
              <a:spcAft>
                <a:spcPts val="600"/>
              </a:spcAft>
            </a:pPr>
            <a:fld id="{48F63A3B-78C7-47BE-AE5E-E10140E04643}" type="slidenum">
              <a:rPr lang="en-US" smtClean="0"/>
              <a:pPr>
                <a:spcAft>
                  <a:spcPts val="600"/>
                </a:spcAft>
              </a:pPr>
              <a:t>18</a:t>
            </a:fld>
            <a:endParaRPr lang="en-US"/>
          </a:p>
        </p:txBody>
      </p:sp>
      <p:graphicFrame>
        <p:nvGraphicFramePr>
          <p:cNvPr id="9" name="Content Placeholder 4">
            <a:extLst>
              <a:ext uri="{FF2B5EF4-FFF2-40B4-BE49-F238E27FC236}">
                <a16:creationId xmlns:a16="http://schemas.microsoft.com/office/drawing/2014/main" id="{E3BB9E38-9662-3D6D-800E-6C4C8BEC6DE1}"/>
              </a:ext>
            </a:extLst>
          </p:cNvPr>
          <p:cNvGraphicFramePr>
            <a:graphicFrameLocks noGrp="1"/>
          </p:cNvGraphicFramePr>
          <p:nvPr>
            <p:ph sz="half" idx="1"/>
            <p:extLst>
              <p:ext uri="{D42A27DB-BD31-4B8C-83A1-F6EECF244321}">
                <p14:modId xmlns:p14="http://schemas.microsoft.com/office/powerpoint/2010/main" val="1531666807"/>
              </p:ext>
            </p:extLst>
          </p:nvPr>
        </p:nvGraphicFramePr>
        <p:xfrm>
          <a:off x="5087154" y="2639593"/>
          <a:ext cx="6345893" cy="3106216"/>
        </p:xfrm>
        <a:graphic>
          <a:graphicData uri="http://schemas.openxmlformats.org/drawingml/2006/table">
            <a:tbl>
              <a:tblPr>
                <a:solidFill>
                  <a:srgbClr val="F7F7F7"/>
                </a:solidFill>
              </a:tblPr>
              <a:tblGrid>
                <a:gridCol w="2777133">
                  <a:extLst>
                    <a:ext uri="{9D8B030D-6E8A-4147-A177-3AD203B41FA5}">
                      <a16:colId xmlns:a16="http://schemas.microsoft.com/office/drawing/2014/main" val="1594644929"/>
                    </a:ext>
                  </a:extLst>
                </a:gridCol>
                <a:gridCol w="3568760">
                  <a:extLst>
                    <a:ext uri="{9D8B030D-6E8A-4147-A177-3AD203B41FA5}">
                      <a16:colId xmlns:a16="http://schemas.microsoft.com/office/drawing/2014/main" val="1177862828"/>
                    </a:ext>
                  </a:extLst>
                </a:gridCol>
              </a:tblGrid>
              <a:tr h="456671">
                <a:tc>
                  <a:txBody>
                    <a:bodyPr/>
                    <a:lstStyle/>
                    <a:p>
                      <a:r>
                        <a:rPr lang="en-IN" sz="1800" cap="none" spc="0">
                          <a:solidFill>
                            <a:schemeClr val="tx1"/>
                          </a:solidFill>
                        </a:rPr>
                        <a:t>Segment</a:t>
                      </a:r>
                    </a:p>
                  </a:txBody>
                  <a:tcPr marL="76768" marR="76768" marT="38384" marB="102857" anchor="ctr">
                    <a:lnL w="12700" cmpd="sng">
                      <a:noFill/>
                      <a:prstDash val="solid"/>
                    </a:lnL>
                    <a:lnR w="12700" cmpd="sng">
                      <a:noFill/>
                      <a:prstDash val="solid"/>
                    </a:lnR>
                    <a:lnT w="12700" cap="flat" cmpd="sng" algn="ctr">
                      <a:solidFill>
                        <a:schemeClr val="tx1">
                          <a:lumMod val="50000"/>
                          <a:lumOff val="50000"/>
                        </a:schemeClr>
                      </a:solidFill>
                      <a:prstDash val="solid"/>
                    </a:lnT>
                    <a:lnB w="12700" cmpd="sng">
                      <a:noFill/>
                      <a:prstDash val="solid"/>
                    </a:lnB>
                    <a:solidFill>
                      <a:srgbClr val="F7F7F7"/>
                    </a:solidFill>
                  </a:tcPr>
                </a:tc>
                <a:tc>
                  <a:txBody>
                    <a:bodyPr/>
                    <a:lstStyle/>
                    <a:p>
                      <a:r>
                        <a:rPr lang="en-IN" sz="1800" cap="none" spc="0">
                          <a:solidFill>
                            <a:schemeClr val="tx1"/>
                          </a:solidFill>
                        </a:rPr>
                        <a:t>Description</a:t>
                      </a:r>
                    </a:p>
                  </a:txBody>
                  <a:tcPr marL="76768" marR="76768" marT="38384" marB="102857" anchor="ctr">
                    <a:lnL w="12700" cmpd="sng">
                      <a:noFill/>
                      <a:prstDash val="solid"/>
                    </a:lnL>
                    <a:lnR w="12700" cmpd="sng">
                      <a:noFill/>
                      <a:prstDash val="solid"/>
                    </a:lnR>
                    <a:lnT w="12700" cap="flat" cmpd="sng" algn="ctr">
                      <a:solidFill>
                        <a:schemeClr val="tx1">
                          <a:lumMod val="50000"/>
                          <a:lumOff val="50000"/>
                        </a:schemeClr>
                      </a:solidFill>
                      <a:prstDash val="solid"/>
                    </a:lnT>
                    <a:lnB w="12700" cmpd="sng">
                      <a:noFill/>
                      <a:prstDash val="solid"/>
                    </a:lnB>
                    <a:solidFill>
                      <a:srgbClr val="F7F7F7"/>
                    </a:solidFill>
                  </a:tcPr>
                </a:tc>
                <a:extLst>
                  <a:ext uri="{0D108BD9-81ED-4DB2-BD59-A6C34878D82A}">
                    <a16:rowId xmlns:a16="http://schemas.microsoft.com/office/drawing/2014/main" val="2195652363"/>
                  </a:ext>
                </a:extLst>
              </a:tr>
              <a:tr h="730958">
                <a:tc>
                  <a:txBody>
                    <a:bodyPr/>
                    <a:lstStyle/>
                    <a:p>
                      <a:r>
                        <a:rPr lang="en-IN" sz="1800" b="1" cap="none" spc="0">
                          <a:solidFill>
                            <a:schemeClr val="tx1"/>
                          </a:solidFill>
                        </a:rPr>
                        <a:t>Text Segment</a:t>
                      </a:r>
                      <a:endParaRPr lang="en-IN" sz="1800" cap="none" spc="0">
                        <a:solidFill>
                          <a:schemeClr val="tx1"/>
                        </a:solidFill>
                      </a:endParaRPr>
                    </a:p>
                  </a:txBody>
                  <a:tcPr marL="76768" marR="76768" marT="38384" marB="102857"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fr-FR" sz="1800" cap="none" spc="0">
                          <a:solidFill>
                            <a:schemeClr val="tx1"/>
                          </a:solidFill>
                        </a:rPr>
                        <a:t>Contains program instructions (machine code).</a:t>
                      </a:r>
                    </a:p>
                  </a:txBody>
                  <a:tcPr marL="76768" marR="76768" marT="38384" marB="102857"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2131874512"/>
                  </a:ext>
                </a:extLst>
              </a:tr>
              <a:tr h="456671">
                <a:tc>
                  <a:txBody>
                    <a:bodyPr/>
                    <a:lstStyle/>
                    <a:p>
                      <a:r>
                        <a:rPr lang="en-IN" sz="1800" b="1" cap="none" spc="0">
                          <a:solidFill>
                            <a:schemeClr val="tx1"/>
                          </a:solidFill>
                        </a:rPr>
                        <a:t>Data Segment</a:t>
                      </a:r>
                      <a:endParaRPr lang="en-IN" sz="1800" cap="none" spc="0">
                        <a:solidFill>
                          <a:schemeClr val="tx1"/>
                        </a:solidFill>
                      </a:endParaRPr>
                    </a:p>
                  </a:txBody>
                  <a:tcPr marL="76768" marR="76768" marT="38384" marB="102857"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IN" sz="1800" cap="none" spc="0">
                          <a:solidFill>
                            <a:schemeClr val="tx1"/>
                          </a:solidFill>
                        </a:rPr>
                        <a:t>Stores global/static variables.</a:t>
                      </a:r>
                    </a:p>
                  </a:txBody>
                  <a:tcPr marL="76768" marR="76768" marT="38384" marB="102857"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3928711007"/>
                  </a:ext>
                </a:extLst>
              </a:tr>
              <a:tr h="730958">
                <a:tc>
                  <a:txBody>
                    <a:bodyPr/>
                    <a:lstStyle/>
                    <a:p>
                      <a:r>
                        <a:rPr lang="en-IN" sz="1800" b="1" cap="none" spc="0">
                          <a:solidFill>
                            <a:schemeClr val="tx1"/>
                          </a:solidFill>
                        </a:rPr>
                        <a:t>Heap</a:t>
                      </a:r>
                      <a:endParaRPr lang="en-IN" sz="1800" cap="none" spc="0">
                        <a:solidFill>
                          <a:schemeClr val="tx1"/>
                        </a:solidFill>
                      </a:endParaRPr>
                    </a:p>
                  </a:txBody>
                  <a:tcPr marL="76768" marR="76768" marT="38384" marB="102857" anchor="ctr">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US" sz="1800" cap="none" spc="0">
                          <a:solidFill>
                            <a:schemeClr val="tx1"/>
                          </a:solidFill>
                        </a:rPr>
                        <a:t>Dynamic memory (allocated via malloc, new).</a:t>
                      </a:r>
                    </a:p>
                  </a:txBody>
                  <a:tcPr marL="76768" marR="76768" marT="38384" marB="102857" anchor="ctr">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670758625"/>
                  </a:ext>
                </a:extLst>
              </a:tr>
              <a:tr h="730958">
                <a:tc>
                  <a:txBody>
                    <a:bodyPr/>
                    <a:lstStyle/>
                    <a:p>
                      <a:r>
                        <a:rPr lang="en-IN" sz="1800" b="1" cap="none" spc="0">
                          <a:solidFill>
                            <a:schemeClr val="tx1"/>
                          </a:solidFill>
                        </a:rPr>
                        <a:t>Stack</a:t>
                      </a:r>
                      <a:endParaRPr lang="en-IN" sz="1800" cap="none" spc="0">
                        <a:solidFill>
                          <a:schemeClr val="tx1"/>
                        </a:solidFill>
                      </a:endParaRPr>
                    </a:p>
                  </a:txBody>
                  <a:tcPr marL="76768" marR="76768" marT="38384" marB="102857"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r>
                        <a:rPr lang="en-US" sz="1800" cap="none" spc="0">
                          <a:solidFill>
                            <a:schemeClr val="tx1"/>
                          </a:solidFill>
                        </a:rPr>
                        <a:t>Function call frames, local variables.</a:t>
                      </a:r>
                    </a:p>
                  </a:txBody>
                  <a:tcPr marL="76768" marR="76768" marT="38384" marB="102857"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579225195"/>
                  </a:ext>
                </a:extLst>
              </a:tr>
            </a:tbl>
          </a:graphicData>
        </a:graphic>
      </p:graphicFrame>
      <p:sp>
        <p:nvSpPr>
          <p:cNvPr id="10" name="TextBox 9">
            <a:extLst>
              <a:ext uri="{FF2B5EF4-FFF2-40B4-BE49-F238E27FC236}">
                <a16:creationId xmlns:a16="http://schemas.microsoft.com/office/drawing/2014/main" id="{C7636D79-92CE-976B-16A3-8A39E4C631E7}"/>
              </a:ext>
            </a:extLst>
          </p:cNvPr>
          <p:cNvSpPr txBox="1"/>
          <p:nvPr/>
        </p:nvSpPr>
        <p:spPr>
          <a:xfrm>
            <a:off x="1927122" y="5959429"/>
            <a:ext cx="6096000" cy="646331"/>
          </a:xfrm>
          <a:prstGeom prst="rect">
            <a:avLst/>
          </a:prstGeom>
          <a:noFill/>
        </p:spPr>
        <p:txBody>
          <a:bodyPr wrap="square">
            <a:spAutoFit/>
          </a:bodyPr>
          <a:lstStyle/>
          <a:p>
            <a:r>
              <a:rPr lang="en-US" dirty="0"/>
              <a:t>✅ </a:t>
            </a:r>
            <a:r>
              <a:rPr lang="en-US" b="1" dirty="0"/>
              <a:t>Static Linking</a:t>
            </a:r>
            <a:r>
              <a:rPr lang="en-US" dirty="0"/>
              <a:t> → Faster execution but </a:t>
            </a:r>
            <a:r>
              <a:rPr lang="en-US" b="1" dirty="0"/>
              <a:t>higher memory usage</a:t>
            </a:r>
            <a:r>
              <a:rPr lang="en-US" dirty="0"/>
              <a:t>.</a:t>
            </a:r>
            <a:endParaRPr lang="en-IN" dirty="0"/>
          </a:p>
        </p:txBody>
      </p:sp>
    </p:spTree>
    <p:extLst>
      <p:ext uri="{BB962C8B-B14F-4D97-AF65-F5344CB8AC3E}">
        <p14:creationId xmlns:p14="http://schemas.microsoft.com/office/powerpoint/2010/main" val="1329872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05699-8F37-6D1B-A728-007F896C7351}"/>
              </a:ext>
            </a:extLst>
          </p:cNvPr>
          <p:cNvSpPr>
            <a:spLocks noGrp="1"/>
          </p:cNvSpPr>
          <p:nvPr>
            <p:ph type="title"/>
          </p:nvPr>
        </p:nvSpPr>
        <p:spPr/>
        <p:txBody>
          <a:bodyPr/>
          <a:lstStyle/>
          <a:p>
            <a:r>
              <a:rPr lang="en-US" b="1" dirty="0"/>
              <a:t>B. Dynamic Linking Memory Layout</a:t>
            </a:r>
            <a:br>
              <a:rPr lang="en-US" b="1" dirty="0"/>
            </a:br>
            <a:endParaRPr lang="en-IN" dirty="0"/>
          </a:p>
        </p:txBody>
      </p:sp>
      <p:sp>
        <p:nvSpPr>
          <p:cNvPr id="3" name="Content Placeholder 2">
            <a:extLst>
              <a:ext uri="{FF2B5EF4-FFF2-40B4-BE49-F238E27FC236}">
                <a16:creationId xmlns:a16="http://schemas.microsoft.com/office/drawing/2014/main" id="{BF0EF65F-AECE-5DFA-FFF0-78D8234C68CB}"/>
              </a:ext>
            </a:extLst>
          </p:cNvPr>
          <p:cNvSpPr>
            <a:spLocks noGrp="1"/>
          </p:cNvSpPr>
          <p:nvPr>
            <p:ph sz="half" idx="2"/>
          </p:nvPr>
        </p:nvSpPr>
        <p:spPr/>
        <p:txBody>
          <a:bodyPr/>
          <a:lstStyle/>
          <a:p>
            <a:r>
              <a:rPr lang="en-US" dirty="0"/>
              <a:t>Instead of embedding library code in each executable:</a:t>
            </a:r>
          </a:p>
          <a:p>
            <a:pPr>
              <a:buFont typeface="Arial" panose="020B0604020202020204" pitchFamily="34" charset="0"/>
              <a:buChar char="•"/>
            </a:pPr>
            <a:r>
              <a:rPr lang="en-US" dirty="0"/>
              <a:t>The </a:t>
            </a:r>
            <a:r>
              <a:rPr lang="en-US" b="1" dirty="0"/>
              <a:t>OS loads the library only once</a:t>
            </a:r>
            <a:r>
              <a:rPr lang="en-US" dirty="0"/>
              <a:t> in memory.</a:t>
            </a:r>
          </a:p>
          <a:p>
            <a:pPr>
              <a:buFont typeface="Arial" panose="020B0604020202020204" pitchFamily="34" charset="0"/>
              <a:buChar char="•"/>
            </a:pPr>
            <a:r>
              <a:rPr lang="en-US" dirty="0"/>
              <a:t>Multiple programs reference the </a:t>
            </a:r>
            <a:r>
              <a:rPr lang="en-US" b="1" dirty="0"/>
              <a:t>same memory location</a:t>
            </a:r>
            <a:r>
              <a:rPr lang="en-US" dirty="0"/>
              <a:t> for library functions.</a:t>
            </a:r>
          </a:p>
          <a:p>
            <a:endParaRPr lang="en-IN" dirty="0"/>
          </a:p>
        </p:txBody>
      </p:sp>
      <p:sp>
        <p:nvSpPr>
          <p:cNvPr id="4" name="Slide Number Placeholder 3">
            <a:extLst>
              <a:ext uri="{FF2B5EF4-FFF2-40B4-BE49-F238E27FC236}">
                <a16:creationId xmlns:a16="http://schemas.microsoft.com/office/drawing/2014/main" id="{08D97B2C-1D77-6874-8348-4D3149CD1108}"/>
              </a:ext>
            </a:extLst>
          </p:cNvPr>
          <p:cNvSpPr>
            <a:spLocks noGrp="1"/>
          </p:cNvSpPr>
          <p:nvPr>
            <p:ph type="sldNum" sz="quarter" idx="10"/>
          </p:nvPr>
        </p:nvSpPr>
        <p:spPr/>
        <p:txBody>
          <a:bodyPr/>
          <a:lstStyle/>
          <a:p>
            <a:fld id="{48F63A3B-78C7-47BE-AE5E-E10140E04643}" type="slidenum">
              <a:rPr lang="en-US" smtClean="0"/>
              <a:pPr/>
              <a:t>19</a:t>
            </a:fld>
            <a:endParaRPr lang="en-US" dirty="0"/>
          </a:p>
        </p:txBody>
      </p:sp>
      <p:sp>
        <p:nvSpPr>
          <p:cNvPr id="6" name="TextBox 5">
            <a:extLst>
              <a:ext uri="{FF2B5EF4-FFF2-40B4-BE49-F238E27FC236}">
                <a16:creationId xmlns:a16="http://schemas.microsoft.com/office/drawing/2014/main" id="{9E31FC81-45D7-21F0-B158-E0F2D20ED284}"/>
              </a:ext>
            </a:extLst>
          </p:cNvPr>
          <p:cNvSpPr txBox="1"/>
          <p:nvPr/>
        </p:nvSpPr>
        <p:spPr>
          <a:xfrm>
            <a:off x="3460565" y="4038429"/>
            <a:ext cx="6100916" cy="646331"/>
          </a:xfrm>
          <a:prstGeom prst="rect">
            <a:avLst/>
          </a:prstGeom>
          <a:noFill/>
        </p:spPr>
        <p:txBody>
          <a:bodyPr wrap="square">
            <a:spAutoFit/>
          </a:bodyPr>
          <a:lstStyle/>
          <a:p>
            <a:r>
              <a:rPr lang="en-US" dirty="0"/>
              <a:t>✅ </a:t>
            </a:r>
            <a:r>
              <a:rPr lang="en-US" b="1" dirty="0"/>
              <a:t>Dynamic Linking</a:t>
            </a:r>
            <a:r>
              <a:rPr lang="en-US" dirty="0"/>
              <a:t> → Reduces memory usage </a:t>
            </a:r>
            <a:r>
              <a:rPr lang="en-US" b="1" dirty="0"/>
              <a:t>via shared libraries</a:t>
            </a:r>
            <a:r>
              <a:rPr lang="en-US" dirty="0"/>
              <a:t>.</a:t>
            </a:r>
            <a:endParaRPr lang="en-IN" dirty="0"/>
          </a:p>
        </p:txBody>
      </p:sp>
    </p:spTree>
    <p:extLst>
      <p:ext uri="{BB962C8B-B14F-4D97-AF65-F5344CB8AC3E}">
        <p14:creationId xmlns:p14="http://schemas.microsoft.com/office/powerpoint/2010/main" val="3249096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769685" y="124704"/>
            <a:ext cx="7965461" cy="994164"/>
          </a:xfrm>
        </p:spPr>
        <p:txBody>
          <a:bodyPr/>
          <a:lstStyle/>
          <a:p>
            <a:r>
              <a:rPr lang="en-US" dirty="0"/>
              <a:t>what is </a:t>
            </a:r>
            <a:r>
              <a:rPr lang="en-US" dirty="0" err="1"/>
              <a:t>dll</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769684" y="1590744"/>
            <a:ext cx="9097196" cy="4992936"/>
          </a:xfrm>
        </p:spPr>
        <p:txBody>
          <a:bodyPr>
            <a:normAutofit fontScale="92500" lnSpcReduction="10000"/>
          </a:bodyPr>
          <a:lstStyle/>
          <a:p>
            <a:r>
              <a:rPr lang="en-US" sz="2100" dirty="0"/>
              <a:t>A </a:t>
            </a:r>
            <a:r>
              <a:rPr lang="en-US" sz="2100" b="1" dirty="0"/>
              <a:t>DLL (Dynamic Link Library)</a:t>
            </a:r>
            <a:r>
              <a:rPr lang="en-US" sz="2100" dirty="0"/>
              <a:t> is a file format used in Windows that contains code, data, and resources that can be shared by multiple programs. DLLs help improve modularity, reduce memory usage, and enable software updates without recompiling the entire application.</a:t>
            </a:r>
          </a:p>
          <a:p>
            <a:endParaRPr lang="en-US" dirty="0"/>
          </a:p>
          <a:p>
            <a:r>
              <a:rPr lang="en-US" sz="2600" b="1" dirty="0"/>
              <a:t>Key Features of DLLs</a:t>
            </a:r>
          </a:p>
          <a:p>
            <a:endParaRPr lang="en-US" sz="2600" b="1" dirty="0"/>
          </a:p>
          <a:p>
            <a:pPr>
              <a:buFont typeface="+mj-lt"/>
              <a:buAutoNum type="arabicPeriod"/>
            </a:pPr>
            <a:r>
              <a:rPr lang="en-US" b="1" dirty="0"/>
              <a:t>Code Reusability</a:t>
            </a:r>
            <a:r>
              <a:rPr lang="en-US" dirty="0"/>
              <a:t> – Multiple programs can use the same functions from a single DLL instead of including the same code in each executable.</a:t>
            </a:r>
          </a:p>
          <a:p>
            <a:pPr>
              <a:buFont typeface="+mj-lt"/>
              <a:buAutoNum type="arabicPeriod"/>
            </a:pPr>
            <a:r>
              <a:rPr lang="en-US" b="1" dirty="0"/>
              <a:t>Memory Efficiency</a:t>
            </a:r>
            <a:r>
              <a:rPr lang="en-US" dirty="0"/>
              <a:t> – DLLs are loaded into memory only once and shared by multiple processes, reducing resource usage.</a:t>
            </a:r>
          </a:p>
          <a:p>
            <a:pPr>
              <a:buFont typeface="+mj-lt"/>
              <a:buAutoNum type="arabicPeriod"/>
            </a:pPr>
            <a:r>
              <a:rPr lang="en-US" b="1" dirty="0"/>
              <a:t>Modularity</a:t>
            </a:r>
            <a:r>
              <a:rPr lang="en-US" dirty="0"/>
              <a:t> – Applications can be updated or extended by replacing or adding DLLs without modifying the main program.</a:t>
            </a:r>
          </a:p>
          <a:p>
            <a:pPr>
              <a:buFont typeface="+mj-lt"/>
              <a:buAutoNum type="arabicPeriod"/>
            </a:pPr>
            <a:r>
              <a:rPr lang="en-US" b="1" dirty="0"/>
              <a:t>Faster Execution</a:t>
            </a:r>
            <a:r>
              <a:rPr lang="en-US" dirty="0"/>
              <a:t> – Since DLLs are loaded dynamically, they reduce executable file size and improve performance.</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B518E-E65F-D6BE-9C26-3DE35C41591E}"/>
              </a:ext>
            </a:extLst>
          </p:cNvPr>
          <p:cNvSpPr>
            <a:spLocks noGrp="1"/>
          </p:cNvSpPr>
          <p:nvPr>
            <p:ph type="ctrTitle"/>
          </p:nvPr>
        </p:nvSpPr>
        <p:spPr/>
        <p:txBody>
          <a:bodyPr/>
          <a:lstStyle/>
          <a:p>
            <a:br>
              <a:rPr lang="en-IN"/>
            </a:br>
            <a:br>
              <a:rPr lang="en-IN"/>
            </a:br>
            <a:br>
              <a:rPr lang="en-IN"/>
            </a:br>
            <a:r>
              <a:rPr lang="en-IN"/>
              <a:t>Thank you</a:t>
            </a:r>
            <a:br>
              <a:rPr lang="en-IN"/>
            </a:br>
            <a:br>
              <a:rPr lang="en-IN"/>
            </a:br>
            <a:br>
              <a:rPr lang="en-IN"/>
            </a:br>
            <a:br>
              <a:rPr lang="en-IN"/>
            </a:br>
            <a:br>
              <a:rPr lang="en-IN"/>
            </a:br>
            <a:r>
              <a:rPr lang="en-IN"/>
              <a:t>           </a:t>
            </a:r>
            <a:r>
              <a:rPr lang="en-IN" sz="2000"/>
              <a:t>Abhijith j</a:t>
            </a:r>
            <a:endParaRPr lang="en-IN" sz="2000" dirty="0"/>
          </a:p>
        </p:txBody>
      </p:sp>
    </p:spTree>
    <p:extLst>
      <p:ext uri="{BB962C8B-B14F-4D97-AF65-F5344CB8AC3E}">
        <p14:creationId xmlns:p14="http://schemas.microsoft.com/office/powerpoint/2010/main" val="1118933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769685" y="124704"/>
            <a:ext cx="7965461" cy="994164"/>
          </a:xfrm>
        </p:spPr>
        <p:txBody>
          <a:bodyPr/>
          <a:lstStyle/>
          <a:p>
            <a:r>
              <a:rPr lang="en-US" dirty="0"/>
              <a:t>what is LINKING</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769684" y="1590744"/>
            <a:ext cx="9097196" cy="4992936"/>
          </a:xfrm>
        </p:spPr>
        <p:txBody>
          <a:bodyPr>
            <a:normAutofit/>
          </a:bodyPr>
          <a:lstStyle/>
          <a:p>
            <a:pPr marL="0" indent="0">
              <a:buNone/>
            </a:pPr>
            <a:r>
              <a:rPr lang="en-US" sz="2400" b="1" dirty="0"/>
              <a:t>Linking</a:t>
            </a:r>
            <a:r>
              <a:rPr lang="en-US" sz="2400" dirty="0"/>
              <a:t> is the process of combining multiple pieces of code and libraries into a single executable or program. It resolves references to functions, variables, and libraries, making sure the program has everything it needs to run.</a:t>
            </a:r>
          </a:p>
          <a:p>
            <a:pPr marL="0" indent="0">
              <a:buNone/>
            </a:pPr>
            <a:endParaRPr lang="en-US" sz="2400" dirty="0"/>
          </a:p>
          <a:p>
            <a:pPr marL="0" indent="0">
              <a:buNone/>
            </a:pPr>
            <a:r>
              <a:rPr lang="en-US" sz="3200" dirty="0"/>
              <a:t>WHY LINKING?</a:t>
            </a:r>
          </a:p>
          <a:p>
            <a:pPr marL="0" indent="0">
              <a:buNone/>
            </a:pPr>
            <a:endParaRPr lang="en-US" sz="2400" dirty="0"/>
          </a:p>
          <a:p>
            <a:pPr marL="0" indent="0">
              <a:buNone/>
            </a:pPr>
            <a:r>
              <a:rPr lang="en-US" sz="2400" dirty="0"/>
              <a:t>Linking is essential in software development because it allows programs to be modular, efficient, and scalable. Without linking, every program would have to include all the code it needs in a single file, making software development inefficient and inflexible.</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3054196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8C9B1-D67C-DF53-56A4-DE3ADDF9C993}"/>
              </a:ext>
            </a:extLst>
          </p:cNvPr>
          <p:cNvSpPr>
            <a:spLocks noGrp="1"/>
          </p:cNvSpPr>
          <p:nvPr>
            <p:ph type="title"/>
          </p:nvPr>
        </p:nvSpPr>
        <p:spPr/>
        <p:txBody>
          <a:bodyPr/>
          <a:lstStyle/>
          <a:p>
            <a:r>
              <a:rPr lang="en-IN" dirty="0"/>
              <a:t>Key Benefits of Linking</a:t>
            </a:r>
          </a:p>
        </p:txBody>
      </p:sp>
      <p:sp>
        <p:nvSpPr>
          <p:cNvPr id="3" name="Content Placeholder 2">
            <a:extLst>
              <a:ext uri="{FF2B5EF4-FFF2-40B4-BE49-F238E27FC236}">
                <a16:creationId xmlns:a16="http://schemas.microsoft.com/office/drawing/2014/main" id="{D5E9557F-CED2-4697-EBEB-A6D03182E1AC}"/>
              </a:ext>
            </a:extLst>
          </p:cNvPr>
          <p:cNvSpPr>
            <a:spLocks noGrp="1"/>
          </p:cNvSpPr>
          <p:nvPr>
            <p:ph sz="half" idx="2"/>
          </p:nvPr>
        </p:nvSpPr>
        <p:spPr/>
        <p:txBody>
          <a:bodyPr/>
          <a:lstStyle/>
          <a:p>
            <a:r>
              <a:rPr lang="en-IN" dirty="0"/>
              <a:t>1. Code Reusability 🛠️</a:t>
            </a:r>
          </a:p>
          <a:p>
            <a:r>
              <a:rPr lang="en-US" dirty="0"/>
              <a:t>2. Smaller Executable Size 📦</a:t>
            </a:r>
            <a:endParaRPr lang="en-IN" dirty="0"/>
          </a:p>
          <a:p>
            <a:r>
              <a:rPr lang="fr-FR" dirty="0"/>
              <a:t>3. </a:t>
            </a:r>
            <a:r>
              <a:rPr lang="fr-FR" dirty="0" err="1"/>
              <a:t>Easier</a:t>
            </a:r>
            <a:r>
              <a:rPr lang="fr-FR" dirty="0"/>
              <a:t> Updates &amp; Maintenance 🔄</a:t>
            </a:r>
            <a:endParaRPr lang="en-IN" dirty="0"/>
          </a:p>
          <a:p>
            <a:r>
              <a:rPr lang="en-IN" b="1" dirty="0"/>
              <a:t>4. Faster Compilation ⏩</a:t>
            </a:r>
          </a:p>
          <a:p>
            <a:r>
              <a:rPr lang="en-IN" dirty="0"/>
              <a:t>5. Modularity &amp; Scalability 🏗️</a:t>
            </a:r>
          </a:p>
          <a:p>
            <a:r>
              <a:rPr lang="en-IN" dirty="0"/>
              <a:t>6.Memory Efficiency 💾</a:t>
            </a:r>
          </a:p>
        </p:txBody>
      </p:sp>
      <p:sp>
        <p:nvSpPr>
          <p:cNvPr id="4" name="Slide Number Placeholder 3">
            <a:extLst>
              <a:ext uri="{FF2B5EF4-FFF2-40B4-BE49-F238E27FC236}">
                <a16:creationId xmlns:a16="http://schemas.microsoft.com/office/drawing/2014/main" id="{69A713EB-108E-7B90-C0CE-FCAA9C3DD973}"/>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1094609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C3719-6955-5894-E528-C98FEA559B20}"/>
              </a:ext>
            </a:extLst>
          </p:cNvPr>
          <p:cNvSpPr>
            <a:spLocks noGrp="1"/>
          </p:cNvSpPr>
          <p:nvPr>
            <p:ph type="title"/>
          </p:nvPr>
        </p:nvSpPr>
        <p:spPr/>
        <p:txBody>
          <a:bodyPr/>
          <a:lstStyle/>
          <a:p>
            <a:r>
              <a:rPr lang="en-US" dirty="0"/>
              <a:t>How Linking Happens in a Program</a:t>
            </a:r>
            <a:endParaRPr lang="en-IN" dirty="0"/>
          </a:p>
        </p:txBody>
      </p:sp>
      <p:sp>
        <p:nvSpPr>
          <p:cNvPr id="5" name="Rectangle 1">
            <a:extLst>
              <a:ext uri="{FF2B5EF4-FFF2-40B4-BE49-F238E27FC236}">
                <a16:creationId xmlns:a16="http://schemas.microsoft.com/office/drawing/2014/main" id="{DA1B94BD-B981-5FC9-1A15-D127A5C0E363}"/>
              </a:ext>
            </a:extLst>
          </p:cNvPr>
          <p:cNvSpPr>
            <a:spLocks noGrp="1" noChangeArrowheads="1"/>
          </p:cNvSpPr>
          <p:nvPr>
            <p:ph sz="quarter" idx="4"/>
          </p:nvPr>
        </p:nvSpPr>
        <p:spPr bwMode="auto">
          <a:xfrm>
            <a:off x="914400" y="2428297"/>
            <a:ext cx="10511627"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Linking is the process of combining multiple </a:t>
            </a:r>
            <a:r>
              <a:rPr kumimoji="0" lang="en-US" altLang="en-US" sz="1600" b="1" i="0" u="none" strike="noStrike" cap="none" normalizeH="0" baseline="0" dirty="0">
                <a:ln>
                  <a:noFill/>
                </a:ln>
                <a:solidFill>
                  <a:schemeClr val="tx1"/>
                </a:solidFill>
                <a:effectLst/>
                <a:latin typeface="Arial" panose="020B0604020202020204" pitchFamily="34" charset="0"/>
              </a:rPr>
              <a:t>object files (</a:t>
            </a:r>
            <a:r>
              <a:rPr kumimoji="0" lang="en-US" altLang="en-US" sz="1600" b="1" i="0" u="none" strike="noStrike" cap="none" normalizeH="0" baseline="0" dirty="0">
                <a:ln>
                  <a:noFill/>
                </a:ln>
                <a:solidFill>
                  <a:schemeClr val="tx1"/>
                </a:solidFill>
                <a:effectLst/>
                <a:latin typeface="Arial Unicode MS"/>
              </a:rPr>
              <a:t>.obj/.o</a:t>
            </a:r>
            <a:r>
              <a:rPr kumimoji="0" lang="en-US" altLang="en-US" sz="1600" b="1" i="0" u="none" strike="noStrike" cap="none" normalizeH="0" baseline="0" dirty="0">
                <a:ln>
                  <a:noFill/>
                </a:ln>
                <a:solidFill>
                  <a:schemeClr val="tx1"/>
                </a:solidFill>
                <a:effectLst/>
              </a:rPr>
              <a:t>) and libraries (</a:t>
            </a:r>
            <a:r>
              <a:rPr kumimoji="0" lang="en-US" altLang="en-US" sz="1600" b="1" i="0" u="none" strike="noStrike" cap="none" normalizeH="0" baseline="0" dirty="0">
                <a:ln>
                  <a:noFill/>
                </a:ln>
                <a:solidFill>
                  <a:schemeClr val="tx1"/>
                </a:solidFill>
                <a:effectLst/>
                <a:latin typeface="Arial Unicode MS"/>
              </a:rPr>
              <a:t>.lib/.a</a:t>
            </a:r>
            <a:r>
              <a:rPr kumimoji="0" lang="en-US" altLang="en-US" sz="1600" b="1" i="0" u="none" strike="noStrike" cap="none" normalizeH="0" baseline="0" dirty="0">
                <a:ln>
                  <a:noFill/>
                </a:ln>
                <a:solidFill>
                  <a:schemeClr val="tx1"/>
                </a:solidFill>
                <a:effectLst/>
              </a:rPr>
              <a:t> or </a:t>
            </a:r>
            <a:r>
              <a:rPr kumimoji="0" lang="en-US" altLang="en-US" sz="1600" b="1" i="0" u="none" strike="noStrike" cap="none" normalizeH="0" baseline="0" dirty="0">
                <a:ln>
                  <a:noFill/>
                </a:ln>
                <a:solidFill>
                  <a:schemeClr val="tx1"/>
                </a:solidFill>
                <a:effectLst/>
                <a:latin typeface="Arial Unicode MS"/>
              </a:rPr>
              <a:t>.</a:t>
            </a:r>
            <a:r>
              <a:rPr kumimoji="0" lang="en-US" altLang="en-US" sz="1600" b="1" i="0" u="none" strike="noStrike" cap="none" normalizeH="0" baseline="0" dirty="0" err="1">
                <a:ln>
                  <a:noFill/>
                </a:ln>
                <a:solidFill>
                  <a:schemeClr val="tx1"/>
                </a:solidFill>
                <a:effectLst/>
                <a:latin typeface="Arial Unicode MS"/>
              </a:rPr>
              <a:t>dll</a:t>
            </a:r>
            <a:r>
              <a:rPr kumimoji="0" lang="en-US" altLang="en-US" sz="1600" b="1" i="0" u="none" strike="noStrike" cap="none" normalizeH="0" baseline="0" dirty="0">
                <a:ln>
                  <a:noFill/>
                </a:ln>
                <a:solidFill>
                  <a:schemeClr val="tx1"/>
                </a:solidFill>
                <a:effectLst/>
                <a:latin typeface="Arial Unicode MS"/>
              </a:rPr>
              <a:t>/.so/.</a:t>
            </a:r>
            <a:r>
              <a:rPr kumimoji="0" lang="en-US" altLang="en-US" sz="1600" b="1" i="0" u="none" strike="noStrike" cap="none" normalizeH="0" baseline="0" dirty="0" err="1">
                <a:ln>
                  <a:noFill/>
                </a:ln>
                <a:solidFill>
                  <a:schemeClr val="tx1"/>
                </a:solidFill>
                <a:effectLst/>
                <a:latin typeface="Arial Unicode MS"/>
              </a:rPr>
              <a:t>dylib</a:t>
            </a:r>
            <a:r>
              <a:rPr kumimoji="0" lang="en-US" altLang="en-US" sz="1600" b="1"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into</a:t>
            </a: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a single executable or a shared library.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happens in two main steps:</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b="1" dirty="0">
                <a:solidFill>
                  <a:schemeClr val="tx1"/>
                </a:solidFill>
                <a:latin typeface="Arial" panose="020B0604020202020204" pitchFamily="34" charset="0"/>
              </a:rPr>
              <a:t>compilation- converts source code(.c/.</a:t>
            </a:r>
            <a:r>
              <a:rPr lang="en-US" altLang="en-US" b="1" dirty="0" err="1">
                <a:solidFill>
                  <a:schemeClr val="tx1"/>
                </a:solidFill>
                <a:latin typeface="Arial" panose="020B0604020202020204" pitchFamily="34" charset="0"/>
              </a:rPr>
              <a:t>cpp</a:t>
            </a:r>
            <a:r>
              <a:rPr lang="en-US" altLang="en-US" b="1" dirty="0">
                <a:solidFill>
                  <a:schemeClr val="tx1"/>
                </a:solidFill>
                <a:latin typeface="Arial" panose="020B0604020202020204" pitchFamily="34" charset="0"/>
              </a:rPr>
              <a:t>) into object files(.obj/.o)</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lang="en-US" altLang="en-US" sz="8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lang="en-US" altLang="en-US" sz="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Linking</a:t>
            </a:r>
            <a:r>
              <a:rPr kumimoji="0" lang="en-US" altLang="en-US" sz="1800" b="0" i="0" u="none" strike="noStrike" cap="none" normalizeH="0" baseline="0" dirty="0">
                <a:ln>
                  <a:noFill/>
                </a:ln>
                <a:solidFill>
                  <a:schemeClr val="tx1"/>
                </a:solidFill>
                <a:effectLst/>
                <a:latin typeface="Arial" panose="020B0604020202020204" pitchFamily="34" charset="0"/>
              </a:rPr>
              <a:t> – Combines object files and external libraries into an executable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a:ln>
                  <a:noFill/>
                </a:ln>
                <a:solidFill>
                  <a:schemeClr val="tx1"/>
                </a:solidFill>
                <a:effectLst/>
                <a:latin typeface="Arial Unicode MS"/>
              </a:rPr>
              <a:t>exe/.out</a:t>
            </a:r>
            <a:r>
              <a:rPr kumimoji="0" lang="en-US" altLang="en-US" b="0" i="0" u="none" strike="noStrike" cap="none" normalizeH="0" baseline="0" dirty="0">
                <a:ln>
                  <a:noFill/>
                </a:ln>
                <a:solidFill>
                  <a:schemeClr val="tx1"/>
                </a:solidFill>
                <a:effectLst/>
              </a:rPr>
              <a:t>) or a shared library (</a:t>
            </a:r>
            <a:r>
              <a:rPr kumimoji="0" lang="en-US" altLang="en-US" b="0" i="0" u="none" strike="noStrike" cap="none" normalizeH="0" baseline="0" dirty="0">
                <a:ln>
                  <a:noFill/>
                </a:ln>
                <a:solidFill>
                  <a:schemeClr val="tx1"/>
                </a:solidFill>
                <a:effectLst/>
                <a:latin typeface="Arial Unicode MS"/>
              </a:rPr>
              <a:t>.</a:t>
            </a:r>
            <a:r>
              <a:rPr kumimoji="0" lang="en-US" altLang="en-US" b="0" i="0" u="none" strike="noStrike" cap="none" normalizeH="0" baseline="0" dirty="0" err="1">
                <a:ln>
                  <a:noFill/>
                </a:ln>
                <a:solidFill>
                  <a:schemeClr val="tx1"/>
                </a:solidFill>
                <a:effectLst/>
                <a:latin typeface="Arial Unicode MS"/>
              </a:rPr>
              <a:t>dll</a:t>
            </a:r>
            <a:r>
              <a:rPr kumimoji="0" lang="en-US" altLang="en-US" b="0" i="0" u="none" strike="noStrike" cap="none" normalizeH="0" baseline="0" dirty="0">
                <a:ln>
                  <a:noFill/>
                </a:ln>
                <a:solidFill>
                  <a:schemeClr val="tx1"/>
                </a:solidFill>
                <a:effectLst/>
                <a:latin typeface="Arial Unicode MS"/>
              </a:rPr>
              <a:t>/.so</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BC616BDE-354B-693D-1763-48D268D3100E}"/>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2358564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D148F-4032-EE5D-53D7-5FE05CD61AB7}"/>
              </a:ext>
            </a:extLst>
          </p:cNvPr>
          <p:cNvSpPr>
            <a:spLocks noGrp="1"/>
          </p:cNvSpPr>
          <p:nvPr>
            <p:ph type="title"/>
          </p:nvPr>
        </p:nvSpPr>
        <p:spPr/>
        <p:txBody>
          <a:bodyPr/>
          <a:lstStyle/>
          <a:p>
            <a:r>
              <a:rPr lang="en-IN" dirty="0"/>
              <a:t>1. Stages of Linking</a:t>
            </a:r>
          </a:p>
        </p:txBody>
      </p:sp>
      <p:sp>
        <p:nvSpPr>
          <p:cNvPr id="4" name="Slide Number Placeholder 3">
            <a:extLst>
              <a:ext uri="{FF2B5EF4-FFF2-40B4-BE49-F238E27FC236}">
                <a16:creationId xmlns:a16="http://schemas.microsoft.com/office/drawing/2014/main" id="{9080B6E1-F65D-B9F8-DCA0-05DEA68D6F7E}"/>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
        <p:nvSpPr>
          <p:cNvPr id="5" name="Rectangle 1">
            <a:extLst>
              <a:ext uri="{FF2B5EF4-FFF2-40B4-BE49-F238E27FC236}">
                <a16:creationId xmlns:a16="http://schemas.microsoft.com/office/drawing/2014/main" id="{1F24F90E-C2A0-68B5-3006-59A773FD7BED}"/>
              </a:ext>
            </a:extLst>
          </p:cNvPr>
          <p:cNvSpPr>
            <a:spLocks noGrp="1" noChangeArrowheads="1"/>
          </p:cNvSpPr>
          <p:nvPr>
            <p:ph sz="quarter" idx="4"/>
          </p:nvPr>
        </p:nvSpPr>
        <p:spPr bwMode="auto">
          <a:xfrm>
            <a:off x="630766" y="2274839"/>
            <a:ext cx="1093046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Step 1: Compilation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a:t>
            </a:r>
            <a:r>
              <a:rPr kumimoji="0" lang="en-US" altLang="en-US" b="1" i="0" u="none" strike="noStrike" cap="none" normalizeH="0" baseline="0" dirty="0">
                <a:ln>
                  <a:noFill/>
                </a:ln>
                <a:solidFill>
                  <a:schemeClr val="tx1"/>
                </a:solidFill>
                <a:effectLst/>
                <a:latin typeface="Arial" panose="020B0604020202020204" pitchFamily="34" charset="0"/>
              </a:rPr>
              <a:t>compiler</a:t>
            </a:r>
            <a:r>
              <a:rPr kumimoji="0" lang="en-US" altLang="en-US" b="0" i="0" u="none" strike="noStrike" cap="none" normalizeH="0" baseline="0" dirty="0">
                <a:ln>
                  <a:noFill/>
                </a:ln>
                <a:solidFill>
                  <a:schemeClr val="tx1"/>
                </a:solidFill>
                <a:effectLst/>
                <a:latin typeface="Arial" panose="020B0604020202020204" pitchFamily="34" charset="0"/>
              </a:rPr>
              <a:t> (e.g., </a:t>
            </a:r>
            <a:r>
              <a:rPr kumimoji="0" lang="en-US" altLang="en-US" b="0" i="0" u="none" strike="noStrike" cap="none" normalizeH="0" baseline="0" dirty="0" err="1">
                <a:ln>
                  <a:noFill/>
                </a:ln>
                <a:solidFill>
                  <a:schemeClr val="tx1"/>
                </a:solidFill>
                <a:effectLst/>
                <a:latin typeface="Arial Unicode MS"/>
              </a:rPr>
              <a:t>gcc</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clang</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err="1">
                <a:ln>
                  <a:noFill/>
                </a:ln>
                <a:solidFill>
                  <a:schemeClr val="tx1"/>
                </a:solidFill>
                <a:effectLst/>
                <a:latin typeface="Arial Unicode MS"/>
              </a:rPr>
              <a:t>msvc</a:t>
            </a:r>
            <a:r>
              <a:rPr kumimoji="0" lang="en-US" altLang="en-US" b="0" i="0" u="none" strike="noStrike" cap="none" normalizeH="0" baseline="0" dirty="0">
                <a:ln>
                  <a:noFill/>
                </a:ln>
                <a:solidFill>
                  <a:schemeClr val="tx1"/>
                </a:solidFill>
                <a:effectLst/>
              </a:rPr>
              <a:t>) converts </a:t>
            </a:r>
            <a:r>
              <a:rPr kumimoji="0" lang="en-US" altLang="en-US" b="1" i="0" u="none" strike="noStrike" cap="none" normalizeH="0" baseline="0" dirty="0">
                <a:ln>
                  <a:noFill/>
                </a:ln>
                <a:solidFill>
                  <a:schemeClr val="tx1"/>
                </a:solidFill>
                <a:effectLst/>
                <a:latin typeface="Arial" panose="020B0604020202020204" pitchFamily="34" charset="0"/>
              </a:rPr>
              <a:t>each source file</a:t>
            </a:r>
            <a:r>
              <a:rPr kumimoji="0" lang="en-US" altLang="en-US" b="0" i="0" u="none" strike="noStrike" cap="none" normalizeH="0" baseline="0" dirty="0">
                <a:ln>
                  <a:noFill/>
                </a:ln>
                <a:solidFill>
                  <a:schemeClr val="tx1"/>
                </a:solidFill>
                <a:effectLst/>
                <a:latin typeface="Arial" panose="020B0604020202020204" pitchFamily="34" charset="0"/>
              </a:rPr>
              <a:t> into a separate </a:t>
            </a:r>
            <a:r>
              <a:rPr kumimoji="0" lang="en-US" altLang="en-US" b="1" i="0" u="none" strike="noStrike" cap="none" normalizeH="0" baseline="0" dirty="0">
                <a:ln>
                  <a:noFill/>
                </a:ln>
                <a:solidFill>
                  <a:schemeClr val="tx1"/>
                </a:solidFill>
                <a:effectLst/>
                <a:latin typeface="Arial" panose="020B0604020202020204" pitchFamily="34" charset="0"/>
              </a:rPr>
              <a:t>object file (</a:t>
            </a:r>
            <a:r>
              <a:rPr kumimoji="0" lang="en-US" altLang="en-US" b="1" i="0" u="none" strike="noStrike" cap="none" normalizeH="0" baseline="0" dirty="0">
                <a:ln>
                  <a:noFill/>
                </a:ln>
                <a:solidFill>
                  <a:schemeClr val="tx1"/>
                </a:solidFill>
                <a:effectLst/>
                <a:latin typeface="Arial Unicode MS"/>
              </a:rPr>
              <a:t>.o</a:t>
            </a:r>
            <a:r>
              <a:rPr kumimoji="0" lang="en-US" altLang="en-US" b="1" i="0" u="none" strike="noStrike" cap="none" normalizeH="0" baseline="0" dirty="0">
                <a:ln>
                  <a:noFill/>
                </a:ln>
                <a:solidFill>
                  <a:schemeClr val="tx1"/>
                </a:solidFill>
                <a:effectLst/>
              </a:rPr>
              <a:t> or </a:t>
            </a:r>
            <a:r>
              <a:rPr kumimoji="0" lang="en-US" altLang="en-US" b="1" i="0" u="none" strike="noStrike" cap="none" normalizeH="0" baseline="0" dirty="0">
                <a:ln>
                  <a:noFill/>
                </a:ln>
                <a:solidFill>
                  <a:schemeClr val="tx1"/>
                </a:solidFill>
                <a:effectLst/>
                <a:latin typeface="Arial Unicode MS"/>
              </a:rPr>
              <a:t>.obj</a:t>
            </a:r>
            <a:r>
              <a:rPr kumimoji="0" lang="en-US" altLang="en-US" b="1"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Each object file contains </a:t>
            </a:r>
            <a:r>
              <a:rPr kumimoji="0" lang="en-US" altLang="en-US" sz="1800" b="1" i="0" u="none" strike="noStrike" cap="none" normalizeH="0" baseline="0" dirty="0">
                <a:ln>
                  <a:noFill/>
                </a:ln>
                <a:solidFill>
                  <a:schemeClr val="tx1"/>
                </a:solidFill>
                <a:effectLst/>
                <a:latin typeface="Arial" panose="020B0604020202020204" pitchFamily="34" charset="0"/>
              </a:rPr>
              <a:t>machine code</a:t>
            </a:r>
            <a:r>
              <a:rPr kumimoji="0" lang="en-US" altLang="en-US" sz="1800" b="0" i="0" u="none" strike="noStrike" cap="none" normalizeH="0" baseline="0" dirty="0">
                <a:ln>
                  <a:noFill/>
                </a:ln>
                <a:solidFill>
                  <a:schemeClr val="tx1"/>
                </a:solidFill>
                <a:effectLst/>
                <a:latin typeface="Arial" panose="020B0604020202020204" pitchFamily="34" charset="0"/>
              </a:rPr>
              <a:t> but has unresolved function calls (symbol references).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9A7EFEB7-5EB2-3C8E-3422-7D7C0DBE9678}"/>
              </a:ext>
            </a:extLst>
          </p:cNvPr>
          <p:cNvSpPr>
            <a:spLocks noChangeArrowheads="1"/>
          </p:cNvSpPr>
          <p:nvPr/>
        </p:nvSpPr>
        <p:spPr bwMode="auto">
          <a:xfrm>
            <a:off x="711200" y="3657249"/>
            <a:ext cx="8393644"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Step 2: Linking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1" i="0" u="none" strike="noStrike" cap="none" normalizeH="0" baseline="0" dirty="0">
                <a:ln>
                  <a:noFill/>
                </a:ln>
                <a:solidFill>
                  <a:schemeClr val="tx1"/>
                </a:solidFill>
                <a:effectLst/>
                <a:latin typeface="Arial" panose="020B0604020202020204" pitchFamily="34" charset="0"/>
              </a:rPr>
              <a:t>linker</a:t>
            </a:r>
            <a:r>
              <a:rPr kumimoji="0" lang="en-US" altLang="en-US" sz="2000" b="0" i="0" u="none" strike="noStrike" cap="none" normalizeH="0" baseline="0" dirty="0">
                <a:ln>
                  <a:noFill/>
                </a:ln>
                <a:solidFill>
                  <a:schemeClr val="tx1"/>
                </a:solidFill>
                <a:effectLst/>
                <a:latin typeface="Arial" panose="020B0604020202020204" pitchFamily="34" charset="0"/>
              </a:rPr>
              <a:t> resolves </a:t>
            </a:r>
            <a:r>
              <a:rPr kumimoji="0" lang="en-US" altLang="en-US" sz="2000" b="1" i="0" u="none" strike="noStrike" cap="none" normalizeH="0" baseline="0" dirty="0">
                <a:ln>
                  <a:noFill/>
                </a:ln>
                <a:solidFill>
                  <a:schemeClr val="tx1"/>
                </a:solidFill>
                <a:effectLst/>
                <a:latin typeface="Arial" panose="020B0604020202020204" pitchFamily="34" charset="0"/>
              </a:rPr>
              <a:t>unresolved function calls</a:t>
            </a:r>
            <a:r>
              <a:rPr kumimoji="0" lang="en-US" altLang="en-US" sz="2000" b="0" i="0" u="none" strike="noStrike" cap="none" normalizeH="0" baseline="0" dirty="0">
                <a:ln>
                  <a:noFill/>
                </a:ln>
                <a:solidFill>
                  <a:schemeClr val="tx1"/>
                </a:solidFill>
                <a:effectLst/>
                <a:latin typeface="Arial" panose="020B0604020202020204" pitchFamily="34" charset="0"/>
              </a:rPr>
              <a:t> by finding definitions in: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Other </a:t>
            </a:r>
            <a:r>
              <a:rPr kumimoji="0" lang="en-US" altLang="en-US" sz="2000" b="1" i="0" u="none" strike="noStrike" cap="none" normalizeH="0" baseline="0" dirty="0">
                <a:ln>
                  <a:noFill/>
                </a:ln>
                <a:solidFill>
                  <a:schemeClr val="tx1"/>
                </a:solidFill>
                <a:effectLst/>
                <a:latin typeface="Arial" panose="020B0604020202020204" pitchFamily="34" charset="0"/>
              </a:rPr>
              <a:t>object files (</a:t>
            </a:r>
            <a:r>
              <a:rPr kumimoji="0" lang="en-US" altLang="en-US" sz="2000" b="1" i="0" u="none" strike="noStrike" cap="none" normalizeH="0" baseline="0" dirty="0">
                <a:ln>
                  <a:noFill/>
                </a:ln>
                <a:solidFill>
                  <a:schemeClr val="tx1"/>
                </a:solidFill>
                <a:effectLst/>
                <a:latin typeface="Arial Unicode MS"/>
              </a:rPr>
              <a:t>.o/.obj</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Static libraries (</a:t>
            </a:r>
            <a:r>
              <a:rPr kumimoji="0" lang="en-US" altLang="en-US" sz="2000" b="1" i="0" u="none" strike="noStrike" cap="none" normalizeH="0" baseline="0" dirty="0">
                <a:ln>
                  <a:noFill/>
                </a:ln>
                <a:solidFill>
                  <a:schemeClr val="tx1"/>
                </a:solidFill>
                <a:effectLst/>
                <a:latin typeface="Arial Unicode MS"/>
              </a:rPr>
              <a:t>.lib/.a</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Dynamic libraries (</a:t>
            </a:r>
            <a:r>
              <a:rPr kumimoji="0" lang="en-US" altLang="en-US" sz="2000" b="1" i="0" u="none" strike="noStrike" cap="none" normalizeH="0" baseline="0" dirty="0">
                <a:ln>
                  <a:noFill/>
                </a:ln>
                <a:solidFill>
                  <a:schemeClr val="tx1"/>
                </a:solidFill>
                <a:effectLst/>
                <a:latin typeface="Arial Unicode MS"/>
              </a:rPr>
              <a:t>.</a:t>
            </a:r>
            <a:r>
              <a:rPr kumimoji="0" lang="en-US" altLang="en-US" sz="2000" b="1" i="0" u="none" strike="noStrike" cap="none" normalizeH="0" baseline="0" dirty="0" err="1">
                <a:ln>
                  <a:noFill/>
                </a:ln>
                <a:solidFill>
                  <a:schemeClr val="tx1"/>
                </a:solidFill>
                <a:effectLst/>
                <a:latin typeface="Arial Unicode MS"/>
              </a:rPr>
              <a:t>dll</a:t>
            </a:r>
            <a:r>
              <a:rPr kumimoji="0" lang="en-US" altLang="en-US" sz="2000" b="1" i="0" u="none" strike="noStrike" cap="none" normalizeH="0" baseline="0" dirty="0">
                <a:ln>
                  <a:noFill/>
                </a:ln>
                <a:solidFill>
                  <a:schemeClr val="tx1"/>
                </a:solidFill>
                <a:effectLst/>
                <a:latin typeface="Arial Unicode MS"/>
              </a:rPr>
              <a:t>/.so</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It then creates a </a:t>
            </a:r>
            <a:r>
              <a:rPr kumimoji="0" lang="en-US" altLang="en-US" sz="2000" b="1" i="0" u="none" strike="noStrike" cap="none" normalizeH="0" baseline="0" dirty="0">
                <a:ln>
                  <a:noFill/>
                </a:ln>
                <a:solidFill>
                  <a:schemeClr val="tx1"/>
                </a:solidFill>
                <a:effectLst/>
                <a:latin typeface="Arial" panose="020B0604020202020204" pitchFamily="34" charset="0"/>
              </a:rPr>
              <a:t>final executable (</a:t>
            </a:r>
            <a:r>
              <a:rPr kumimoji="0" lang="en-US" altLang="en-US" sz="2000" b="1" i="0" u="none" strike="noStrike" cap="none" normalizeH="0" baseline="0" dirty="0">
                <a:ln>
                  <a:noFill/>
                </a:ln>
                <a:solidFill>
                  <a:schemeClr val="tx1"/>
                </a:solidFill>
                <a:effectLst/>
                <a:latin typeface="Arial Unicode MS"/>
              </a:rPr>
              <a:t>.exe/.out</a:t>
            </a:r>
            <a:r>
              <a:rPr kumimoji="0" lang="en-US" altLang="en-US" sz="2000" b="1" i="0" u="none" strike="noStrike" cap="none" normalizeH="0" baseline="0" dirty="0">
                <a:ln>
                  <a:noFill/>
                </a:ln>
                <a:solidFill>
                  <a:schemeClr val="tx1"/>
                </a:solidFill>
                <a:effectLst/>
              </a:rPr>
              <a:t>)</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8039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3D81-E558-60AD-991D-693EA51A0F10}"/>
              </a:ext>
            </a:extLst>
          </p:cNvPr>
          <p:cNvSpPr>
            <a:spLocks noGrp="1"/>
          </p:cNvSpPr>
          <p:nvPr>
            <p:ph type="title"/>
          </p:nvPr>
        </p:nvSpPr>
        <p:spPr/>
        <p:txBody>
          <a:bodyPr/>
          <a:lstStyle/>
          <a:p>
            <a:r>
              <a:rPr lang="en-US" dirty="0"/>
              <a:t>Linker and loader</a:t>
            </a:r>
            <a:endParaRPr lang="en-IN" dirty="0"/>
          </a:p>
        </p:txBody>
      </p:sp>
      <p:sp>
        <p:nvSpPr>
          <p:cNvPr id="3" name="Content Placeholder 2">
            <a:extLst>
              <a:ext uri="{FF2B5EF4-FFF2-40B4-BE49-F238E27FC236}">
                <a16:creationId xmlns:a16="http://schemas.microsoft.com/office/drawing/2014/main" id="{52754D01-BB56-7125-A14A-87D3929A0896}"/>
              </a:ext>
            </a:extLst>
          </p:cNvPr>
          <p:cNvSpPr>
            <a:spLocks noGrp="1"/>
          </p:cNvSpPr>
          <p:nvPr>
            <p:ph sz="quarter" idx="4"/>
          </p:nvPr>
        </p:nvSpPr>
        <p:spPr/>
        <p:txBody>
          <a:bodyPr/>
          <a:lstStyle/>
          <a:p>
            <a:pPr algn="l" fontAlgn="base"/>
            <a:r>
              <a:rPr lang="en-US" b="1" i="0" dirty="0">
                <a:solidFill>
                  <a:srgbClr val="273239"/>
                </a:solidFill>
                <a:effectLst/>
                <a:latin typeface="Nunito" panose="020F0502020204030204" pitchFamily="2" charset="0"/>
              </a:rPr>
              <a:t>What is Linker?</a:t>
            </a:r>
          </a:p>
          <a:p>
            <a:pPr algn="just" rtl="0" fontAlgn="base"/>
            <a:r>
              <a:rPr lang="en-US" b="0" i="0" dirty="0">
                <a:solidFill>
                  <a:srgbClr val="273239"/>
                </a:solidFill>
                <a:effectLst/>
                <a:latin typeface="Nunito" panose="020F0502020204030204" pitchFamily="2" charset="0"/>
              </a:rPr>
              <a:t>A linker is a special program that combines the object files, generated by the compiler/assembler and other pieces of code to originate an executable file that has a </a:t>
            </a:r>
            <a:r>
              <a:rPr lang="en-US" b="0" i="0" u="sng" dirty="0">
                <a:solidFill>
                  <a:srgbClr val="273239"/>
                </a:solidFill>
                <a:effectLst/>
                <a:latin typeface="Nunito" panose="020F0502020204030204" pitchFamily="2" charset="0"/>
                <a:hlinkClick r:id="rId2"/>
              </a:rPr>
              <a:t>.exe extension</a:t>
            </a:r>
            <a:r>
              <a:rPr lang="en-US" b="0" i="0" dirty="0">
                <a:solidFill>
                  <a:srgbClr val="273239"/>
                </a:solidFill>
                <a:effectLst/>
                <a:latin typeface="Nunito" panose="020F0502020204030204" pitchFamily="2" charset="0"/>
              </a:rPr>
              <a:t>.</a:t>
            </a:r>
          </a:p>
          <a:p>
            <a:endParaRPr lang="en-IN" dirty="0"/>
          </a:p>
          <a:p>
            <a:endParaRPr lang="en-IN" dirty="0"/>
          </a:p>
        </p:txBody>
      </p:sp>
      <p:sp>
        <p:nvSpPr>
          <p:cNvPr id="4" name="Slide Number Placeholder 3">
            <a:extLst>
              <a:ext uri="{FF2B5EF4-FFF2-40B4-BE49-F238E27FC236}">
                <a16:creationId xmlns:a16="http://schemas.microsoft.com/office/drawing/2014/main" id="{93E312BB-1E88-F43C-0B26-7170283DCE0D}"/>
              </a:ext>
            </a:extLst>
          </p:cNvPr>
          <p:cNvSpPr>
            <a:spLocks noGrp="1"/>
          </p:cNvSpPr>
          <p:nvPr>
            <p:ph type="sldNum" sz="quarter" idx="10"/>
          </p:nvPr>
        </p:nvSpPr>
        <p:spPr/>
        <p:txBody>
          <a:bodyPr/>
          <a:lstStyle/>
          <a:p>
            <a:fld id="{48F63A3B-78C7-47BE-AE5E-E10140E04643}" type="slidenum">
              <a:rPr lang="en-US" smtClean="0"/>
              <a:pPr/>
              <a:t>7</a:t>
            </a:fld>
            <a:endParaRPr lang="en-US" dirty="0"/>
          </a:p>
        </p:txBody>
      </p:sp>
      <p:pic>
        <p:nvPicPr>
          <p:cNvPr id="6" name="Picture 5" descr="A diagram of a linker&#10;&#10;AI-generated content may be incorrect.">
            <a:extLst>
              <a:ext uri="{FF2B5EF4-FFF2-40B4-BE49-F238E27FC236}">
                <a16:creationId xmlns:a16="http://schemas.microsoft.com/office/drawing/2014/main" id="{05487408-997E-705F-5E59-C49C144A5D09}"/>
              </a:ext>
            </a:extLst>
          </p:cNvPr>
          <p:cNvPicPr>
            <a:picLocks noChangeAspect="1"/>
          </p:cNvPicPr>
          <p:nvPr/>
        </p:nvPicPr>
        <p:blipFill>
          <a:blip r:embed="rId3"/>
          <a:stretch>
            <a:fillRect/>
          </a:stretch>
        </p:blipFill>
        <p:spPr>
          <a:xfrm>
            <a:off x="319876" y="3500926"/>
            <a:ext cx="11106150" cy="2899875"/>
          </a:xfrm>
          <a:prstGeom prst="rect">
            <a:avLst/>
          </a:prstGeom>
        </p:spPr>
      </p:pic>
    </p:spTree>
    <p:extLst>
      <p:ext uri="{BB962C8B-B14F-4D97-AF65-F5344CB8AC3E}">
        <p14:creationId xmlns:p14="http://schemas.microsoft.com/office/powerpoint/2010/main" val="1344013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78B74-36E5-F54C-7CF8-42884D25DF39}"/>
              </a:ext>
            </a:extLst>
          </p:cNvPr>
          <p:cNvSpPr>
            <a:spLocks noGrp="1"/>
          </p:cNvSpPr>
          <p:nvPr>
            <p:ph type="title"/>
          </p:nvPr>
        </p:nvSpPr>
        <p:spPr/>
        <p:txBody>
          <a:bodyPr/>
          <a:lstStyle/>
          <a:p>
            <a:r>
              <a:rPr lang="en-IN" dirty="0"/>
              <a:t>loader</a:t>
            </a:r>
          </a:p>
        </p:txBody>
      </p:sp>
      <p:sp>
        <p:nvSpPr>
          <p:cNvPr id="3" name="Content Placeholder 2">
            <a:extLst>
              <a:ext uri="{FF2B5EF4-FFF2-40B4-BE49-F238E27FC236}">
                <a16:creationId xmlns:a16="http://schemas.microsoft.com/office/drawing/2014/main" id="{E65347EE-76BB-B5F4-DC28-DAE40BFD73CA}"/>
              </a:ext>
            </a:extLst>
          </p:cNvPr>
          <p:cNvSpPr>
            <a:spLocks noGrp="1"/>
          </p:cNvSpPr>
          <p:nvPr>
            <p:ph sz="quarter" idx="4"/>
          </p:nvPr>
        </p:nvSpPr>
        <p:spPr>
          <a:xfrm>
            <a:off x="914399" y="2117059"/>
            <a:ext cx="10511627" cy="3948557"/>
          </a:xfrm>
        </p:spPr>
        <p:txBody>
          <a:bodyPr>
            <a:normAutofit fontScale="85000" lnSpcReduction="20000"/>
          </a:bodyPr>
          <a:lstStyle/>
          <a:p>
            <a:pPr algn="l" fontAlgn="base"/>
            <a:r>
              <a:rPr lang="en-US" b="1" i="0" dirty="0">
                <a:solidFill>
                  <a:srgbClr val="273239"/>
                </a:solidFill>
                <a:effectLst/>
                <a:latin typeface="Nunito" pitchFamily="2" charset="0"/>
              </a:rPr>
              <a:t>What is Loader?</a:t>
            </a:r>
          </a:p>
          <a:p>
            <a:pPr algn="l" fontAlgn="base"/>
            <a:endParaRPr lang="en-US" b="1" i="0" dirty="0">
              <a:solidFill>
                <a:srgbClr val="273239"/>
              </a:solidFill>
              <a:effectLst/>
              <a:latin typeface="Nunito" pitchFamily="2" charset="0"/>
            </a:endParaRPr>
          </a:p>
          <a:p>
            <a:pPr algn="just" rtl="0" fontAlgn="base"/>
            <a:r>
              <a:rPr lang="en-US" b="0" i="0" dirty="0">
                <a:solidFill>
                  <a:srgbClr val="273239"/>
                </a:solidFill>
                <a:effectLst/>
                <a:latin typeface="Nunito" pitchFamily="2" charset="0"/>
              </a:rPr>
              <a:t>It is special program that takes input of executable files from linker, loads it to main memory, and prepares this code for execution by computer. </a:t>
            </a:r>
          </a:p>
          <a:p>
            <a:r>
              <a:rPr lang="en-US" b="0" i="0" dirty="0">
                <a:solidFill>
                  <a:srgbClr val="273239"/>
                </a:solidFill>
                <a:effectLst/>
                <a:latin typeface="Nunito" pitchFamily="2" charset="0"/>
              </a:rPr>
              <a:t>Loader allocates memory space to program. </a:t>
            </a:r>
          </a:p>
          <a:p>
            <a:endParaRPr lang="en-US" b="0" i="0" dirty="0">
              <a:solidFill>
                <a:srgbClr val="273239"/>
              </a:solidFill>
              <a:effectLst/>
              <a:latin typeface="Nunito" pitchFamily="2" charset="0"/>
            </a:endParaRPr>
          </a:p>
          <a:p>
            <a:r>
              <a:rPr lang="en-IN" b="1" i="0" dirty="0">
                <a:solidFill>
                  <a:srgbClr val="273239"/>
                </a:solidFill>
                <a:effectLst/>
                <a:latin typeface="Nunito" pitchFamily="2" charset="0"/>
              </a:rPr>
              <a:t>Function of Loader</a:t>
            </a:r>
          </a:p>
          <a:p>
            <a:endParaRPr lang="en-IN" b="1" i="0" dirty="0">
              <a:solidFill>
                <a:srgbClr val="273239"/>
              </a:solidFill>
              <a:effectLst/>
              <a:latin typeface="Nunito" pitchFamily="2" charset="0"/>
            </a:endParaRPr>
          </a:p>
          <a:p>
            <a:pPr marL="0" indent="0" algn="l" fontAlgn="base">
              <a:buNone/>
            </a:pPr>
            <a:r>
              <a:rPr lang="en-US" b="1" dirty="0">
                <a:solidFill>
                  <a:srgbClr val="273239"/>
                </a:solidFill>
                <a:latin typeface="Nunito" pitchFamily="2" charset="0"/>
              </a:rPr>
              <a:t>.      </a:t>
            </a:r>
            <a:r>
              <a:rPr lang="en-US" b="1" i="0" dirty="0">
                <a:solidFill>
                  <a:srgbClr val="273239"/>
                </a:solidFill>
                <a:effectLst/>
                <a:latin typeface="Nunito" pitchFamily="2" charset="0"/>
              </a:rPr>
              <a:t> Loading</a:t>
            </a:r>
            <a:r>
              <a:rPr lang="en-US" b="0" i="0" dirty="0">
                <a:solidFill>
                  <a:srgbClr val="273239"/>
                </a:solidFill>
                <a:effectLst/>
                <a:latin typeface="Nunito" pitchFamily="2" charset="0"/>
              </a:rPr>
              <a:t>: The loader loads the executable file into memory and allocates memory for the program.</a:t>
            </a:r>
          </a:p>
          <a:p>
            <a:pPr algn="l" fontAlgn="base">
              <a:buFont typeface="Arial" panose="020B0604020202020204" pitchFamily="34" charset="0"/>
              <a:buChar char="•"/>
            </a:pPr>
            <a:r>
              <a:rPr lang="en-US" b="1" i="0" dirty="0">
                <a:solidFill>
                  <a:srgbClr val="273239"/>
                </a:solidFill>
                <a:effectLst/>
                <a:latin typeface="Nunito" pitchFamily="2" charset="0"/>
              </a:rPr>
              <a:t>Relocation</a:t>
            </a:r>
            <a:r>
              <a:rPr lang="en-US" b="0" i="0" dirty="0">
                <a:solidFill>
                  <a:srgbClr val="273239"/>
                </a:solidFill>
                <a:effectLst/>
                <a:latin typeface="Nunito" pitchFamily="2" charset="0"/>
              </a:rPr>
              <a:t>: The loader adjusts the program’s memory addresses to reflect its location in memory.</a:t>
            </a:r>
          </a:p>
          <a:p>
            <a:pPr algn="l" fontAlgn="base">
              <a:buFont typeface="Arial" panose="020B0604020202020204" pitchFamily="34" charset="0"/>
              <a:buChar char="•"/>
            </a:pPr>
            <a:r>
              <a:rPr lang="en-US" b="1" i="0" dirty="0">
                <a:solidFill>
                  <a:srgbClr val="273239"/>
                </a:solidFill>
                <a:effectLst/>
                <a:latin typeface="Nunito" pitchFamily="2" charset="0"/>
              </a:rPr>
              <a:t>Symbol Resolution</a:t>
            </a:r>
            <a:r>
              <a:rPr lang="en-US" b="0" i="0" dirty="0">
                <a:solidFill>
                  <a:srgbClr val="273239"/>
                </a:solidFill>
                <a:effectLst/>
                <a:latin typeface="Nunito" pitchFamily="2" charset="0"/>
              </a:rPr>
              <a:t>: The loader resolves any unresolved external symbols that are required by the program.</a:t>
            </a:r>
          </a:p>
          <a:p>
            <a:pPr algn="l" fontAlgn="base">
              <a:buFont typeface="Arial" panose="020B0604020202020204" pitchFamily="34" charset="0"/>
              <a:buChar char="•"/>
            </a:pPr>
            <a:r>
              <a:rPr lang="en-US" b="1" i="0" dirty="0">
                <a:solidFill>
                  <a:srgbClr val="273239"/>
                </a:solidFill>
                <a:effectLst/>
                <a:latin typeface="Nunito" pitchFamily="2" charset="0"/>
              </a:rPr>
              <a:t>Dynamic Linking</a:t>
            </a:r>
            <a:r>
              <a:rPr lang="en-US" b="0" i="0" dirty="0">
                <a:solidFill>
                  <a:srgbClr val="273239"/>
                </a:solidFill>
                <a:effectLst/>
                <a:latin typeface="Nunito" pitchFamily="2" charset="0"/>
              </a:rPr>
              <a:t>: The loader can dynamically link libraries into the program at runtime to provide additional functionality.</a:t>
            </a:r>
          </a:p>
          <a:p>
            <a:endParaRPr lang="en-IN" dirty="0"/>
          </a:p>
        </p:txBody>
      </p:sp>
      <p:sp>
        <p:nvSpPr>
          <p:cNvPr id="4" name="Slide Number Placeholder 3">
            <a:extLst>
              <a:ext uri="{FF2B5EF4-FFF2-40B4-BE49-F238E27FC236}">
                <a16:creationId xmlns:a16="http://schemas.microsoft.com/office/drawing/2014/main" id="{CC19DDD7-64B1-4C7F-6037-02989426E423}"/>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2565771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F6429-289C-F9AE-774B-DE23CB0378E6}"/>
              </a:ext>
            </a:extLst>
          </p:cNvPr>
          <p:cNvSpPr>
            <a:spLocks noGrp="1"/>
          </p:cNvSpPr>
          <p:nvPr>
            <p:ph type="title"/>
          </p:nvPr>
        </p:nvSpPr>
        <p:spPr/>
        <p:txBody>
          <a:bodyPr/>
          <a:lstStyle/>
          <a:p>
            <a:r>
              <a:rPr lang="en-US" dirty="0"/>
              <a:t>How Static and Dynamic Linking Work</a:t>
            </a:r>
            <a:endParaRPr lang="en-IN" dirty="0"/>
          </a:p>
        </p:txBody>
      </p:sp>
      <p:sp>
        <p:nvSpPr>
          <p:cNvPr id="4" name="Slide Number Placeholder 3">
            <a:extLst>
              <a:ext uri="{FF2B5EF4-FFF2-40B4-BE49-F238E27FC236}">
                <a16:creationId xmlns:a16="http://schemas.microsoft.com/office/drawing/2014/main" id="{1945E98B-5F7D-B729-4BCC-EDA372F35B9D}"/>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
        <p:nvSpPr>
          <p:cNvPr id="5" name="Rectangle 1">
            <a:extLst>
              <a:ext uri="{FF2B5EF4-FFF2-40B4-BE49-F238E27FC236}">
                <a16:creationId xmlns:a16="http://schemas.microsoft.com/office/drawing/2014/main" id="{DDD96E1B-7E41-28F3-666D-ED24B7AA0DE3}"/>
              </a:ext>
            </a:extLst>
          </p:cNvPr>
          <p:cNvSpPr>
            <a:spLocks noGrp="1" noChangeArrowheads="1"/>
          </p:cNvSpPr>
          <p:nvPr>
            <p:ph sz="quarter" idx="4"/>
          </p:nvPr>
        </p:nvSpPr>
        <p:spPr bwMode="auto">
          <a:xfrm>
            <a:off x="829733" y="2444109"/>
            <a:ext cx="10100734"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28600" marR="0" lvl="0" indent="-228600" algn="l" defTabSz="914400" rtl="0" eaLnBrk="0" fontAlgn="base" latinLnBrk="0" hangingPunct="0">
              <a:lnSpc>
                <a:spcPct val="100000"/>
              </a:lnSpc>
              <a:spcBef>
                <a:spcPct val="0"/>
              </a:spcBef>
              <a:spcAft>
                <a:spcPct val="0"/>
              </a:spcAft>
              <a:buClrTx/>
              <a:buSzTx/>
              <a:buFontTx/>
              <a:buAutoNum type="alphaUcPeriod"/>
              <a:tabLst/>
            </a:pPr>
            <a:r>
              <a:rPr kumimoji="0" lang="en-US" altLang="en-US" sz="1600" b="1" i="0" u="none" strike="noStrike" cap="none" normalizeH="0" baseline="0" dirty="0">
                <a:ln>
                  <a:noFill/>
                </a:ln>
                <a:solidFill>
                  <a:schemeClr val="tx1"/>
                </a:solidFill>
                <a:effectLst/>
                <a:latin typeface="Arial" panose="020B0604020202020204" pitchFamily="34" charset="0"/>
              </a:rPr>
              <a:t>Static Linking (At Compile Time)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linker </a:t>
            </a:r>
            <a:r>
              <a:rPr kumimoji="0" lang="en-US" altLang="en-US" sz="1600" b="1" i="0" u="none" strike="noStrike" cap="none" normalizeH="0" baseline="0" dirty="0">
                <a:ln>
                  <a:noFill/>
                </a:ln>
                <a:solidFill>
                  <a:schemeClr val="tx1"/>
                </a:solidFill>
                <a:effectLst/>
                <a:latin typeface="Arial" panose="020B0604020202020204" pitchFamily="34" charset="0"/>
              </a:rPr>
              <a:t>copies</a:t>
            </a:r>
            <a:r>
              <a:rPr kumimoji="0" lang="en-US" altLang="en-US" sz="1600" b="0" i="0" u="none" strike="noStrike" cap="none" normalizeH="0" baseline="0" dirty="0">
                <a:ln>
                  <a:noFill/>
                </a:ln>
                <a:solidFill>
                  <a:schemeClr val="tx1"/>
                </a:solidFill>
                <a:effectLst/>
                <a:latin typeface="Arial" panose="020B0604020202020204" pitchFamily="34" charset="0"/>
              </a:rPr>
              <a:t> all required functions from a static library (</a:t>
            </a:r>
            <a:r>
              <a:rPr kumimoji="0" lang="en-US" altLang="en-US" sz="1600" b="0" i="0" u="none" strike="noStrike" cap="none" normalizeH="0" baseline="0" dirty="0">
                <a:ln>
                  <a:noFill/>
                </a:ln>
                <a:solidFill>
                  <a:schemeClr val="tx1"/>
                </a:solidFill>
                <a:effectLst/>
                <a:latin typeface="Arial Unicode MS"/>
              </a:rPr>
              <a:t>.lib</a:t>
            </a:r>
            <a:r>
              <a:rPr kumimoji="0" lang="en-US" altLang="en-US" sz="1600" b="0" i="0" u="none" strike="noStrike" cap="none" normalizeH="0" baseline="0" dirty="0">
                <a:ln>
                  <a:noFill/>
                </a:ln>
                <a:solidFill>
                  <a:schemeClr val="tx1"/>
                </a:solidFill>
                <a:effectLst/>
              </a:rPr>
              <a:t> or </a:t>
            </a:r>
            <a:r>
              <a:rPr kumimoji="0" lang="en-US" altLang="en-US" sz="1600" b="0" i="0" u="none" strike="noStrike" cap="none" normalizeH="0" baseline="0" dirty="0">
                <a:ln>
                  <a:noFill/>
                </a:ln>
                <a:solidFill>
                  <a:schemeClr val="tx1"/>
                </a:solidFill>
                <a:effectLst/>
                <a:latin typeface="Arial Unicode MS"/>
              </a:rPr>
              <a:t>.a</a:t>
            </a:r>
            <a:r>
              <a:rPr kumimoji="0" lang="en-US" altLang="en-US" sz="1600" b="0" i="0" u="none" strike="noStrike" cap="none" normalizeH="0" baseline="0" dirty="0">
                <a:ln>
                  <a:noFill/>
                </a:ln>
                <a:solidFill>
                  <a:schemeClr val="tx1"/>
                </a:solidFill>
                <a:effectLst/>
              </a:rPr>
              <a:t>) into the final executable.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The resulting executable is </a:t>
            </a:r>
            <a:r>
              <a:rPr kumimoji="0" lang="en-US" altLang="en-US" sz="1600" b="1" i="0" u="none" strike="noStrike" cap="none" normalizeH="0" baseline="0" dirty="0">
                <a:ln>
                  <a:noFill/>
                </a:ln>
                <a:solidFill>
                  <a:schemeClr val="tx1"/>
                </a:solidFill>
                <a:effectLst/>
                <a:latin typeface="Arial" panose="020B0604020202020204" pitchFamily="34" charset="0"/>
              </a:rPr>
              <a:t>self-contained</a:t>
            </a:r>
            <a:r>
              <a:rPr kumimoji="0" lang="en-US" altLang="en-US" sz="1600" b="0" i="0" u="none" strike="noStrike" cap="none" normalizeH="0" baseline="0" dirty="0">
                <a:ln>
                  <a:noFill/>
                </a:ln>
                <a:solidFill>
                  <a:schemeClr val="tx1"/>
                </a:solidFill>
                <a:effectLst/>
                <a:latin typeface="Arial" panose="020B0604020202020204" pitchFamily="34" charset="0"/>
              </a:rPr>
              <a:t> and does not need external libraries at runtime.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panose="020B0604020202020204" pitchFamily="34" charset="0"/>
              </a:rPr>
              <a:t>eg</a:t>
            </a:r>
            <a:r>
              <a:rPr kumimoji="0" lang="en-US" altLang="en-US" sz="1600" b="0" i="0" u="none" strike="noStrike" cap="none" normalizeH="0" baseline="0" dirty="0">
                <a:ln>
                  <a:noFill/>
                </a:ln>
                <a:solidFill>
                  <a:schemeClr val="tx1"/>
                </a:solidFill>
                <a:effectLst/>
                <a:latin typeface="Arial" panose="020B0604020202020204" pitchFamily="34" charset="0"/>
              </a:rPr>
              <a:t>:     g++ main.cpp </a:t>
            </a:r>
            <a:r>
              <a:rPr kumimoji="0" lang="en-US" altLang="en-US" sz="1600" b="0" i="0" u="none" strike="noStrike" cap="none" normalizeH="0" baseline="0" dirty="0" err="1">
                <a:ln>
                  <a:noFill/>
                </a:ln>
                <a:solidFill>
                  <a:schemeClr val="tx1"/>
                </a:solidFill>
                <a:effectLst/>
                <a:latin typeface="Arial" panose="020B0604020202020204" pitchFamily="34" charset="0"/>
              </a:rPr>
              <a:t>mylib.a</a:t>
            </a:r>
            <a:r>
              <a:rPr kumimoji="0" lang="en-US" altLang="en-US" sz="1600" b="0" i="0" u="none" strike="noStrike" cap="none" normalizeH="0" baseline="0" dirty="0">
                <a:ln>
                  <a:noFill/>
                </a:ln>
                <a:solidFill>
                  <a:schemeClr val="tx1"/>
                </a:solidFill>
                <a:effectLst/>
                <a:latin typeface="Arial" panose="020B0604020202020204" pitchFamily="34" charset="0"/>
              </a:rPr>
              <a:t> -o program.exe        # Statically linking a library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1" name="Picture 10" descr="A diagram of a program&#10;&#10;AI-generated content may be incorrect.">
            <a:extLst>
              <a:ext uri="{FF2B5EF4-FFF2-40B4-BE49-F238E27FC236}">
                <a16:creationId xmlns:a16="http://schemas.microsoft.com/office/drawing/2014/main" id="{91460E52-0DAF-142E-2EC3-FD6880A6935F}"/>
              </a:ext>
            </a:extLst>
          </p:cNvPr>
          <p:cNvPicPr>
            <a:picLocks noChangeAspect="1"/>
          </p:cNvPicPr>
          <p:nvPr/>
        </p:nvPicPr>
        <p:blipFill>
          <a:blip r:embed="rId2"/>
          <a:srcRect b="53939"/>
          <a:stretch/>
        </p:blipFill>
        <p:spPr>
          <a:xfrm>
            <a:off x="3357739" y="4165599"/>
            <a:ext cx="4442045" cy="1963941"/>
          </a:xfrm>
          <a:prstGeom prst="rect">
            <a:avLst/>
          </a:prstGeom>
        </p:spPr>
      </p:pic>
    </p:spTree>
    <p:extLst>
      <p:ext uri="{BB962C8B-B14F-4D97-AF65-F5344CB8AC3E}">
        <p14:creationId xmlns:p14="http://schemas.microsoft.com/office/powerpoint/2010/main" val="119093967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{E13B9B0E-063F-4DE9-B282-BEBF575D7483}tf78438558_win32</Template>
  <TotalTime>1844</TotalTime>
  <Words>1463</Words>
  <Application>Microsoft Office PowerPoint</Application>
  <PresentationFormat>Widescreen</PresentationFormat>
  <Paragraphs>202</Paragraphs>
  <Slides>20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 Black</vt:lpstr>
      <vt:lpstr>Arial Unicode MS</vt:lpstr>
      <vt:lpstr>Calibri</vt:lpstr>
      <vt:lpstr>Nunito</vt:lpstr>
      <vt:lpstr>Sabon Next LT</vt:lpstr>
      <vt:lpstr>Custom</vt:lpstr>
      <vt:lpstr>LINKING IN WINDOWS </vt:lpstr>
      <vt:lpstr>what is dll</vt:lpstr>
      <vt:lpstr>what is LINKING</vt:lpstr>
      <vt:lpstr>Key Benefits of Linking</vt:lpstr>
      <vt:lpstr>How Linking Happens in a Program</vt:lpstr>
      <vt:lpstr>1. Stages of Linking</vt:lpstr>
      <vt:lpstr>Linker and loader</vt:lpstr>
      <vt:lpstr>loader</vt:lpstr>
      <vt:lpstr>How Static and Dynamic Linking Work</vt:lpstr>
      <vt:lpstr>Dynamic Linking (At Runtime)</vt:lpstr>
      <vt:lpstr>3. How Dynamic Linking Works at Runtime</vt:lpstr>
      <vt:lpstr>Manually Loading a DLL in Windows (Explicit Linking)</vt:lpstr>
      <vt:lpstr>Linking Errors &amp; Troubleshooting</vt:lpstr>
      <vt:lpstr>summary</vt:lpstr>
      <vt:lpstr>Linking in Memory Management</vt:lpstr>
      <vt:lpstr>How Dynamic Linking Optimizes Memory Management</vt:lpstr>
      <vt:lpstr>Linking and Paging (Demand Paging)</vt:lpstr>
      <vt:lpstr> Linking and Memory Layout</vt:lpstr>
      <vt:lpstr>B. Dynamic Linking Memory Layout </vt:lpstr>
      <vt:lpstr>   Thank you                Abhijith j</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Abhijith Jose(UST,IN)</dc:creator>
  <cp:lastModifiedBy>Abhijith Jose(UST,IN)</cp:lastModifiedBy>
  <cp:revision>5</cp:revision>
  <dcterms:created xsi:type="dcterms:W3CDTF">2025-04-02T11:40:21Z</dcterms:created>
  <dcterms:modified xsi:type="dcterms:W3CDTF">2025-04-04T04:30:07Z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