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81" r:id="rId5"/>
    <p:sldId id="280" r:id="rId6"/>
    <p:sldId id="282" r:id="rId7"/>
    <p:sldId id="283" r:id="rId8"/>
    <p:sldId id="284" r:id="rId9"/>
    <p:sldId id="291" r:id="rId10"/>
    <p:sldId id="292" r:id="rId11"/>
    <p:sldId id="288" r:id="rId12"/>
    <p:sldId id="289" r:id="rId13"/>
    <p:sldId id="290" r:id="rId14"/>
    <p:sldId id="285" r:id="rId15"/>
    <p:sldId id="287" r:id="rId16"/>
    <p:sldId id="286" r:id="rId17"/>
    <p:sldId id="29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EC34AE-4226-4194-87D7-95703E5144CA}" type="doc">
      <dgm:prSet loTypeId="urn:microsoft.com/office/officeart/2005/8/layout/default" loCatId="list" qsTypeId="urn:microsoft.com/office/officeart/2005/8/quickstyle/simple4" qsCatId="simple" csTypeId="urn:microsoft.com/office/officeart/2005/8/colors/colorful5" csCatId="colorful"/>
      <dgm:spPr/>
      <dgm:t>
        <a:bodyPr/>
        <a:lstStyle/>
        <a:p>
          <a:endParaRPr lang="en-US"/>
        </a:p>
      </dgm:t>
    </dgm:pt>
    <dgm:pt modelId="{62F75911-965A-49E2-9C3C-D0550802A3C8}">
      <dgm:prSet/>
      <dgm:spPr/>
      <dgm:t>
        <a:bodyPr/>
        <a:lstStyle/>
        <a:p>
          <a:r>
            <a:rPr lang="en-US" b="1" i="0" baseline="0"/>
            <a:t>Easily upload and retrieve</a:t>
          </a:r>
          <a:r>
            <a:rPr lang="en-US" b="0" i="0" baseline="0"/>
            <a:t> files whenever needed</a:t>
          </a:r>
          <a:endParaRPr lang="en-US"/>
        </a:p>
      </dgm:t>
    </dgm:pt>
    <dgm:pt modelId="{AF247621-CC0D-4D29-B3EF-063EB98891EC}" type="parTrans" cxnId="{F80F0BB6-5D55-4178-89BB-FFC4B6EF4302}">
      <dgm:prSet/>
      <dgm:spPr/>
      <dgm:t>
        <a:bodyPr/>
        <a:lstStyle/>
        <a:p>
          <a:endParaRPr lang="en-US"/>
        </a:p>
      </dgm:t>
    </dgm:pt>
    <dgm:pt modelId="{07918E07-F259-493C-8A38-795391E3BC56}" type="sibTrans" cxnId="{F80F0BB6-5D55-4178-89BB-FFC4B6EF4302}">
      <dgm:prSet/>
      <dgm:spPr/>
      <dgm:t>
        <a:bodyPr/>
        <a:lstStyle/>
        <a:p>
          <a:endParaRPr lang="en-US"/>
        </a:p>
      </dgm:t>
    </dgm:pt>
    <dgm:pt modelId="{F232FE00-A086-4AB8-BE14-E472F1C07E2E}">
      <dgm:prSet/>
      <dgm:spPr/>
      <dgm:t>
        <a:bodyPr/>
        <a:lstStyle/>
        <a:p>
          <a:r>
            <a:rPr lang="en-US" b="0" i="0" baseline="0"/>
            <a:t>Maintain </a:t>
          </a:r>
          <a:r>
            <a:rPr lang="en-US" b="1" i="0" baseline="0"/>
            <a:t>data confidentiality</a:t>
          </a:r>
          <a:r>
            <a:rPr lang="en-US" b="0" i="0" baseline="0"/>
            <a:t> through advanced encryption techniques</a:t>
          </a:r>
          <a:endParaRPr lang="en-US"/>
        </a:p>
      </dgm:t>
    </dgm:pt>
    <dgm:pt modelId="{5D355E8B-B538-4837-9B74-FC74D01DCEDE}" type="parTrans" cxnId="{08D06F88-2AED-4DCF-AF91-0FB2E125527A}">
      <dgm:prSet/>
      <dgm:spPr/>
      <dgm:t>
        <a:bodyPr/>
        <a:lstStyle/>
        <a:p>
          <a:endParaRPr lang="en-US"/>
        </a:p>
      </dgm:t>
    </dgm:pt>
    <dgm:pt modelId="{DC7E46E6-9B8D-462D-9AE6-2D713C43501B}" type="sibTrans" cxnId="{08D06F88-2AED-4DCF-AF91-0FB2E125527A}">
      <dgm:prSet/>
      <dgm:spPr/>
      <dgm:t>
        <a:bodyPr/>
        <a:lstStyle/>
        <a:p>
          <a:endParaRPr lang="en-US"/>
        </a:p>
      </dgm:t>
    </dgm:pt>
    <dgm:pt modelId="{9159CAEF-19EE-41F3-9626-CFE5F514B3E2}">
      <dgm:prSet/>
      <dgm:spPr/>
      <dgm:t>
        <a:bodyPr/>
        <a:lstStyle/>
        <a:p>
          <a:r>
            <a:rPr lang="en-US" b="0" i="0" baseline="0"/>
            <a:t>Ensure </a:t>
          </a:r>
          <a:r>
            <a:rPr lang="en-US" b="1" i="0" baseline="0"/>
            <a:t>data integrity</a:t>
          </a:r>
          <a:r>
            <a:rPr lang="en-US" b="0" i="0" baseline="0"/>
            <a:t> and prevent unauthorized modifications</a:t>
          </a:r>
          <a:endParaRPr lang="en-US"/>
        </a:p>
      </dgm:t>
    </dgm:pt>
    <dgm:pt modelId="{07F73A85-5868-4D8F-91D7-790D676C75EF}" type="parTrans" cxnId="{319DD20C-B760-4075-8684-0CF52BD28457}">
      <dgm:prSet/>
      <dgm:spPr/>
      <dgm:t>
        <a:bodyPr/>
        <a:lstStyle/>
        <a:p>
          <a:endParaRPr lang="en-US"/>
        </a:p>
      </dgm:t>
    </dgm:pt>
    <dgm:pt modelId="{519E9761-93B2-4E6D-ADEA-AF5E63F814EA}" type="sibTrans" cxnId="{319DD20C-B760-4075-8684-0CF52BD28457}">
      <dgm:prSet/>
      <dgm:spPr/>
      <dgm:t>
        <a:bodyPr/>
        <a:lstStyle/>
        <a:p>
          <a:endParaRPr lang="en-US"/>
        </a:p>
      </dgm:t>
    </dgm:pt>
    <dgm:pt modelId="{52875642-15E6-44C4-87CD-59A0E371B1F5}">
      <dgm:prSet/>
      <dgm:spPr/>
      <dgm:t>
        <a:bodyPr/>
        <a:lstStyle/>
        <a:p>
          <a:r>
            <a:rPr lang="en-US" b="0" i="0" baseline="0"/>
            <a:t>Set </a:t>
          </a:r>
          <a:r>
            <a:rPr lang="en-US" b="1" i="0" baseline="0"/>
            <a:t>access permissions</a:t>
          </a:r>
          <a:r>
            <a:rPr lang="en-US" b="0" i="0" baseline="0"/>
            <a:t> for personal or shared use</a:t>
          </a:r>
          <a:endParaRPr lang="en-US"/>
        </a:p>
      </dgm:t>
    </dgm:pt>
    <dgm:pt modelId="{97B67A8F-5BF1-4195-99CF-21EE9819A689}" type="parTrans" cxnId="{C179218E-D193-4B06-924B-828DC1B074AF}">
      <dgm:prSet/>
      <dgm:spPr/>
      <dgm:t>
        <a:bodyPr/>
        <a:lstStyle/>
        <a:p>
          <a:endParaRPr lang="en-US"/>
        </a:p>
      </dgm:t>
    </dgm:pt>
    <dgm:pt modelId="{D1B1DFD4-AAD6-48FD-A471-9D54DAA9C787}" type="sibTrans" cxnId="{C179218E-D193-4B06-924B-828DC1B074AF}">
      <dgm:prSet/>
      <dgm:spPr/>
      <dgm:t>
        <a:bodyPr/>
        <a:lstStyle/>
        <a:p>
          <a:endParaRPr lang="en-US"/>
        </a:p>
      </dgm:t>
    </dgm:pt>
    <dgm:pt modelId="{7E657A92-007D-4B62-9AED-9CFE2B02A161}">
      <dgm:prSet/>
      <dgm:spPr/>
      <dgm:t>
        <a:bodyPr/>
        <a:lstStyle/>
        <a:p>
          <a:r>
            <a:rPr lang="en-US" b="0" i="0" baseline="0"/>
            <a:t>Automate </a:t>
          </a:r>
          <a:r>
            <a:rPr lang="en-US" b="1" i="0" baseline="0"/>
            <a:t>regular backups</a:t>
          </a:r>
          <a:r>
            <a:rPr lang="en-US" b="0" i="0" baseline="0"/>
            <a:t> to prevent data loss</a:t>
          </a:r>
          <a:endParaRPr lang="en-US"/>
        </a:p>
      </dgm:t>
    </dgm:pt>
    <dgm:pt modelId="{53F138C7-F47B-40BE-9233-8C7D7464F613}" type="parTrans" cxnId="{AC730833-7A6E-4C74-80B1-49B40DE66A2A}">
      <dgm:prSet/>
      <dgm:spPr/>
      <dgm:t>
        <a:bodyPr/>
        <a:lstStyle/>
        <a:p>
          <a:endParaRPr lang="en-US"/>
        </a:p>
      </dgm:t>
    </dgm:pt>
    <dgm:pt modelId="{CB18E47E-DC09-403E-AE75-EBF32AAD2D6F}" type="sibTrans" cxnId="{AC730833-7A6E-4C74-80B1-49B40DE66A2A}">
      <dgm:prSet/>
      <dgm:spPr/>
      <dgm:t>
        <a:bodyPr/>
        <a:lstStyle/>
        <a:p>
          <a:endParaRPr lang="en-US"/>
        </a:p>
      </dgm:t>
    </dgm:pt>
    <dgm:pt modelId="{C2577043-FE58-4EFE-8F8C-137DA0493569}">
      <dgm:prSet/>
      <dgm:spPr/>
      <dgm:t>
        <a:bodyPr/>
        <a:lstStyle/>
        <a:p>
          <a:r>
            <a:rPr lang="en-US"/>
            <a:t>Whether for personal, educational, or business use, the Vault ensures that your sensitive </a:t>
          </a:r>
        </a:p>
      </dgm:t>
    </dgm:pt>
    <dgm:pt modelId="{060BA0D7-7CB5-4B6A-B10D-31361BFC3BFC}" type="parTrans" cxnId="{755DCD4D-8286-4F9B-97F5-688A02A14D03}">
      <dgm:prSet/>
      <dgm:spPr/>
      <dgm:t>
        <a:bodyPr/>
        <a:lstStyle/>
        <a:p>
          <a:endParaRPr lang="en-US"/>
        </a:p>
      </dgm:t>
    </dgm:pt>
    <dgm:pt modelId="{0380BE34-1417-49AE-8CCE-AB7AAF16D4C4}" type="sibTrans" cxnId="{755DCD4D-8286-4F9B-97F5-688A02A14D03}">
      <dgm:prSet/>
      <dgm:spPr/>
      <dgm:t>
        <a:bodyPr/>
        <a:lstStyle/>
        <a:p>
          <a:endParaRPr lang="en-US"/>
        </a:p>
      </dgm:t>
    </dgm:pt>
    <dgm:pt modelId="{94EE8C14-FB01-47A8-8448-A0BE374B2868}">
      <dgm:prSet/>
      <dgm:spPr/>
      <dgm:t>
        <a:bodyPr/>
        <a:lstStyle/>
        <a:p>
          <a:r>
            <a:rPr lang="en-US"/>
            <a:t>information remains protected, accessible, and well-organized in one secure location.</a:t>
          </a:r>
        </a:p>
      </dgm:t>
    </dgm:pt>
    <dgm:pt modelId="{4CC95425-0A96-4E70-9453-76F903460CC5}" type="parTrans" cxnId="{359FAA45-67BB-493E-A494-B099DD88F54D}">
      <dgm:prSet/>
      <dgm:spPr/>
      <dgm:t>
        <a:bodyPr/>
        <a:lstStyle/>
        <a:p>
          <a:endParaRPr lang="en-US"/>
        </a:p>
      </dgm:t>
    </dgm:pt>
    <dgm:pt modelId="{212D46A0-70B2-43D0-8F4F-77777B3B9F6E}" type="sibTrans" cxnId="{359FAA45-67BB-493E-A494-B099DD88F54D}">
      <dgm:prSet/>
      <dgm:spPr/>
      <dgm:t>
        <a:bodyPr/>
        <a:lstStyle/>
        <a:p>
          <a:endParaRPr lang="en-US"/>
        </a:p>
      </dgm:t>
    </dgm:pt>
    <dgm:pt modelId="{77AFC6EE-9B49-4091-92DA-D4652DC1B15A}" type="pres">
      <dgm:prSet presAssocID="{B7EC34AE-4226-4194-87D7-95703E5144CA}" presName="diagram" presStyleCnt="0">
        <dgm:presLayoutVars>
          <dgm:dir/>
          <dgm:resizeHandles val="exact"/>
        </dgm:presLayoutVars>
      </dgm:prSet>
      <dgm:spPr/>
    </dgm:pt>
    <dgm:pt modelId="{3A6B7574-149E-48BA-B992-CA932EC59102}" type="pres">
      <dgm:prSet presAssocID="{62F75911-965A-49E2-9C3C-D0550802A3C8}" presName="node" presStyleLbl="node1" presStyleIdx="0" presStyleCnt="7">
        <dgm:presLayoutVars>
          <dgm:bulletEnabled val="1"/>
        </dgm:presLayoutVars>
      </dgm:prSet>
      <dgm:spPr/>
    </dgm:pt>
    <dgm:pt modelId="{EA1502A0-D8FD-40EB-B8D7-4EA5603CFF6E}" type="pres">
      <dgm:prSet presAssocID="{07918E07-F259-493C-8A38-795391E3BC56}" presName="sibTrans" presStyleCnt="0"/>
      <dgm:spPr/>
    </dgm:pt>
    <dgm:pt modelId="{16C512F4-D32C-485A-97D1-173CDDB1566F}" type="pres">
      <dgm:prSet presAssocID="{F232FE00-A086-4AB8-BE14-E472F1C07E2E}" presName="node" presStyleLbl="node1" presStyleIdx="1" presStyleCnt="7">
        <dgm:presLayoutVars>
          <dgm:bulletEnabled val="1"/>
        </dgm:presLayoutVars>
      </dgm:prSet>
      <dgm:spPr/>
    </dgm:pt>
    <dgm:pt modelId="{B37DD20E-E62E-44C8-99E6-3DE5FC8F839D}" type="pres">
      <dgm:prSet presAssocID="{DC7E46E6-9B8D-462D-9AE6-2D713C43501B}" presName="sibTrans" presStyleCnt="0"/>
      <dgm:spPr/>
    </dgm:pt>
    <dgm:pt modelId="{B18683F1-6302-4F24-B483-EB762CA3FAA6}" type="pres">
      <dgm:prSet presAssocID="{9159CAEF-19EE-41F3-9626-CFE5F514B3E2}" presName="node" presStyleLbl="node1" presStyleIdx="2" presStyleCnt="7">
        <dgm:presLayoutVars>
          <dgm:bulletEnabled val="1"/>
        </dgm:presLayoutVars>
      </dgm:prSet>
      <dgm:spPr/>
    </dgm:pt>
    <dgm:pt modelId="{7608CA63-9801-47A5-888B-8660C982CAE8}" type="pres">
      <dgm:prSet presAssocID="{519E9761-93B2-4E6D-ADEA-AF5E63F814EA}" presName="sibTrans" presStyleCnt="0"/>
      <dgm:spPr/>
    </dgm:pt>
    <dgm:pt modelId="{34292A58-FF34-45E1-81A7-15DAB02187C1}" type="pres">
      <dgm:prSet presAssocID="{52875642-15E6-44C4-87CD-59A0E371B1F5}" presName="node" presStyleLbl="node1" presStyleIdx="3" presStyleCnt="7">
        <dgm:presLayoutVars>
          <dgm:bulletEnabled val="1"/>
        </dgm:presLayoutVars>
      </dgm:prSet>
      <dgm:spPr/>
    </dgm:pt>
    <dgm:pt modelId="{8A1E1229-25CD-435C-A4D6-A9DE883A8F58}" type="pres">
      <dgm:prSet presAssocID="{D1B1DFD4-AAD6-48FD-A471-9D54DAA9C787}" presName="sibTrans" presStyleCnt="0"/>
      <dgm:spPr/>
    </dgm:pt>
    <dgm:pt modelId="{5663FEB1-45E6-4CDA-A403-E7C6BAD9C29C}" type="pres">
      <dgm:prSet presAssocID="{7E657A92-007D-4B62-9AED-9CFE2B02A161}" presName="node" presStyleLbl="node1" presStyleIdx="4" presStyleCnt="7">
        <dgm:presLayoutVars>
          <dgm:bulletEnabled val="1"/>
        </dgm:presLayoutVars>
      </dgm:prSet>
      <dgm:spPr/>
    </dgm:pt>
    <dgm:pt modelId="{4892A9B2-DCC1-406C-B1FE-F7CE6A513CBF}" type="pres">
      <dgm:prSet presAssocID="{CB18E47E-DC09-403E-AE75-EBF32AAD2D6F}" presName="sibTrans" presStyleCnt="0"/>
      <dgm:spPr/>
    </dgm:pt>
    <dgm:pt modelId="{29A2FFCF-8F45-42B1-95BE-929B124CB3F7}" type="pres">
      <dgm:prSet presAssocID="{C2577043-FE58-4EFE-8F8C-137DA0493569}" presName="node" presStyleLbl="node1" presStyleIdx="5" presStyleCnt="7">
        <dgm:presLayoutVars>
          <dgm:bulletEnabled val="1"/>
        </dgm:presLayoutVars>
      </dgm:prSet>
      <dgm:spPr/>
    </dgm:pt>
    <dgm:pt modelId="{79765484-B574-45D7-9415-1620B9177BE8}" type="pres">
      <dgm:prSet presAssocID="{0380BE34-1417-49AE-8CCE-AB7AAF16D4C4}" presName="sibTrans" presStyleCnt="0"/>
      <dgm:spPr/>
    </dgm:pt>
    <dgm:pt modelId="{E0053148-76C7-4B13-B6D8-6490F2E9B0EB}" type="pres">
      <dgm:prSet presAssocID="{94EE8C14-FB01-47A8-8448-A0BE374B2868}" presName="node" presStyleLbl="node1" presStyleIdx="6" presStyleCnt="7">
        <dgm:presLayoutVars>
          <dgm:bulletEnabled val="1"/>
        </dgm:presLayoutVars>
      </dgm:prSet>
      <dgm:spPr/>
    </dgm:pt>
  </dgm:ptLst>
  <dgm:cxnLst>
    <dgm:cxn modelId="{319DD20C-B760-4075-8684-0CF52BD28457}" srcId="{B7EC34AE-4226-4194-87D7-95703E5144CA}" destId="{9159CAEF-19EE-41F3-9626-CFE5F514B3E2}" srcOrd="2" destOrd="0" parTransId="{07F73A85-5868-4D8F-91D7-790D676C75EF}" sibTransId="{519E9761-93B2-4E6D-ADEA-AF5E63F814EA}"/>
    <dgm:cxn modelId="{C3FFCC1F-F472-4AB6-A92D-D9D7D5F9A6F7}" type="presOf" srcId="{7E657A92-007D-4B62-9AED-9CFE2B02A161}" destId="{5663FEB1-45E6-4CDA-A403-E7C6BAD9C29C}" srcOrd="0" destOrd="0" presId="urn:microsoft.com/office/officeart/2005/8/layout/default"/>
    <dgm:cxn modelId="{2ACC8C2C-8DC9-4EC4-9D19-58E74B836CE8}" type="presOf" srcId="{62F75911-965A-49E2-9C3C-D0550802A3C8}" destId="{3A6B7574-149E-48BA-B992-CA932EC59102}" srcOrd="0" destOrd="0" presId="urn:microsoft.com/office/officeart/2005/8/layout/default"/>
    <dgm:cxn modelId="{AC730833-7A6E-4C74-80B1-49B40DE66A2A}" srcId="{B7EC34AE-4226-4194-87D7-95703E5144CA}" destId="{7E657A92-007D-4B62-9AED-9CFE2B02A161}" srcOrd="4" destOrd="0" parTransId="{53F138C7-F47B-40BE-9233-8C7D7464F613}" sibTransId="{CB18E47E-DC09-403E-AE75-EBF32AAD2D6F}"/>
    <dgm:cxn modelId="{CB285F37-181C-4C1E-A740-8CFBF5A38C97}" type="presOf" srcId="{F232FE00-A086-4AB8-BE14-E472F1C07E2E}" destId="{16C512F4-D32C-485A-97D1-173CDDB1566F}" srcOrd="0" destOrd="0" presId="urn:microsoft.com/office/officeart/2005/8/layout/default"/>
    <dgm:cxn modelId="{359FAA45-67BB-493E-A494-B099DD88F54D}" srcId="{B7EC34AE-4226-4194-87D7-95703E5144CA}" destId="{94EE8C14-FB01-47A8-8448-A0BE374B2868}" srcOrd="6" destOrd="0" parTransId="{4CC95425-0A96-4E70-9453-76F903460CC5}" sibTransId="{212D46A0-70B2-43D0-8F4F-77777B3B9F6E}"/>
    <dgm:cxn modelId="{755DCD4D-8286-4F9B-97F5-688A02A14D03}" srcId="{B7EC34AE-4226-4194-87D7-95703E5144CA}" destId="{C2577043-FE58-4EFE-8F8C-137DA0493569}" srcOrd="5" destOrd="0" parTransId="{060BA0D7-7CB5-4B6A-B10D-31361BFC3BFC}" sibTransId="{0380BE34-1417-49AE-8CCE-AB7AAF16D4C4}"/>
    <dgm:cxn modelId="{08D06F88-2AED-4DCF-AF91-0FB2E125527A}" srcId="{B7EC34AE-4226-4194-87D7-95703E5144CA}" destId="{F232FE00-A086-4AB8-BE14-E472F1C07E2E}" srcOrd="1" destOrd="0" parTransId="{5D355E8B-B538-4837-9B74-FC74D01DCEDE}" sibTransId="{DC7E46E6-9B8D-462D-9AE6-2D713C43501B}"/>
    <dgm:cxn modelId="{C179218E-D193-4B06-924B-828DC1B074AF}" srcId="{B7EC34AE-4226-4194-87D7-95703E5144CA}" destId="{52875642-15E6-44C4-87CD-59A0E371B1F5}" srcOrd="3" destOrd="0" parTransId="{97B67A8F-5BF1-4195-99CF-21EE9819A689}" sibTransId="{D1B1DFD4-AAD6-48FD-A471-9D54DAA9C787}"/>
    <dgm:cxn modelId="{F5FBC28F-7F92-4470-A3F5-A8C651A6F81D}" type="presOf" srcId="{C2577043-FE58-4EFE-8F8C-137DA0493569}" destId="{29A2FFCF-8F45-42B1-95BE-929B124CB3F7}" srcOrd="0" destOrd="0" presId="urn:microsoft.com/office/officeart/2005/8/layout/default"/>
    <dgm:cxn modelId="{71DF72B3-E6F0-471C-AD24-C1A2AA991096}" type="presOf" srcId="{52875642-15E6-44C4-87CD-59A0E371B1F5}" destId="{34292A58-FF34-45E1-81A7-15DAB02187C1}" srcOrd="0" destOrd="0" presId="urn:microsoft.com/office/officeart/2005/8/layout/default"/>
    <dgm:cxn modelId="{F80F0BB6-5D55-4178-89BB-FFC4B6EF4302}" srcId="{B7EC34AE-4226-4194-87D7-95703E5144CA}" destId="{62F75911-965A-49E2-9C3C-D0550802A3C8}" srcOrd="0" destOrd="0" parTransId="{AF247621-CC0D-4D29-B3EF-063EB98891EC}" sibTransId="{07918E07-F259-493C-8A38-795391E3BC56}"/>
    <dgm:cxn modelId="{09DF8DC3-541C-45CE-8C3F-AD15FDBD349D}" type="presOf" srcId="{94EE8C14-FB01-47A8-8448-A0BE374B2868}" destId="{E0053148-76C7-4B13-B6D8-6490F2E9B0EB}" srcOrd="0" destOrd="0" presId="urn:microsoft.com/office/officeart/2005/8/layout/default"/>
    <dgm:cxn modelId="{55E75DD9-114E-4FBB-929B-7602338A2CB8}" type="presOf" srcId="{B7EC34AE-4226-4194-87D7-95703E5144CA}" destId="{77AFC6EE-9B49-4091-92DA-D4652DC1B15A}" srcOrd="0" destOrd="0" presId="urn:microsoft.com/office/officeart/2005/8/layout/default"/>
    <dgm:cxn modelId="{C5DCECED-5DDD-4358-9FC7-CBA9788186A6}" type="presOf" srcId="{9159CAEF-19EE-41F3-9626-CFE5F514B3E2}" destId="{B18683F1-6302-4F24-B483-EB762CA3FAA6}" srcOrd="0" destOrd="0" presId="urn:microsoft.com/office/officeart/2005/8/layout/default"/>
    <dgm:cxn modelId="{A4464CF1-7A51-4820-889F-8FE78CC497D7}" type="presParOf" srcId="{77AFC6EE-9B49-4091-92DA-D4652DC1B15A}" destId="{3A6B7574-149E-48BA-B992-CA932EC59102}" srcOrd="0" destOrd="0" presId="urn:microsoft.com/office/officeart/2005/8/layout/default"/>
    <dgm:cxn modelId="{FACB9868-299F-46CB-B999-39325AF81BE6}" type="presParOf" srcId="{77AFC6EE-9B49-4091-92DA-D4652DC1B15A}" destId="{EA1502A0-D8FD-40EB-B8D7-4EA5603CFF6E}" srcOrd="1" destOrd="0" presId="urn:microsoft.com/office/officeart/2005/8/layout/default"/>
    <dgm:cxn modelId="{5C97D293-94BC-44E9-BBB5-1CA6EAE0B942}" type="presParOf" srcId="{77AFC6EE-9B49-4091-92DA-D4652DC1B15A}" destId="{16C512F4-D32C-485A-97D1-173CDDB1566F}" srcOrd="2" destOrd="0" presId="urn:microsoft.com/office/officeart/2005/8/layout/default"/>
    <dgm:cxn modelId="{3BCD8304-4CE9-4616-820F-C03755F4CC7E}" type="presParOf" srcId="{77AFC6EE-9B49-4091-92DA-D4652DC1B15A}" destId="{B37DD20E-E62E-44C8-99E6-3DE5FC8F839D}" srcOrd="3" destOrd="0" presId="urn:microsoft.com/office/officeart/2005/8/layout/default"/>
    <dgm:cxn modelId="{16D893FB-C4DB-42B4-9406-012C39AF588C}" type="presParOf" srcId="{77AFC6EE-9B49-4091-92DA-D4652DC1B15A}" destId="{B18683F1-6302-4F24-B483-EB762CA3FAA6}" srcOrd="4" destOrd="0" presId="urn:microsoft.com/office/officeart/2005/8/layout/default"/>
    <dgm:cxn modelId="{68A6CE01-CA7E-4ACD-9FCC-65E35CDADC96}" type="presParOf" srcId="{77AFC6EE-9B49-4091-92DA-D4652DC1B15A}" destId="{7608CA63-9801-47A5-888B-8660C982CAE8}" srcOrd="5" destOrd="0" presId="urn:microsoft.com/office/officeart/2005/8/layout/default"/>
    <dgm:cxn modelId="{284D4F15-73A8-4B60-A759-6A7B6AC92F63}" type="presParOf" srcId="{77AFC6EE-9B49-4091-92DA-D4652DC1B15A}" destId="{34292A58-FF34-45E1-81A7-15DAB02187C1}" srcOrd="6" destOrd="0" presId="urn:microsoft.com/office/officeart/2005/8/layout/default"/>
    <dgm:cxn modelId="{F07C50E8-0C1C-487F-8BB8-E740C071018B}" type="presParOf" srcId="{77AFC6EE-9B49-4091-92DA-D4652DC1B15A}" destId="{8A1E1229-25CD-435C-A4D6-A9DE883A8F58}" srcOrd="7" destOrd="0" presId="urn:microsoft.com/office/officeart/2005/8/layout/default"/>
    <dgm:cxn modelId="{788F6F3F-7486-4186-94C7-028349FAEE95}" type="presParOf" srcId="{77AFC6EE-9B49-4091-92DA-D4652DC1B15A}" destId="{5663FEB1-45E6-4CDA-A403-E7C6BAD9C29C}" srcOrd="8" destOrd="0" presId="urn:microsoft.com/office/officeart/2005/8/layout/default"/>
    <dgm:cxn modelId="{91A77525-BC03-4E71-B7F5-A9A5FFEBD44E}" type="presParOf" srcId="{77AFC6EE-9B49-4091-92DA-D4652DC1B15A}" destId="{4892A9B2-DCC1-406C-B1FE-F7CE6A513CBF}" srcOrd="9" destOrd="0" presId="urn:microsoft.com/office/officeart/2005/8/layout/default"/>
    <dgm:cxn modelId="{E774E01C-A134-412F-AA2C-B7D53439480E}" type="presParOf" srcId="{77AFC6EE-9B49-4091-92DA-D4652DC1B15A}" destId="{29A2FFCF-8F45-42B1-95BE-929B124CB3F7}" srcOrd="10" destOrd="0" presId="urn:microsoft.com/office/officeart/2005/8/layout/default"/>
    <dgm:cxn modelId="{83D2A7BD-C3FB-4396-85CD-FA23AF13E51D}" type="presParOf" srcId="{77AFC6EE-9B49-4091-92DA-D4652DC1B15A}" destId="{79765484-B574-45D7-9415-1620B9177BE8}" srcOrd="11" destOrd="0" presId="urn:microsoft.com/office/officeart/2005/8/layout/default"/>
    <dgm:cxn modelId="{96DA6844-D176-49F9-9B5F-A212B716D10B}" type="presParOf" srcId="{77AFC6EE-9B49-4091-92DA-D4652DC1B15A}" destId="{E0053148-76C7-4B13-B6D8-6490F2E9B0EB}"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DADCBCF-C923-4931-A51A-24E085773E65}"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4DCDAA4D-F84D-4B0D-91A3-40FEC541D0F7}">
      <dgm:prSet/>
      <dgm:spPr/>
      <dgm:t>
        <a:bodyPr/>
        <a:lstStyle/>
        <a:p>
          <a:r>
            <a:rPr lang="en-US" b="1" i="0" baseline="0"/>
            <a:t>Key/IV Generation</a:t>
          </a:r>
          <a:r>
            <a:rPr lang="en-US" b="0" i="0" baseline="0"/>
            <a:t>:</a:t>
          </a:r>
          <a:endParaRPr lang="en-US"/>
        </a:p>
      </dgm:t>
    </dgm:pt>
    <dgm:pt modelId="{6F221C0E-E85F-4659-9C35-B93DA773A8FF}" type="parTrans" cxnId="{2C0B5EB9-5AA3-40CB-8C75-B2990B04B368}">
      <dgm:prSet/>
      <dgm:spPr/>
      <dgm:t>
        <a:bodyPr/>
        <a:lstStyle/>
        <a:p>
          <a:endParaRPr lang="en-US"/>
        </a:p>
      </dgm:t>
    </dgm:pt>
    <dgm:pt modelId="{C38D6002-5C9C-4F72-8B4A-3560920EE2BF}" type="sibTrans" cxnId="{2C0B5EB9-5AA3-40CB-8C75-B2990B04B368}">
      <dgm:prSet/>
      <dgm:spPr/>
      <dgm:t>
        <a:bodyPr/>
        <a:lstStyle/>
        <a:p>
          <a:endParaRPr lang="en-US"/>
        </a:p>
      </dgm:t>
    </dgm:pt>
    <dgm:pt modelId="{5FFCE910-C10B-41F0-858C-0D5C7527E5F8}">
      <dgm:prSet/>
      <dgm:spPr/>
      <dgm:t>
        <a:bodyPr/>
        <a:lstStyle/>
        <a:p>
          <a:r>
            <a:rPr lang="en-US" b="0" i="0" baseline="0"/>
            <a:t>AutoSeededRandomPool</a:t>
          </a:r>
          <a:endParaRPr lang="en-US"/>
        </a:p>
      </dgm:t>
    </dgm:pt>
    <dgm:pt modelId="{84299827-A8A8-4049-BBB4-1A6450D5A3F8}" type="parTrans" cxnId="{24BC4A1B-A53A-4281-81F3-48E0AF942E7B}">
      <dgm:prSet/>
      <dgm:spPr/>
      <dgm:t>
        <a:bodyPr/>
        <a:lstStyle/>
        <a:p>
          <a:endParaRPr lang="en-US"/>
        </a:p>
      </dgm:t>
    </dgm:pt>
    <dgm:pt modelId="{3AEE0FCE-8F99-4EC6-81FA-C49322A5040C}" type="sibTrans" cxnId="{24BC4A1B-A53A-4281-81F3-48E0AF942E7B}">
      <dgm:prSet/>
      <dgm:spPr/>
      <dgm:t>
        <a:bodyPr/>
        <a:lstStyle/>
        <a:p>
          <a:endParaRPr lang="en-US"/>
        </a:p>
      </dgm:t>
    </dgm:pt>
    <dgm:pt modelId="{5296192B-0190-48F8-8113-766268311126}">
      <dgm:prSet/>
      <dgm:spPr/>
      <dgm:t>
        <a:bodyPr/>
        <a:lstStyle/>
        <a:p>
          <a:r>
            <a:rPr lang="en-US" b="0" i="0" baseline="0"/>
            <a:t>SecByteBlock</a:t>
          </a:r>
          <a:endParaRPr lang="en-US"/>
        </a:p>
      </dgm:t>
    </dgm:pt>
    <dgm:pt modelId="{E3861B88-5A95-4F50-AE7E-8FD049BD92FE}" type="parTrans" cxnId="{9A597C79-4F01-4A06-9401-619C46F5B194}">
      <dgm:prSet/>
      <dgm:spPr/>
      <dgm:t>
        <a:bodyPr/>
        <a:lstStyle/>
        <a:p>
          <a:endParaRPr lang="en-US"/>
        </a:p>
      </dgm:t>
    </dgm:pt>
    <dgm:pt modelId="{4FC590A9-ECE1-4658-A9EB-8A110A52691C}" type="sibTrans" cxnId="{9A597C79-4F01-4A06-9401-619C46F5B194}">
      <dgm:prSet/>
      <dgm:spPr/>
      <dgm:t>
        <a:bodyPr/>
        <a:lstStyle/>
        <a:p>
          <a:endParaRPr lang="en-US"/>
        </a:p>
      </dgm:t>
    </dgm:pt>
    <dgm:pt modelId="{63088820-0C96-45D5-B786-7877F780C9D6}">
      <dgm:prSet/>
      <dgm:spPr/>
      <dgm:t>
        <a:bodyPr/>
        <a:lstStyle/>
        <a:p>
          <a:r>
            <a:rPr lang="en-US" b="1" i="0" baseline="0"/>
            <a:t>Encryption/Decryption Setup</a:t>
          </a:r>
          <a:r>
            <a:rPr lang="en-US" b="0" i="0" baseline="0"/>
            <a:t>:</a:t>
          </a:r>
          <a:endParaRPr lang="en-US"/>
        </a:p>
      </dgm:t>
    </dgm:pt>
    <dgm:pt modelId="{C6B76173-EC45-47AE-93EB-866D83B8DC51}" type="parTrans" cxnId="{B9373CCC-9C3F-4586-8A2D-6FB7AE2C7BF6}">
      <dgm:prSet/>
      <dgm:spPr/>
      <dgm:t>
        <a:bodyPr/>
        <a:lstStyle/>
        <a:p>
          <a:endParaRPr lang="en-US"/>
        </a:p>
      </dgm:t>
    </dgm:pt>
    <dgm:pt modelId="{B67D0388-91DF-4D93-AECD-8EA2FD7D76D5}" type="sibTrans" cxnId="{B9373CCC-9C3F-4586-8A2D-6FB7AE2C7BF6}">
      <dgm:prSet/>
      <dgm:spPr/>
      <dgm:t>
        <a:bodyPr/>
        <a:lstStyle/>
        <a:p>
          <a:endParaRPr lang="en-US"/>
        </a:p>
      </dgm:t>
    </dgm:pt>
    <dgm:pt modelId="{4B00814D-EF01-403D-931D-26DB10599064}">
      <dgm:prSet/>
      <dgm:spPr/>
      <dgm:t>
        <a:bodyPr/>
        <a:lstStyle/>
        <a:p>
          <a:r>
            <a:rPr lang="en-US" b="0" i="0" baseline="0"/>
            <a:t>CBC_Mode&lt;AES&gt;::Encryption</a:t>
          </a:r>
          <a:endParaRPr lang="en-US"/>
        </a:p>
      </dgm:t>
    </dgm:pt>
    <dgm:pt modelId="{210E9C56-22B1-42CD-B3F3-453FECBB6C29}" type="parTrans" cxnId="{7DF86DCE-C1E6-4414-A1ED-DE24FE7CD902}">
      <dgm:prSet/>
      <dgm:spPr/>
      <dgm:t>
        <a:bodyPr/>
        <a:lstStyle/>
        <a:p>
          <a:endParaRPr lang="en-US"/>
        </a:p>
      </dgm:t>
    </dgm:pt>
    <dgm:pt modelId="{1A96532E-3F80-404C-A1C1-0CEAB1172BB3}" type="sibTrans" cxnId="{7DF86DCE-C1E6-4414-A1ED-DE24FE7CD902}">
      <dgm:prSet/>
      <dgm:spPr/>
      <dgm:t>
        <a:bodyPr/>
        <a:lstStyle/>
        <a:p>
          <a:endParaRPr lang="en-US"/>
        </a:p>
      </dgm:t>
    </dgm:pt>
    <dgm:pt modelId="{B8F3408C-D954-4851-9093-C9753C6427CD}">
      <dgm:prSet/>
      <dgm:spPr/>
      <dgm:t>
        <a:bodyPr/>
        <a:lstStyle/>
        <a:p>
          <a:r>
            <a:rPr lang="en-US" b="0" i="0" baseline="0"/>
            <a:t>CBC_Mode&lt;AES&gt;::Decryption</a:t>
          </a:r>
          <a:endParaRPr lang="en-US"/>
        </a:p>
      </dgm:t>
    </dgm:pt>
    <dgm:pt modelId="{EE898BDC-FA79-4D36-8EA4-5CD47A0BD1BC}" type="parTrans" cxnId="{6C4398EF-3EFD-4C38-8048-DD26B4BEDE39}">
      <dgm:prSet/>
      <dgm:spPr/>
      <dgm:t>
        <a:bodyPr/>
        <a:lstStyle/>
        <a:p>
          <a:endParaRPr lang="en-US"/>
        </a:p>
      </dgm:t>
    </dgm:pt>
    <dgm:pt modelId="{73877361-7A69-4A3B-A9D7-C50BEB2E1276}" type="sibTrans" cxnId="{6C4398EF-3EFD-4C38-8048-DD26B4BEDE39}">
      <dgm:prSet/>
      <dgm:spPr/>
      <dgm:t>
        <a:bodyPr/>
        <a:lstStyle/>
        <a:p>
          <a:endParaRPr lang="en-US"/>
        </a:p>
      </dgm:t>
    </dgm:pt>
    <dgm:pt modelId="{1F1D4707-8554-4616-A031-092706FA1071}">
      <dgm:prSet/>
      <dgm:spPr/>
      <dgm:t>
        <a:bodyPr/>
        <a:lstStyle/>
        <a:p>
          <a:r>
            <a:rPr lang="en-US" b="0" i="0" baseline="0"/>
            <a:t>SetKeyWithIV()</a:t>
          </a:r>
          <a:endParaRPr lang="en-US"/>
        </a:p>
      </dgm:t>
    </dgm:pt>
    <dgm:pt modelId="{4FE79F15-4026-4FD3-9547-920EED9FCAB3}" type="parTrans" cxnId="{CCDCFDFC-8440-4993-9E76-FD3A33B5B141}">
      <dgm:prSet/>
      <dgm:spPr/>
      <dgm:t>
        <a:bodyPr/>
        <a:lstStyle/>
        <a:p>
          <a:endParaRPr lang="en-US"/>
        </a:p>
      </dgm:t>
    </dgm:pt>
    <dgm:pt modelId="{CDE6F4B7-89A5-45B0-BDF8-E712A5261DFB}" type="sibTrans" cxnId="{CCDCFDFC-8440-4993-9E76-FD3A33B5B141}">
      <dgm:prSet/>
      <dgm:spPr/>
      <dgm:t>
        <a:bodyPr/>
        <a:lstStyle/>
        <a:p>
          <a:endParaRPr lang="en-US"/>
        </a:p>
      </dgm:t>
    </dgm:pt>
    <dgm:pt modelId="{F1861C8D-3E19-4CA6-BD8B-B99DC3860D70}">
      <dgm:prSet/>
      <dgm:spPr/>
      <dgm:t>
        <a:bodyPr/>
        <a:lstStyle/>
        <a:p>
          <a:r>
            <a:rPr lang="en-US" b="1" i="0" baseline="0"/>
            <a:t>Data Handling</a:t>
          </a:r>
          <a:r>
            <a:rPr lang="en-US" b="0" i="0" baseline="0"/>
            <a:t>:</a:t>
          </a:r>
          <a:endParaRPr lang="en-US"/>
        </a:p>
      </dgm:t>
    </dgm:pt>
    <dgm:pt modelId="{3F70D088-7167-4DC3-BAEF-3974E34E296D}" type="parTrans" cxnId="{09E521D6-344E-4AA3-9A52-8FFB2AE30015}">
      <dgm:prSet/>
      <dgm:spPr/>
      <dgm:t>
        <a:bodyPr/>
        <a:lstStyle/>
        <a:p>
          <a:endParaRPr lang="en-US"/>
        </a:p>
      </dgm:t>
    </dgm:pt>
    <dgm:pt modelId="{017ADF39-3509-4D20-9CFA-63316469A0E1}" type="sibTrans" cxnId="{09E521D6-344E-4AA3-9A52-8FFB2AE30015}">
      <dgm:prSet/>
      <dgm:spPr/>
      <dgm:t>
        <a:bodyPr/>
        <a:lstStyle/>
        <a:p>
          <a:endParaRPr lang="en-US"/>
        </a:p>
      </dgm:t>
    </dgm:pt>
    <dgm:pt modelId="{FE807BD5-2B8B-4FA1-8372-6BD631440311}">
      <dgm:prSet/>
      <dgm:spPr/>
      <dgm:t>
        <a:bodyPr/>
        <a:lstStyle/>
        <a:p>
          <a:r>
            <a:rPr lang="en-US" b="0" i="0" baseline="0"/>
            <a:t>StringSource / StringSink</a:t>
          </a:r>
          <a:endParaRPr lang="en-US"/>
        </a:p>
      </dgm:t>
    </dgm:pt>
    <dgm:pt modelId="{4AA59C5D-314D-46EC-A959-C58A41CE1710}" type="parTrans" cxnId="{3AA96EC1-2AD6-418A-8BF4-66893FEA2829}">
      <dgm:prSet/>
      <dgm:spPr/>
      <dgm:t>
        <a:bodyPr/>
        <a:lstStyle/>
        <a:p>
          <a:endParaRPr lang="en-US"/>
        </a:p>
      </dgm:t>
    </dgm:pt>
    <dgm:pt modelId="{523D633D-7FB7-48BC-B085-359C469E9A3B}" type="sibTrans" cxnId="{3AA96EC1-2AD6-418A-8BF4-66893FEA2829}">
      <dgm:prSet/>
      <dgm:spPr/>
      <dgm:t>
        <a:bodyPr/>
        <a:lstStyle/>
        <a:p>
          <a:endParaRPr lang="en-US"/>
        </a:p>
      </dgm:t>
    </dgm:pt>
    <dgm:pt modelId="{9E8BF627-8621-4E64-8678-28DCF72AB909}">
      <dgm:prSet/>
      <dgm:spPr/>
      <dgm:t>
        <a:bodyPr/>
        <a:lstStyle/>
        <a:p>
          <a:r>
            <a:rPr lang="en-US" b="0" i="0" baseline="0"/>
            <a:t>StreamTransformationFilter</a:t>
          </a:r>
          <a:endParaRPr lang="en-US"/>
        </a:p>
      </dgm:t>
    </dgm:pt>
    <dgm:pt modelId="{D744DEB2-801C-4B47-A5CC-9AF65B5410B0}" type="parTrans" cxnId="{CD119DAA-35A2-4488-B4B3-22F5B17FC768}">
      <dgm:prSet/>
      <dgm:spPr/>
      <dgm:t>
        <a:bodyPr/>
        <a:lstStyle/>
        <a:p>
          <a:endParaRPr lang="en-US"/>
        </a:p>
      </dgm:t>
    </dgm:pt>
    <dgm:pt modelId="{3608E709-BA8B-432A-96DB-EDC58A36121A}" type="sibTrans" cxnId="{CD119DAA-35A2-4488-B4B3-22F5B17FC768}">
      <dgm:prSet/>
      <dgm:spPr/>
      <dgm:t>
        <a:bodyPr/>
        <a:lstStyle/>
        <a:p>
          <a:endParaRPr lang="en-US"/>
        </a:p>
      </dgm:t>
    </dgm:pt>
    <dgm:pt modelId="{27220D2F-B5AA-4796-A6EE-C1F704FA56E9}" type="pres">
      <dgm:prSet presAssocID="{0DADCBCF-C923-4931-A51A-24E085773E65}" presName="linear" presStyleCnt="0">
        <dgm:presLayoutVars>
          <dgm:animLvl val="lvl"/>
          <dgm:resizeHandles val="exact"/>
        </dgm:presLayoutVars>
      </dgm:prSet>
      <dgm:spPr/>
    </dgm:pt>
    <dgm:pt modelId="{F2FD9D3A-8B11-4D00-B0B4-14C1A3325F17}" type="pres">
      <dgm:prSet presAssocID="{4DCDAA4D-F84D-4B0D-91A3-40FEC541D0F7}" presName="parentText" presStyleLbl="node1" presStyleIdx="0" presStyleCnt="3">
        <dgm:presLayoutVars>
          <dgm:chMax val="0"/>
          <dgm:bulletEnabled val="1"/>
        </dgm:presLayoutVars>
      </dgm:prSet>
      <dgm:spPr/>
    </dgm:pt>
    <dgm:pt modelId="{401439F6-1F2C-4A44-B61E-E0AA7C148548}" type="pres">
      <dgm:prSet presAssocID="{4DCDAA4D-F84D-4B0D-91A3-40FEC541D0F7}" presName="childText" presStyleLbl="revTx" presStyleIdx="0" presStyleCnt="3">
        <dgm:presLayoutVars>
          <dgm:bulletEnabled val="1"/>
        </dgm:presLayoutVars>
      </dgm:prSet>
      <dgm:spPr/>
    </dgm:pt>
    <dgm:pt modelId="{C340160D-8BC7-4C1A-AF50-A9727D5F3B4F}" type="pres">
      <dgm:prSet presAssocID="{63088820-0C96-45D5-B786-7877F780C9D6}" presName="parentText" presStyleLbl="node1" presStyleIdx="1" presStyleCnt="3">
        <dgm:presLayoutVars>
          <dgm:chMax val="0"/>
          <dgm:bulletEnabled val="1"/>
        </dgm:presLayoutVars>
      </dgm:prSet>
      <dgm:spPr/>
    </dgm:pt>
    <dgm:pt modelId="{24E8B9FE-029F-4B67-ABCC-A27B6921D276}" type="pres">
      <dgm:prSet presAssocID="{63088820-0C96-45D5-B786-7877F780C9D6}" presName="childText" presStyleLbl="revTx" presStyleIdx="1" presStyleCnt="3">
        <dgm:presLayoutVars>
          <dgm:bulletEnabled val="1"/>
        </dgm:presLayoutVars>
      </dgm:prSet>
      <dgm:spPr/>
    </dgm:pt>
    <dgm:pt modelId="{28C80B82-5A42-4100-927B-025AC105BDE9}" type="pres">
      <dgm:prSet presAssocID="{F1861C8D-3E19-4CA6-BD8B-B99DC3860D70}" presName="parentText" presStyleLbl="node1" presStyleIdx="2" presStyleCnt="3">
        <dgm:presLayoutVars>
          <dgm:chMax val="0"/>
          <dgm:bulletEnabled val="1"/>
        </dgm:presLayoutVars>
      </dgm:prSet>
      <dgm:spPr/>
    </dgm:pt>
    <dgm:pt modelId="{A7C4B10E-292D-409A-8DDF-CD83AEDAF64A}" type="pres">
      <dgm:prSet presAssocID="{F1861C8D-3E19-4CA6-BD8B-B99DC3860D70}" presName="childText" presStyleLbl="revTx" presStyleIdx="2" presStyleCnt="3">
        <dgm:presLayoutVars>
          <dgm:bulletEnabled val="1"/>
        </dgm:presLayoutVars>
      </dgm:prSet>
      <dgm:spPr/>
    </dgm:pt>
  </dgm:ptLst>
  <dgm:cxnLst>
    <dgm:cxn modelId="{CA8C6905-30EF-4713-BFFB-264F2FCA414D}" type="presOf" srcId="{0DADCBCF-C923-4931-A51A-24E085773E65}" destId="{27220D2F-B5AA-4796-A6EE-C1F704FA56E9}" srcOrd="0" destOrd="0" presId="urn:microsoft.com/office/officeart/2005/8/layout/vList2"/>
    <dgm:cxn modelId="{5E893B0A-3B47-40F0-A313-D2E2F8433C67}" type="presOf" srcId="{5296192B-0190-48F8-8113-766268311126}" destId="{401439F6-1F2C-4A44-B61E-E0AA7C148548}" srcOrd="0" destOrd="1" presId="urn:microsoft.com/office/officeart/2005/8/layout/vList2"/>
    <dgm:cxn modelId="{24BC4A1B-A53A-4281-81F3-48E0AF942E7B}" srcId="{4DCDAA4D-F84D-4B0D-91A3-40FEC541D0F7}" destId="{5FFCE910-C10B-41F0-858C-0D5C7527E5F8}" srcOrd="0" destOrd="0" parTransId="{84299827-A8A8-4049-BBB4-1A6450D5A3F8}" sibTransId="{3AEE0FCE-8F99-4EC6-81FA-C49322A5040C}"/>
    <dgm:cxn modelId="{C5CCC432-F428-4CEE-82E7-1DDF12AF003D}" type="presOf" srcId="{5FFCE910-C10B-41F0-858C-0D5C7527E5F8}" destId="{401439F6-1F2C-4A44-B61E-E0AA7C148548}" srcOrd="0" destOrd="0" presId="urn:microsoft.com/office/officeart/2005/8/layout/vList2"/>
    <dgm:cxn modelId="{F5D20445-3392-48A4-B8E3-509B3C124A9A}" type="presOf" srcId="{63088820-0C96-45D5-B786-7877F780C9D6}" destId="{C340160D-8BC7-4C1A-AF50-A9727D5F3B4F}" srcOrd="0" destOrd="0" presId="urn:microsoft.com/office/officeart/2005/8/layout/vList2"/>
    <dgm:cxn modelId="{9A597C79-4F01-4A06-9401-619C46F5B194}" srcId="{4DCDAA4D-F84D-4B0D-91A3-40FEC541D0F7}" destId="{5296192B-0190-48F8-8113-766268311126}" srcOrd="1" destOrd="0" parTransId="{E3861B88-5A95-4F50-AE7E-8FD049BD92FE}" sibTransId="{4FC590A9-ECE1-4658-A9EB-8A110A52691C}"/>
    <dgm:cxn modelId="{AB0C398A-D644-4D8E-8206-2F1E1D67C8E5}" type="presOf" srcId="{4B00814D-EF01-403D-931D-26DB10599064}" destId="{24E8B9FE-029F-4B67-ABCC-A27B6921D276}" srcOrd="0" destOrd="0" presId="urn:microsoft.com/office/officeart/2005/8/layout/vList2"/>
    <dgm:cxn modelId="{2AE63092-1036-4117-86EE-02E4344E9548}" type="presOf" srcId="{9E8BF627-8621-4E64-8678-28DCF72AB909}" destId="{A7C4B10E-292D-409A-8DDF-CD83AEDAF64A}" srcOrd="0" destOrd="1" presId="urn:microsoft.com/office/officeart/2005/8/layout/vList2"/>
    <dgm:cxn modelId="{B87223A9-45F6-4FD6-8CFB-8BB12C9F5092}" type="presOf" srcId="{FE807BD5-2B8B-4FA1-8372-6BD631440311}" destId="{A7C4B10E-292D-409A-8DDF-CD83AEDAF64A}" srcOrd="0" destOrd="0" presId="urn:microsoft.com/office/officeart/2005/8/layout/vList2"/>
    <dgm:cxn modelId="{CD119DAA-35A2-4488-B4B3-22F5B17FC768}" srcId="{F1861C8D-3E19-4CA6-BD8B-B99DC3860D70}" destId="{9E8BF627-8621-4E64-8678-28DCF72AB909}" srcOrd="1" destOrd="0" parTransId="{D744DEB2-801C-4B47-A5CC-9AF65B5410B0}" sibTransId="{3608E709-BA8B-432A-96DB-EDC58A36121A}"/>
    <dgm:cxn modelId="{2C0B5EB9-5AA3-40CB-8C75-B2990B04B368}" srcId="{0DADCBCF-C923-4931-A51A-24E085773E65}" destId="{4DCDAA4D-F84D-4B0D-91A3-40FEC541D0F7}" srcOrd="0" destOrd="0" parTransId="{6F221C0E-E85F-4659-9C35-B93DA773A8FF}" sibTransId="{C38D6002-5C9C-4F72-8B4A-3560920EE2BF}"/>
    <dgm:cxn modelId="{30F93BBD-A15F-4C1E-AA9C-B0D178FBB995}" type="presOf" srcId="{1F1D4707-8554-4616-A031-092706FA1071}" destId="{24E8B9FE-029F-4B67-ABCC-A27B6921D276}" srcOrd="0" destOrd="2" presId="urn:microsoft.com/office/officeart/2005/8/layout/vList2"/>
    <dgm:cxn modelId="{3AA96EC1-2AD6-418A-8BF4-66893FEA2829}" srcId="{F1861C8D-3E19-4CA6-BD8B-B99DC3860D70}" destId="{FE807BD5-2B8B-4FA1-8372-6BD631440311}" srcOrd="0" destOrd="0" parTransId="{4AA59C5D-314D-46EC-A959-C58A41CE1710}" sibTransId="{523D633D-7FB7-48BC-B085-359C469E9A3B}"/>
    <dgm:cxn modelId="{B9373CCC-9C3F-4586-8A2D-6FB7AE2C7BF6}" srcId="{0DADCBCF-C923-4931-A51A-24E085773E65}" destId="{63088820-0C96-45D5-B786-7877F780C9D6}" srcOrd="1" destOrd="0" parTransId="{C6B76173-EC45-47AE-93EB-866D83B8DC51}" sibTransId="{B67D0388-91DF-4D93-AECD-8EA2FD7D76D5}"/>
    <dgm:cxn modelId="{7DF86DCE-C1E6-4414-A1ED-DE24FE7CD902}" srcId="{63088820-0C96-45D5-B786-7877F780C9D6}" destId="{4B00814D-EF01-403D-931D-26DB10599064}" srcOrd="0" destOrd="0" parTransId="{210E9C56-22B1-42CD-B3F3-453FECBB6C29}" sibTransId="{1A96532E-3F80-404C-A1C1-0CEAB1172BB3}"/>
    <dgm:cxn modelId="{09E521D6-344E-4AA3-9A52-8FFB2AE30015}" srcId="{0DADCBCF-C923-4931-A51A-24E085773E65}" destId="{F1861C8D-3E19-4CA6-BD8B-B99DC3860D70}" srcOrd="2" destOrd="0" parTransId="{3F70D088-7167-4DC3-BAEF-3974E34E296D}" sibTransId="{017ADF39-3509-4D20-9CFA-63316469A0E1}"/>
    <dgm:cxn modelId="{F546B7D9-5AD6-430A-B6CC-B5AEE2C9B3C2}" type="presOf" srcId="{4DCDAA4D-F84D-4B0D-91A3-40FEC541D0F7}" destId="{F2FD9D3A-8B11-4D00-B0B4-14C1A3325F17}" srcOrd="0" destOrd="0" presId="urn:microsoft.com/office/officeart/2005/8/layout/vList2"/>
    <dgm:cxn modelId="{320244ED-640D-408A-8FAE-DC3D1D2F87A8}" type="presOf" srcId="{F1861C8D-3E19-4CA6-BD8B-B99DC3860D70}" destId="{28C80B82-5A42-4100-927B-025AC105BDE9}" srcOrd="0" destOrd="0" presId="urn:microsoft.com/office/officeart/2005/8/layout/vList2"/>
    <dgm:cxn modelId="{6C4398EF-3EFD-4C38-8048-DD26B4BEDE39}" srcId="{63088820-0C96-45D5-B786-7877F780C9D6}" destId="{B8F3408C-D954-4851-9093-C9753C6427CD}" srcOrd="1" destOrd="0" parTransId="{EE898BDC-FA79-4D36-8EA4-5CD47A0BD1BC}" sibTransId="{73877361-7A69-4A3B-A9D7-C50BEB2E1276}"/>
    <dgm:cxn modelId="{E1AF26F8-5C3D-489C-BB8C-DBAE08CDE8A8}" type="presOf" srcId="{B8F3408C-D954-4851-9093-C9753C6427CD}" destId="{24E8B9FE-029F-4B67-ABCC-A27B6921D276}" srcOrd="0" destOrd="1" presId="urn:microsoft.com/office/officeart/2005/8/layout/vList2"/>
    <dgm:cxn modelId="{CCDCFDFC-8440-4993-9E76-FD3A33B5B141}" srcId="{63088820-0C96-45D5-B786-7877F780C9D6}" destId="{1F1D4707-8554-4616-A031-092706FA1071}" srcOrd="2" destOrd="0" parTransId="{4FE79F15-4026-4FD3-9547-920EED9FCAB3}" sibTransId="{CDE6F4B7-89A5-45B0-BDF8-E712A5261DFB}"/>
    <dgm:cxn modelId="{C6C0162E-5A2D-464E-8F83-EAD2C3EB15CB}" type="presParOf" srcId="{27220D2F-B5AA-4796-A6EE-C1F704FA56E9}" destId="{F2FD9D3A-8B11-4D00-B0B4-14C1A3325F17}" srcOrd="0" destOrd="0" presId="urn:microsoft.com/office/officeart/2005/8/layout/vList2"/>
    <dgm:cxn modelId="{00E636B2-D4F1-40C3-B1F7-BEF18B073C9D}" type="presParOf" srcId="{27220D2F-B5AA-4796-A6EE-C1F704FA56E9}" destId="{401439F6-1F2C-4A44-B61E-E0AA7C148548}" srcOrd="1" destOrd="0" presId="urn:microsoft.com/office/officeart/2005/8/layout/vList2"/>
    <dgm:cxn modelId="{D2F32042-E2EF-4829-B6A7-E6230AD7C6CC}" type="presParOf" srcId="{27220D2F-B5AA-4796-A6EE-C1F704FA56E9}" destId="{C340160D-8BC7-4C1A-AF50-A9727D5F3B4F}" srcOrd="2" destOrd="0" presId="urn:microsoft.com/office/officeart/2005/8/layout/vList2"/>
    <dgm:cxn modelId="{868F36A9-C23F-43E6-9455-805D865230D4}" type="presParOf" srcId="{27220D2F-B5AA-4796-A6EE-C1F704FA56E9}" destId="{24E8B9FE-029F-4B67-ABCC-A27B6921D276}" srcOrd="3" destOrd="0" presId="urn:microsoft.com/office/officeart/2005/8/layout/vList2"/>
    <dgm:cxn modelId="{7BFCD74F-FE61-4D39-B5A8-2950E7766062}" type="presParOf" srcId="{27220D2F-B5AA-4796-A6EE-C1F704FA56E9}" destId="{28C80B82-5A42-4100-927B-025AC105BDE9}" srcOrd="4" destOrd="0" presId="urn:microsoft.com/office/officeart/2005/8/layout/vList2"/>
    <dgm:cxn modelId="{CAD7E6A0-53F9-4833-BA74-9F115D34B84A}" type="presParOf" srcId="{27220D2F-B5AA-4796-A6EE-C1F704FA56E9}" destId="{A7C4B10E-292D-409A-8DDF-CD83AEDAF64A}"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6B7574-149E-48BA-B992-CA932EC59102}">
      <dsp:nvSpPr>
        <dsp:cNvPr id="0" name=""/>
        <dsp:cNvSpPr/>
      </dsp:nvSpPr>
      <dsp:spPr>
        <a:xfrm>
          <a:off x="3033" y="293201"/>
          <a:ext cx="2406420" cy="1443852"/>
        </a:xfrm>
        <a:prstGeom prst="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baseline="0"/>
            <a:t>Easily upload and retrieve</a:t>
          </a:r>
          <a:r>
            <a:rPr lang="en-US" sz="1800" b="0" i="0" kern="1200" baseline="0"/>
            <a:t> files whenever needed</a:t>
          </a:r>
          <a:endParaRPr lang="en-US" sz="1800" kern="1200"/>
        </a:p>
      </dsp:txBody>
      <dsp:txXfrm>
        <a:off x="3033" y="293201"/>
        <a:ext cx="2406420" cy="1443852"/>
      </dsp:txXfrm>
    </dsp:sp>
    <dsp:sp modelId="{16C512F4-D32C-485A-97D1-173CDDB1566F}">
      <dsp:nvSpPr>
        <dsp:cNvPr id="0" name=""/>
        <dsp:cNvSpPr/>
      </dsp:nvSpPr>
      <dsp:spPr>
        <a:xfrm>
          <a:off x="2650095" y="293201"/>
          <a:ext cx="2406420" cy="1443852"/>
        </a:xfrm>
        <a:prstGeom prst="rect">
          <a:avLst/>
        </a:prstGeom>
        <a:gradFill rotWithShape="0">
          <a:gsLst>
            <a:gs pos="0">
              <a:schemeClr val="accent5">
                <a:hueOff val="131242"/>
                <a:satOff val="7048"/>
                <a:lumOff val="-2549"/>
                <a:alphaOff val="0"/>
                <a:tint val="96000"/>
                <a:lumMod val="104000"/>
              </a:schemeClr>
            </a:gs>
            <a:gs pos="100000">
              <a:schemeClr val="accent5">
                <a:hueOff val="131242"/>
                <a:satOff val="7048"/>
                <a:lumOff val="-2549"/>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baseline="0"/>
            <a:t>Maintain </a:t>
          </a:r>
          <a:r>
            <a:rPr lang="en-US" sz="1800" b="1" i="0" kern="1200" baseline="0"/>
            <a:t>data confidentiality</a:t>
          </a:r>
          <a:r>
            <a:rPr lang="en-US" sz="1800" b="0" i="0" kern="1200" baseline="0"/>
            <a:t> through advanced encryption techniques</a:t>
          </a:r>
          <a:endParaRPr lang="en-US" sz="1800" kern="1200"/>
        </a:p>
      </dsp:txBody>
      <dsp:txXfrm>
        <a:off x="2650095" y="293201"/>
        <a:ext cx="2406420" cy="1443852"/>
      </dsp:txXfrm>
    </dsp:sp>
    <dsp:sp modelId="{B18683F1-6302-4F24-B483-EB762CA3FAA6}">
      <dsp:nvSpPr>
        <dsp:cNvPr id="0" name=""/>
        <dsp:cNvSpPr/>
      </dsp:nvSpPr>
      <dsp:spPr>
        <a:xfrm>
          <a:off x="5297158" y="293201"/>
          <a:ext cx="2406420" cy="1443852"/>
        </a:xfrm>
        <a:prstGeom prst="rect">
          <a:avLst/>
        </a:prstGeom>
        <a:gradFill rotWithShape="0">
          <a:gsLst>
            <a:gs pos="0">
              <a:schemeClr val="accent5">
                <a:hueOff val="262483"/>
                <a:satOff val="14096"/>
                <a:lumOff val="-5098"/>
                <a:alphaOff val="0"/>
                <a:tint val="96000"/>
                <a:lumMod val="104000"/>
              </a:schemeClr>
            </a:gs>
            <a:gs pos="100000">
              <a:schemeClr val="accent5">
                <a:hueOff val="262483"/>
                <a:satOff val="14096"/>
                <a:lumOff val="-5098"/>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baseline="0"/>
            <a:t>Ensure </a:t>
          </a:r>
          <a:r>
            <a:rPr lang="en-US" sz="1800" b="1" i="0" kern="1200" baseline="0"/>
            <a:t>data integrity</a:t>
          </a:r>
          <a:r>
            <a:rPr lang="en-US" sz="1800" b="0" i="0" kern="1200" baseline="0"/>
            <a:t> and prevent unauthorized modifications</a:t>
          </a:r>
          <a:endParaRPr lang="en-US" sz="1800" kern="1200"/>
        </a:p>
      </dsp:txBody>
      <dsp:txXfrm>
        <a:off x="5297158" y="293201"/>
        <a:ext cx="2406420" cy="1443852"/>
      </dsp:txXfrm>
    </dsp:sp>
    <dsp:sp modelId="{34292A58-FF34-45E1-81A7-15DAB02187C1}">
      <dsp:nvSpPr>
        <dsp:cNvPr id="0" name=""/>
        <dsp:cNvSpPr/>
      </dsp:nvSpPr>
      <dsp:spPr>
        <a:xfrm>
          <a:off x="7944221" y="293201"/>
          <a:ext cx="2406420" cy="1443852"/>
        </a:xfrm>
        <a:prstGeom prst="rect">
          <a:avLst/>
        </a:prstGeom>
        <a:gradFill rotWithShape="0">
          <a:gsLst>
            <a:gs pos="0">
              <a:schemeClr val="accent5">
                <a:hueOff val="393725"/>
                <a:satOff val="21144"/>
                <a:lumOff val="-7647"/>
                <a:alphaOff val="0"/>
                <a:tint val="96000"/>
                <a:lumMod val="104000"/>
              </a:schemeClr>
            </a:gs>
            <a:gs pos="100000">
              <a:schemeClr val="accent5">
                <a:hueOff val="393725"/>
                <a:satOff val="21144"/>
                <a:lumOff val="-7647"/>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baseline="0"/>
            <a:t>Set </a:t>
          </a:r>
          <a:r>
            <a:rPr lang="en-US" sz="1800" b="1" i="0" kern="1200" baseline="0"/>
            <a:t>access permissions</a:t>
          </a:r>
          <a:r>
            <a:rPr lang="en-US" sz="1800" b="0" i="0" kern="1200" baseline="0"/>
            <a:t> for personal or shared use</a:t>
          </a:r>
          <a:endParaRPr lang="en-US" sz="1800" kern="1200"/>
        </a:p>
      </dsp:txBody>
      <dsp:txXfrm>
        <a:off x="7944221" y="293201"/>
        <a:ext cx="2406420" cy="1443852"/>
      </dsp:txXfrm>
    </dsp:sp>
    <dsp:sp modelId="{5663FEB1-45E6-4CDA-A403-E7C6BAD9C29C}">
      <dsp:nvSpPr>
        <dsp:cNvPr id="0" name=""/>
        <dsp:cNvSpPr/>
      </dsp:nvSpPr>
      <dsp:spPr>
        <a:xfrm>
          <a:off x="1326564" y="1977696"/>
          <a:ext cx="2406420" cy="1443852"/>
        </a:xfrm>
        <a:prstGeom prst="rect">
          <a:avLst/>
        </a:prstGeom>
        <a:gradFill rotWithShape="0">
          <a:gsLst>
            <a:gs pos="0">
              <a:schemeClr val="accent5">
                <a:hueOff val="524966"/>
                <a:satOff val="28192"/>
                <a:lumOff val="-10196"/>
                <a:alphaOff val="0"/>
                <a:tint val="96000"/>
                <a:lumMod val="104000"/>
              </a:schemeClr>
            </a:gs>
            <a:gs pos="100000">
              <a:schemeClr val="accent5">
                <a:hueOff val="524966"/>
                <a:satOff val="28192"/>
                <a:lumOff val="-10196"/>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baseline="0"/>
            <a:t>Automate </a:t>
          </a:r>
          <a:r>
            <a:rPr lang="en-US" sz="1800" b="1" i="0" kern="1200" baseline="0"/>
            <a:t>regular backups</a:t>
          </a:r>
          <a:r>
            <a:rPr lang="en-US" sz="1800" b="0" i="0" kern="1200" baseline="0"/>
            <a:t> to prevent data loss</a:t>
          </a:r>
          <a:endParaRPr lang="en-US" sz="1800" kern="1200"/>
        </a:p>
      </dsp:txBody>
      <dsp:txXfrm>
        <a:off x="1326564" y="1977696"/>
        <a:ext cx="2406420" cy="1443852"/>
      </dsp:txXfrm>
    </dsp:sp>
    <dsp:sp modelId="{29A2FFCF-8F45-42B1-95BE-929B124CB3F7}">
      <dsp:nvSpPr>
        <dsp:cNvPr id="0" name=""/>
        <dsp:cNvSpPr/>
      </dsp:nvSpPr>
      <dsp:spPr>
        <a:xfrm>
          <a:off x="3973627" y="1977696"/>
          <a:ext cx="2406420" cy="1443852"/>
        </a:xfrm>
        <a:prstGeom prst="rect">
          <a:avLst/>
        </a:prstGeom>
        <a:gradFill rotWithShape="0">
          <a:gsLst>
            <a:gs pos="0">
              <a:schemeClr val="accent5">
                <a:hueOff val="656208"/>
                <a:satOff val="35240"/>
                <a:lumOff val="-12745"/>
                <a:alphaOff val="0"/>
                <a:tint val="96000"/>
                <a:lumMod val="104000"/>
              </a:schemeClr>
            </a:gs>
            <a:gs pos="100000">
              <a:schemeClr val="accent5">
                <a:hueOff val="656208"/>
                <a:satOff val="35240"/>
                <a:lumOff val="-12745"/>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Whether for personal, educational, or business use, the Vault ensures that your sensitive </a:t>
          </a:r>
        </a:p>
      </dsp:txBody>
      <dsp:txXfrm>
        <a:off x="3973627" y="1977696"/>
        <a:ext cx="2406420" cy="1443852"/>
      </dsp:txXfrm>
    </dsp:sp>
    <dsp:sp modelId="{E0053148-76C7-4B13-B6D8-6490F2E9B0EB}">
      <dsp:nvSpPr>
        <dsp:cNvPr id="0" name=""/>
        <dsp:cNvSpPr/>
      </dsp:nvSpPr>
      <dsp:spPr>
        <a:xfrm>
          <a:off x="6620689" y="1977696"/>
          <a:ext cx="2406420" cy="1443852"/>
        </a:xfrm>
        <a:prstGeom prst="rect">
          <a:avLst/>
        </a:prstGeom>
        <a:gradFill rotWithShape="0">
          <a:gsLst>
            <a:gs pos="0">
              <a:schemeClr val="accent5">
                <a:hueOff val="787450"/>
                <a:satOff val="42288"/>
                <a:lumOff val="-15294"/>
                <a:alphaOff val="0"/>
                <a:tint val="96000"/>
                <a:lumMod val="104000"/>
              </a:schemeClr>
            </a:gs>
            <a:gs pos="100000">
              <a:schemeClr val="accent5">
                <a:hueOff val="787450"/>
                <a:satOff val="42288"/>
                <a:lumOff val="-15294"/>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information remains protected, accessible, and well-organized in one secure location.</a:t>
          </a:r>
        </a:p>
      </dsp:txBody>
      <dsp:txXfrm>
        <a:off x="6620689" y="1977696"/>
        <a:ext cx="2406420" cy="14438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FD9D3A-8B11-4D00-B0B4-14C1A3325F17}">
      <dsp:nvSpPr>
        <dsp:cNvPr id="0" name=""/>
        <dsp:cNvSpPr/>
      </dsp:nvSpPr>
      <dsp:spPr>
        <a:xfrm>
          <a:off x="0" y="10599"/>
          <a:ext cx="5459565" cy="695565"/>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b="1" i="0" kern="1200" baseline="0"/>
            <a:t>Key/IV Generation</a:t>
          </a:r>
          <a:r>
            <a:rPr lang="en-US" sz="2900" b="0" i="0" kern="1200" baseline="0"/>
            <a:t>:</a:t>
          </a:r>
          <a:endParaRPr lang="en-US" sz="2900" kern="1200"/>
        </a:p>
      </dsp:txBody>
      <dsp:txXfrm>
        <a:off x="33955" y="44554"/>
        <a:ext cx="5391655" cy="627655"/>
      </dsp:txXfrm>
    </dsp:sp>
    <dsp:sp modelId="{401439F6-1F2C-4A44-B61E-E0AA7C148548}">
      <dsp:nvSpPr>
        <dsp:cNvPr id="0" name=""/>
        <dsp:cNvSpPr/>
      </dsp:nvSpPr>
      <dsp:spPr>
        <a:xfrm>
          <a:off x="0" y="706164"/>
          <a:ext cx="5459565" cy="780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3341" tIns="36830" rIns="206248" bIns="36830" numCol="1" spcCol="1270" anchor="t" anchorCtr="0">
          <a:noAutofit/>
        </a:bodyPr>
        <a:lstStyle/>
        <a:p>
          <a:pPr marL="228600" lvl="1" indent="-228600" algn="l" defTabSz="1022350">
            <a:lnSpc>
              <a:spcPct val="90000"/>
            </a:lnSpc>
            <a:spcBef>
              <a:spcPct val="0"/>
            </a:spcBef>
            <a:spcAft>
              <a:spcPct val="20000"/>
            </a:spcAft>
            <a:buChar char="•"/>
          </a:pPr>
          <a:r>
            <a:rPr lang="en-US" sz="2300" b="0" i="0" kern="1200" baseline="0"/>
            <a:t>AutoSeededRandomPool</a:t>
          </a:r>
          <a:endParaRPr lang="en-US" sz="2300" kern="1200"/>
        </a:p>
        <a:p>
          <a:pPr marL="228600" lvl="1" indent="-228600" algn="l" defTabSz="1022350">
            <a:lnSpc>
              <a:spcPct val="90000"/>
            </a:lnSpc>
            <a:spcBef>
              <a:spcPct val="0"/>
            </a:spcBef>
            <a:spcAft>
              <a:spcPct val="20000"/>
            </a:spcAft>
            <a:buChar char="•"/>
          </a:pPr>
          <a:r>
            <a:rPr lang="en-US" sz="2300" b="0" i="0" kern="1200" baseline="0"/>
            <a:t>SecByteBlock</a:t>
          </a:r>
          <a:endParaRPr lang="en-US" sz="2300" kern="1200"/>
        </a:p>
      </dsp:txBody>
      <dsp:txXfrm>
        <a:off x="0" y="706164"/>
        <a:ext cx="5459565" cy="780389"/>
      </dsp:txXfrm>
    </dsp:sp>
    <dsp:sp modelId="{C340160D-8BC7-4C1A-AF50-A9727D5F3B4F}">
      <dsp:nvSpPr>
        <dsp:cNvPr id="0" name=""/>
        <dsp:cNvSpPr/>
      </dsp:nvSpPr>
      <dsp:spPr>
        <a:xfrm>
          <a:off x="0" y="1486554"/>
          <a:ext cx="5459565" cy="695565"/>
        </a:xfrm>
        <a:prstGeom prst="roundRect">
          <a:avLst/>
        </a:prstGeom>
        <a:solidFill>
          <a:schemeClr val="accent2">
            <a:hueOff val="-723100"/>
            <a:satOff val="-4962"/>
            <a:lumOff val="2549"/>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b="1" i="0" kern="1200" baseline="0"/>
            <a:t>Encryption/Decryption Setup</a:t>
          </a:r>
          <a:r>
            <a:rPr lang="en-US" sz="2900" b="0" i="0" kern="1200" baseline="0"/>
            <a:t>:</a:t>
          </a:r>
          <a:endParaRPr lang="en-US" sz="2900" kern="1200"/>
        </a:p>
      </dsp:txBody>
      <dsp:txXfrm>
        <a:off x="33955" y="1520509"/>
        <a:ext cx="5391655" cy="627655"/>
      </dsp:txXfrm>
    </dsp:sp>
    <dsp:sp modelId="{24E8B9FE-029F-4B67-ABCC-A27B6921D276}">
      <dsp:nvSpPr>
        <dsp:cNvPr id="0" name=""/>
        <dsp:cNvSpPr/>
      </dsp:nvSpPr>
      <dsp:spPr>
        <a:xfrm>
          <a:off x="0" y="2182120"/>
          <a:ext cx="5459565" cy="11705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3341" tIns="36830" rIns="206248" bIns="36830" numCol="1" spcCol="1270" anchor="t" anchorCtr="0">
          <a:noAutofit/>
        </a:bodyPr>
        <a:lstStyle/>
        <a:p>
          <a:pPr marL="228600" lvl="1" indent="-228600" algn="l" defTabSz="1022350">
            <a:lnSpc>
              <a:spcPct val="90000"/>
            </a:lnSpc>
            <a:spcBef>
              <a:spcPct val="0"/>
            </a:spcBef>
            <a:spcAft>
              <a:spcPct val="20000"/>
            </a:spcAft>
            <a:buChar char="•"/>
          </a:pPr>
          <a:r>
            <a:rPr lang="en-US" sz="2300" b="0" i="0" kern="1200" baseline="0"/>
            <a:t>CBC_Mode&lt;AES&gt;::Encryption</a:t>
          </a:r>
          <a:endParaRPr lang="en-US" sz="2300" kern="1200"/>
        </a:p>
        <a:p>
          <a:pPr marL="228600" lvl="1" indent="-228600" algn="l" defTabSz="1022350">
            <a:lnSpc>
              <a:spcPct val="90000"/>
            </a:lnSpc>
            <a:spcBef>
              <a:spcPct val="0"/>
            </a:spcBef>
            <a:spcAft>
              <a:spcPct val="20000"/>
            </a:spcAft>
            <a:buChar char="•"/>
          </a:pPr>
          <a:r>
            <a:rPr lang="en-US" sz="2300" b="0" i="0" kern="1200" baseline="0"/>
            <a:t>CBC_Mode&lt;AES&gt;::Decryption</a:t>
          </a:r>
          <a:endParaRPr lang="en-US" sz="2300" kern="1200"/>
        </a:p>
        <a:p>
          <a:pPr marL="228600" lvl="1" indent="-228600" algn="l" defTabSz="1022350">
            <a:lnSpc>
              <a:spcPct val="90000"/>
            </a:lnSpc>
            <a:spcBef>
              <a:spcPct val="0"/>
            </a:spcBef>
            <a:spcAft>
              <a:spcPct val="20000"/>
            </a:spcAft>
            <a:buChar char="•"/>
          </a:pPr>
          <a:r>
            <a:rPr lang="en-US" sz="2300" b="0" i="0" kern="1200" baseline="0"/>
            <a:t>SetKeyWithIV()</a:t>
          </a:r>
          <a:endParaRPr lang="en-US" sz="2300" kern="1200"/>
        </a:p>
      </dsp:txBody>
      <dsp:txXfrm>
        <a:off x="0" y="2182120"/>
        <a:ext cx="5459565" cy="1170584"/>
      </dsp:txXfrm>
    </dsp:sp>
    <dsp:sp modelId="{28C80B82-5A42-4100-927B-025AC105BDE9}">
      <dsp:nvSpPr>
        <dsp:cNvPr id="0" name=""/>
        <dsp:cNvSpPr/>
      </dsp:nvSpPr>
      <dsp:spPr>
        <a:xfrm>
          <a:off x="0" y="3352705"/>
          <a:ext cx="5459565" cy="695565"/>
        </a:xfrm>
        <a:prstGeom prst="roundRect">
          <a:avLst/>
        </a:prstGeom>
        <a:solidFill>
          <a:schemeClr val="accent2">
            <a:hueOff val="-1446200"/>
            <a:satOff val="-9924"/>
            <a:lumOff val="5098"/>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b="1" i="0" kern="1200" baseline="0"/>
            <a:t>Data Handling</a:t>
          </a:r>
          <a:r>
            <a:rPr lang="en-US" sz="2900" b="0" i="0" kern="1200" baseline="0"/>
            <a:t>:</a:t>
          </a:r>
          <a:endParaRPr lang="en-US" sz="2900" kern="1200"/>
        </a:p>
      </dsp:txBody>
      <dsp:txXfrm>
        <a:off x="33955" y="3386660"/>
        <a:ext cx="5391655" cy="627655"/>
      </dsp:txXfrm>
    </dsp:sp>
    <dsp:sp modelId="{A7C4B10E-292D-409A-8DDF-CD83AEDAF64A}">
      <dsp:nvSpPr>
        <dsp:cNvPr id="0" name=""/>
        <dsp:cNvSpPr/>
      </dsp:nvSpPr>
      <dsp:spPr>
        <a:xfrm>
          <a:off x="0" y="4048270"/>
          <a:ext cx="5459565" cy="780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3341" tIns="36830" rIns="206248" bIns="36830" numCol="1" spcCol="1270" anchor="t" anchorCtr="0">
          <a:noAutofit/>
        </a:bodyPr>
        <a:lstStyle/>
        <a:p>
          <a:pPr marL="228600" lvl="1" indent="-228600" algn="l" defTabSz="1022350">
            <a:lnSpc>
              <a:spcPct val="90000"/>
            </a:lnSpc>
            <a:spcBef>
              <a:spcPct val="0"/>
            </a:spcBef>
            <a:spcAft>
              <a:spcPct val="20000"/>
            </a:spcAft>
            <a:buChar char="•"/>
          </a:pPr>
          <a:r>
            <a:rPr lang="en-US" sz="2300" b="0" i="0" kern="1200" baseline="0"/>
            <a:t>StringSource / StringSink</a:t>
          </a:r>
          <a:endParaRPr lang="en-US" sz="2300" kern="1200"/>
        </a:p>
        <a:p>
          <a:pPr marL="228600" lvl="1" indent="-228600" algn="l" defTabSz="1022350">
            <a:lnSpc>
              <a:spcPct val="90000"/>
            </a:lnSpc>
            <a:spcBef>
              <a:spcPct val="0"/>
            </a:spcBef>
            <a:spcAft>
              <a:spcPct val="20000"/>
            </a:spcAft>
            <a:buChar char="•"/>
          </a:pPr>
          <a:r>
            <a:rPr lang="en-US" sz="2300" b="0" i="0" kern="1200" baseline="0"/>
            <a:t>StreamTransformationFilter</a:t>
          </a:r>
          <a:endParaRPr lang="en-US" sz="2300" kern="1200"/>
        </a:p>
      </dsp:txBody>
      <dsp:txXfrm>
        <a:off x="0" y="4048270"/>
        <a:ext cx="5459565" cy="78038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4/7/2025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29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4/7/2025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8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4/7/2025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819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4/7/2025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2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4/7/2025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632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4/7/2025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975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4/7/2025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5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4/7/2025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2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4/7/2025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6420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4/7/2025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7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4/7/2025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3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4/7/2025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43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4/7/2025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5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4/7/2025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81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4/7/2025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251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4/7/2025</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1274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alpha val="80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4C8718-AE23-3D66-C6CC-D7C6B0A163C0}"/>
              </a:ext>
            </a:extLst>
          </p:cNvPr>
          <p:cNvSpPr>
            <a:spLocks noGrp="1"/>
          </p:cNvSpPr>
          <p:nvPr>
            <p:ph type="title"/>
          </p:nvPr>
        </p:nvSpPr>
        <p:spPr>
          <a:xfrm>
            <a:off x="913795" y="963506"/>
            <a:ext cx="3740815" cy="4827693"/>
          </a:xfrm>
        </p:spPr>
        <p:txBody>
          <a:bodyPr>
            <a:normAutofit/>
          </a:bodyPr>
          <a:lstStyle/>
          <a:p>
            <a:pPr algn="r"/>
            <a:r>
              <a:rPr lang="en-IN" sz="3600"/>
              <a:t>INTRODUCTION</a:t>
            </a:r>
          </a:p>
        </p:txBody>
      </p:sp>
      <p:cxnSp>
        <p:nvCxnSpPr>
          <p:cNvPr id="12" name="Straight Connector 11">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7338FE6-4DEE-B012-12B6-E52963E77CF5}"/>
              </a:ext>
            </a:extLst>
          </p:cNvPr>
          <p:cNvSpPr>
            <a:spLocks noGrp="1"/>
          </p:cNvSpPr>
          <p:nvPr>
            <p:ph idx="1"/>
          </p:nvPr>
        </p:nvSpPr>
        <p:spPr>
          <a:xfrm>
            <a:off x="5307765" y="963507"/>
            <a:ext cx="5959791" cy="4827694"/>
          </a:xfrm>
          <a:effectLst/>
        </p:spPr>
        <p:txBody>
          <a:bodyPr anchor="ctr">
            <a:normAutofit/>
          </a:bodyPr>
          <a:lstStyle/>
          <a:p>
            <a:r>
              <a:rPr lang="en-US" dirty="0">
                <a:solidFill>
                  <a:schemeClr val="tx1"/>
                </a:solidFill>
              </a:rPr>
              <a:t>Windows has more security issues compared to macOS, especially when it comes to video transmission, file transfers, saving data, and during login/logout processes. That’s why I am introducing my concept, which aims to reduce these security risks and provide stronger privacy protection.</a:t>
            </a:r>
            <a:endParaRPr lang="en-IN" dirty="0">
              <a:solidFill>
                <a:schemeClr val="tx1"/>
              </a:solidFill>
            </a:endParaRPr>
          </a:p>
        </p:txBody>
      </p:sp>
    </p:spTree>
    <p:extLst>
      <p:ext uri="{BB962C8B-B14F-4D97-AF65-F5344CB8AC3E}">
        <p14:creationId xmlns:p14="http://schemas.microsoft.com/office/powerpoint/2010/main" val="1779199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30579BA-22EC-41CB-82B7-65D5DFCA60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028777"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dgm="http://schemas.openxmlformats.org/drawingml/2006/diagram"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0">
            <a:scrgbClr r="0" g="0" b="0"/>
          </a:lnRef>
          <a:fillRef idx="1003">
            <a:schemeClr val="dk1"/>
          </a:fillRef>
          <a:effectRef idx="0">
            <a:scrgbClr r="0" g="0" b="0"/>
          </a:effectRef>
          <a:fontRef idx="major"/>
        </p:style>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906BDD8-C2D8-8017-5400-0D32E85B7681}"/>
              </a:ext>
            </a:extLst>
          </p:cNvPr>
          <p:cNvSpPr>
            <a:spLocks noGrp="1"/>
          </p:cNvSpPr>
          <p:nvPr>
            <p:ph type="title"/>
          </p:nvPr>
        </p:nvSpPr>
        <p:spPr>
          <a:xfrm>
            <a:off x="1430370" y="1925444"/>
            <a:ext cx="3228228" cy="3021494"/>
          </a:xfrm>
        </p:spPr>
        <p:txBody>
          <a:bodyPr>
            <a:normAutofit/>
          </a:bodyPr>
          <a:lstStyle/>
          <a:p>
            <a:r>
              <a:rPr lang="en-IN" dirty="0">
                <a:solidFill>
                  <a:srgbClr val="FFFFFF"/>
                </a:solidFill>
              </a:rPr>
              <a:t>Summary of APIs Used:</a:t>
            </a:r>
          </a:p>
        </p:txBody>
      </p:sp>
      <p:graphicFrame>
        <p:nvGraphicFramePr>
          <p:cNvPr id="6" name="Rectangle 1">
            <a:extLst>
              <a:ext uri="{FF2B5EF4-FFF2-40B4-BE49-F238E27FC236}">
                <a16:creationId xmlns:a16="http://schemas.microsoft.com/office/drawing/2014/main" id="{720F866F-C7D5-683A-330C-95A33828B114}"/>
              </a:ext>
            </a:extLst>
          </p:cNvPr>
          <p:cNvGraphicFramePr>
            <a:graphicFrameLocks noGrp="1"/>
          </p:cNvGraphicFramePr>
          <p:nvPr>
            <p:ph idx="1"/>
            <p:extLst>
              <p:ext uri="{D42A27DB-BD31-4B8C-83A1-F6EECF244321}">
                <p14:modId xmlns:p14="http://schemas.microsoft.com/office/powerpoint/2010/main" val="64984586"/>
              </p:ext>
            </p:extLst>
          </p:nvPr>
        </p:nvGraphicFramePr>
        <p:xfrm>
          <a:off x="5738160" y="1009816"/>
          <a:ext cx="5459565" cy="48392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2436871"/>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9F7E3A-2D8B-9B6D-89C1-A9C71E456D78}"/>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a:t>🛠️ Common Encryption Algorithms</a:t>
            </a:r>
          </a:p>
        </p:txBody>
      </p:sp>
      <p:sp>
        <p:nvSpPr>
          <p:cNvPr id="11" name="Rectangle 10">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5572432A-04C4-8B67-3C2F-337E8F8419B0}"/>
              </a:ext>
            </a:extLst>
          </p:cNvPr>
          <p:cNvGraphicFramePr>
            <a:graphicFrameLocks noGrp="1"/>
          </p:cNvGraphicFramePr>
          <p:nvPr>
            <p:ph idx="1"/>
            <p:extLst>
              <p:ext uri="{D42A27DB-BD31-4B8C-83A1-F6EECF244321}">
                <p14:modId xmlns:p14="http://schemas.microsoft.com/office/powerpoint/2010/main" val="2349578841"/>
              </p:ext>
            </p:extLst>
          </p:nvPr>
        </p:nvGraphicFramePr>
        <p:xfrm>
          <a:off x="5324315" y="2359113"/>
          <a:ext cx="6197670" cy="2139775"/>
        </p:xfrm>
        <a:graphic>
          <a:graphicData uri="http://schemas.openxmlformats.org/drawingml/2006/table">
            <a:tbl>
              <a:tblPr>
                <a:tableStyleId>{8EC20E35-A176-4012-BC5E-935CFFF8708E}</a:tableStyleId>
              </a:tblPr>
              <a:tblGrid>
                <a:gridCol w="1560253">
                  <a:extLst>
                    <a:ext uri="{9D8B030D-6E8A-4147-A177-3AD203B41FA5}">
                      <a16:colId xmlns:a16="http://schemas.microsoft.com/office/drawing/2014/main" val="2314380999"/>
                    </a:ext>
                  </a:extLst>
                </a:gridCol>
                <a:gridCol w="1838869">
                  <a:extLst>
                    <a:ext uri="{9D8B030D-6E8A-4147-A177-3AD203B41FA5}">
                      <a16:colId xmlns:a16="http://schemas.microsoft.com/office/drawing/2014/main" val="3644631311"/>
                    </a:ext>
                  </a:extLst>
                </a:gridCol>
                <a:gridCol w="2798548">
                  <a:extLst>
                    <a:ext uri="{9D8B030D-6E8A-4147-A177-3AD203B41FA5}">
                      <a16:colId xmlns:a16="http://schemas.microsoft.com/office/drawing/2014/main" val="294541680"/>
                    </a:ext>
                  </a:extLst>
                </a:gridCol>
              </a:tblGrid>
              <a:tr h="490365">
                <a:tc>
                  <a:txBody>
                    <a:bodyPr/>
                    <a:lstStyle/>
                    <a:p>
                      <a:r>
                        <a:rPr lang="en-IN" sz="2200"/>
                        <a:t>Algorithm</a:t>
                      </a:r>
                    </a:p>
                  </a:txBody>
                  <a:tcPr marL="111447" marR="111447" marT="55723" marB="55723" anchor="ctr"/>
                </a:tc>
                <a:tc>
                  <a:txBody>
                    <a:bodyPr/>
                    <a:lstStyle/>
                    <a:p>
                      <a:r>
                        <a:rPr lang="en-IN" sz="2200"/>
                        <a:t>Type</a:t>
                      </a:r>
                    </a:p>
                  </a:txBody>
                  <a:tcPr marL="111447" marR="111447" marT="55723" marB="55723" anchor="ctr"/>
                </a:tc>
                <a:tc>
                  <a:txBody>
                    <a:bodyPr/>
                    <a:lstStyle/>
                    <a:p>
                      <a:r>
                        <a:rPr lang="en-IN" sz="2200"/>
                        <a:t>Used For</a:t>
                      </a:r>
                    </a:p>
                  </a:txBody>
                  <a:tcPr marL="111447" marR="111447" marT="55723" marB="55723" anchor="ctr"/>
                </a:tc>
                <a:extLst>
                  <a:ext uri="{0D108BD9-81ED-4DB2-BD59-A6C34878D82A}">
                    <a16:rowId xmlns:a16="http://schemas.microsoft.com/office/drawing/2014/main" val="386013456"/>
                  </a:ext>
                </a:extLst>
              </a:tr>
              <a:tr h="824705">
                <a:tc>
                  <a:txBody>
                    <a:bodyPr/>
                    <a:lstStyle/>
                    <a:p>
                      <a:r>
                        <a:rPr lang="en-IN" sz="2200" b="1"/>
                        <a:t>AES</a:t>
                      </a:r>
                      <a:endParaRPr lang="en-IN" sz="2200"/>
                    </a:p>
                  </a:txBody>
                  <a:tcPr marL="111447" marR="111447" marT="55723" marB="55723" anchor="ctr"/>
                </a:tc>
                <a:tc>
                  <a:txBody>
                    <a:bodyPr/>
                    <a:lstStyle/>
                    <a:p>
                      <a:r>
                        <a:rPr lang="en-IN" sz="2200"/>
                        <a:t>Symmetric</a:t>
                      </a:r>
                    </a:p>
                  </a:txBody>
                  <a:tcPr marL="111447" marR="111447" marT="55723" marB="55723" anchor="ctr"/>
                </a:tc>
                <a:tc>
                  <a:txBody>
                    <a:bodyPr/>
                    <a:lstStyle/>
                    <a:p>
                      <a:r>
                        <a:rPr lang="en-US" sz="2200"/>
                        <a:t>Fast file encryption, widely used</a:t>
                      </a:r>
                    </a:p>
                  </a:txBody>
                  <a:tcPr marL="111447" marR="111447" marT="55723" marB="55723" anchor="ctr"/>
                </a:tc>
                <a:extLst>
                  <a:ext uri="{0D108BD9-81ED-4DB2-BD59-A6C34878D82A}">
                    <a16:rowId xmlns:a16="http://schemas.microsoft.com/office/drawing/2014/main" val="323456990"/>
                  </a:ext>
                </a:extLst>
              </a:tr>
              <a:tr h="824705">
                <a:tc>
                  <a:txBody>
                    <a:bodyPr/>
                    <a:lstStyle/>
                    <a:p>
                      <a:r>
                        <a:rPr lang="en-IN" sz="2200" b="1"/>
                        <a:t>RSA</a:t>
                      </a:r>
                      <a:endParaRPr lang="en-IN" sz="2200"/>
                    </a:p>
                  </a:txBody>
                  <a:tcPr marL="111447" marR="111447" marT="55723" marB="55723" anchor="ctr"/>
                </a:tc>
                <a:tc>
                  <a:txBody>
                    <a:bodyPr/>
                    <a:lstStyle/>
                    <a:p>
                      <a:r>
                        <a:rPr lang="en-IN" sz="2200"/>
                        <a:t>Asymmetric</a:t>
                      </a:r>
                    </a:p>
                  </a:txBody>
                  <a:tcPr marL="111447" marR="111447" marT="55723" marB="55723" anchor="ctr"/>
                </a:tc>
                <a:tc>
                  <a:txBody>
                    <a:bodyPr/>
                    <a:lstStyle/>
                    <a:p>
                      <a:r>
                        <a:rPr lang="en-US" sz="2200"/>
                        <a:t>Encrypting keys or small data</a:t>
                      </a:r>
                    </a:p>
                  </a:txBody>
                  <a:tcPr marL="111447" marR="111447" marT="55723" marB="55723" anchor="ctr"/>
                </a:tc>
                <a:extLst>
                  <a:ext uri="{0D108BD9-81ED-4DB2-BD59-A6C34878D82A}">
                    <a16:rowId xmlns:a16="http://schemas.microsoft.com/office/drawing/2014/main" val="2390952002"/>
                  </a:ext>
                </a:extLst>
              </a:tr>
            </a:tbl>
          </a:graphicData>
        </a:graphic>
      </p:graphicFrame>
    </p:spTree>
    <p:extLst>
      <p:ext uri="{BB962C8B-B14F-4D97-AF65-F5344CB8AC3E}">
        <p14:creationId xmlns:p14="http://schemas.microsoft.com/office/powerpoint/2010/main" val="3996243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32A4578-DD2D-42E5-A30D-A61A991B85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986EA2-AD09-C5E4-5D96-D22428B00121}"/>
              </a:ext>
            </a:extLst>
          </p:cNvPr>
          <p:cNvSpPr>
            <a:spLocks noGrp="1"/>
          </p:cNvSpPr>
          <p:nvPr>
            <p:ph type="title"/>
          </p:nvPr>
        </p:nvSpPr>
        <p:spPr>
          <a:xfrm>
            <a:off x="988651" y="609599"/>
            <a:ext cx="3413156" cy="5273675"/>
          </a:xfrm>
        </p:spPr>
        <p:txBody>
          <a:bodyPr>
            <a:normAutofit/>
          </a:bodyPr>
          <a:lstStyle/>
          <a:p>
            <a:pPr algn="l"/>
            <a:r>
              <a:rPr lang="en-IN" sz="3600" b="1"/>
              <a:t>common decryption tools</a:t>
            </a:r>
            <a:r>
              <a:rPr lang="en-IN" sz="3600"/>
              <a:t> </a:t>
            </a:r>
          </a:p>
        </p:txBody>
      </p:sp>
      <p:pic>
        <p:nvPicPr>
          <p:cNvPr id="10" name="Picture 9">
            <a:extLst>
              <a:ext uri="{FF2B5EF4-FFF2-40B4-BE49-F238E27FC236}">
                <a16:creationId xmlns:a16="http://schemas.microsoft.com/office/drawing/2014/main" id="{0A14F76F-D1CE-4226-A477-F8A3F641E7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4695937" y="609599"/>
            <a:ext cx="6889687" cy="5273675"/>
          </a:xfrm>
          <a:prstGeom prst="rect">
            <a:avLst/>
          </a:prstGeom>
        </p:spPr>
      </p:pic>
      <p:sp>
        <p:nvSpPr>
          <p:cNvPr id="3" name="Content Placeholder 2">
            <a:extLst>
              <a:ext uri="{FF2B5EF4-FFF2-40B4-BE49-F238E27FC236}">
                <a16:creationId xmlns:a16="http://schemas.microsoft.com/office/drawing/2014/main" id="{8FC16F04-39C7-BC56-9B10-3B1E583E06B1}"/>
              </a:ext>
            </a:extLst>
          </p:cNvPr>
          <p:cNvSpPr>
            <a:spLocks noGrp="1"/>
          </p:cNvSpPr>
          <p:nvPr>
            <p:ph idx="1"/>
          </p:nvPr>
        </p:nvSpPr>
        <p:spPr>
          <a:xfrm>
            <a:off x="4998709" y="957943"/>
            <a:ext cx="6292785" cy="4615543"/>
          </a:xfrm>
        </p:spPr>
        <p:txBody>
          <a:bodyPr anchor="ctr">
            <a:normAutofit/>
          </a:bodyPr>
          <a:lstStyle/>
          <a:p>
            <a:r>
              <a:rPr lang="en-IN" b="1" dirty="0"/>
              <a:t>🔧 1. OpenSSL</a:t>
            </a:r>
          </a:p>
          <a:p>
            <a:pPr>
              <a:buFont typeface="Arial" panose="020B0604020202020204" pitchFamily="34" charset="0"/>
              <a:buChar char="•"/>
            </a:pPr>
            <a:r>
              <a:rPr lang="en-IN" b="1" dirty="0"/>
              <a:t>Use:</a:t>
            </a:r>
            <a:r>
              <a:rPr lang="en-IN" dirty="0"/>
              <a:t> Command-line tool for decrypting files encrypted with AES, RSA, etc.</a:t>
            </a:r>
          </a:p>
          <a:p>
            <a:pPr>
              <a:buFont typeface="Arial" panose="020B0604020202020204" pitchFamily="34" charset="0"/>
              <a:buChar char="•"/>
            </a:pPr>
            <a:r>
              <a:rPr lang="en-IN" b="1" dirty="0"/>
              <a:t>Platform:</a:t>
            </a:r>
            <a:r>
              <a:rPr lang="en-IN" dirty="0"/>
              <a:t> Windows, Linux, macOS</a:t>
            </a:r>
          </a:p>
          <a:p>
            <a:r>
              <a:rPr lang="en-US" b="1" dirty="0"/>
              <a:t>🔐 2. GPG (GNU Privacy Guard)</a:t>
            </a:r>
          </a:p>
          <a:p>
            <a:pPr>
              <a:buFont typeface="Arial" panose="020B0604020202020204" pitchFamily="34" charset="0"/>
              <a:buChar char="•"/>
            </a:pPr>
            <a:r>
              <a:rPr lang="en-US" b="1" dirty="0"/>
              <a:t>Use:</a:t>
            </a:r>
            <a:r>
              <a:rPr lang="en-US" dirty="0"/>
              <a:t> For decrypting data encrypted with public/private key pairs.</a:t>
            </a:r>
          </a:p>
          <a:p>
            <a:pPr>
              <a:buFont typeface="Arial" panose="020B0604020202020204" pitchFamily="34" charset="0"/>
              <a:buChar char="•"/>
            </a:pPr>
            <a:r>
              <a:rPr lang="en-US" b="1" dirty="0"/>
              <a:t>Platform:</a:t>
            </a:r>
            <a:r>
              <a:rPr lang="en-US" dirty="0"/>
              <a:t> Cross-platform</a:t>
            </a:r>
          </a:p>
          <a:p>
            <a:endParaRPr lang="en-IN" dirty="0"/>
          </a:p>
        </p:txBody>
      </p:sp>
    </p:spTree>
    <p:extLst>
      <p:ext uri="{BB962C8B-B14F-4D97-AF65-F5344CB8AC3E}">
        <p14:creationId xmlns:p14="http://schemas.microsoft.com/office/powerpoint/2010/main" val="2734045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8761467-7640-47B1-90D4-04ADAD632C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Freeform: Shape 28">
            <a:extLst>
              <a:ext uri="{FF2B5EF4-FFF2-40B4-BE49-F238E27FC236}">
                <a16:creationId xmlns:a16="http://schemas.microsoft.com/office/drawing/2014/main" id="{738B1503-6FE9-46B4-9354-E943D91B11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805514" y="-2"/>
            <a:ext cx="8386486" cy="6858002"/>
          </a:xfrm>
          <a:custGeom>
            <a:avLst/>
            <a:gdLst>
              <a:gd name="connsiteX0" fmla="*/ 0 w 6088489"/>
              <a:gd name="connsiteY0" fmla="*/ 0 h 6858002"/>
              <a:gd name="connsiteX1" fmla="*/ 3563332 w 6088489"/>
              <a:gd name="connsiteY1" fmla="*/ 0 h 6858002"/>
              <a:gd name="connsiteX2" fmla="*/ 3563332 w 6088489"/>
              <a:gd name="connsiteY2" fmla="*/ 3 h 6858002"/>
              <a:gd name="connsiteX3" fmla="*/ 5842099 w 6088489"/>
              <a:gd name="connsiteY3" fmla="*/ 3 h 6858002"/>
              <a:gd name="connsiteX4" fmla="*/ 5842099 w 6088489"/>
              <a:gd name="connsiteY4" fmla="*/ 4 h 6858002"/>
              <a:gd name="connsiteX5" fmla="*/ 5835346 w 6088489"/>
              <a:gd name="connsiteY5" fmla="*/ 4 h 6858002"/>
              <a:gd name="connsiteX6" fmla="*/ 5841229 w 6088489"/>
              <a:gd name="connsiteY6" fmla="*/ 40466 h 6858002"/>
              <a:gd name="connsiteX7" fmla="*/ 5858543 w 6088489"/>
              <a:gd name="connsiteY7" fmla="*/ 159110 h 6858002"/>
              <a:gd name="connsiteX8" fmla="*/ 5870645 w 6088489"/>
              <a:gd name="connsiteY8" fmla="*/ 245521 h 6858002"/>
              <a:gd name="connsiteX9" fmla="*/ 5883420 w 6088489"/>
              <a:gd name="connsiteY9" fmla="*/ 348391 h 6858002"/>
              <a:gd name="connsiteX10" fmla="*/ 5898716 w 6088489"/>
              <a:gd name="connsiteY10" fmla="*/ 470463 h 6858002"/>
              <a:gd name="connsiteX11" fmla="*/ 5914853 w 6088489"/>
              <a:gd name="connsiteY11" fmla="*/ 605566 h 6858002"/>
              <a:gd name="connsiteX12" fmla="*/ 5931830 w 6088489"/>
              <a:gd name="connsiteY12" fmla="*/ 757813 h 6858002"/>
              <a:gd name="connsiteX13" fmla="*/ 5949815 w 6088489"/>
              <a:gd name="connsiteY13" fmla="*/ 923777 h 6858002"/>
              <a:gd name="connsiteX14" fmla="*/ 5967801 w 6088489"/>
              <a:gd name="connsiteY14" fmla="*/ 1104142 h 6858002"/>
              <a:gd name="connsiteX15" fmla="*/ 5986122 w 6088489"/>
              <a:gd name="connsiteY15" fmla="*/ 1296166 h 6858002"/>
              <a:gd name="connsiteX16" fmla="*/ 6003099 w 6088489"/>
              <a:gd name="connsiteY16" fmla="*/ 1503278 h 6858002"/>
              <a:gd name="connsiteX17" fmla="*/ 6019404 w 6088489"/>
              <a:gd name="connsiteY17" fmla="*/ 1719991 h 6858002"/>
              <a:gd name="connsiteX18" fmla="*/ 6034196 w 6088489"/>
              <a:gd name="connsiteY18" fmla="*/ 1949048 h 6858002"/>
              <a:gd name="connsiteX19" fmla="*/ 6048315 w 6088489"/>
              <a:gd name="connsiteY19" fmla="*/ 2187706 h 6858002"/>
              <a:gd name="connsiteX20" fmla="*/ 6061595 w 6088489"/>
              <a:gd name="connsiteY20" fmla="*/ 2436652 h 6858002"/>
              <a:gd name="connsiteX21" fmla="*/ 6066301 w 6088489"/>
              <a:gd name="connsiteY21" fmla="*/ 2564211 h 6858002"/>
              <a:gd name="connsiteX22" fmla="*/ 6071512 w 6088489"/>
              <a:gd name="connsiteY22" fmla="*/ 2694512 h 6858002"/>
              <a:gd name="connsiteX23" fmla="*/ 6076386 w 6088489"/>
              <a:gd name="connsiteY23" fmla="*/ 2826871 h 6858002"/>
              <a:gd name="connsiteX24" fmla="*/ 6079580 w 6088489"/>
              <a:gd name="connsiteY24" fmla="*/ 2959917 h 6858002"/>
              <a:gd name="connsiteX25" fmla="*/ 6082438 w 6088489"/>
              <a:gd name="connsiteY25" fmla="*/ 3095705 h 6858002"/>
              <a:gd name="connsiteX26" fmla="*/ 6085463 w 6088489"/>
              <a:gd name="connsiteY26" fmla="*/ 3232865 h 6858002"/>
              <a:gd name="connsiteX27" fmla="*/ 6087480 w 6088489"/>
              <a:gd name="connsiteY27" fmla="*/ 3372768 h 6858002"/>
              <a:gd name="connsiteX28" fmla="*/ 6087480 w 6088489"/>
              <a:gd name="connsiteY28" fmla="*/ 3514043 h 6858002"/>
              <a:gd name="connsiteX29" fmla="*/ 6088489 w 6088489"/>
              <a:gd name="connsiteY29" fmla="*/ 3656689 h 6858002"/>
              <a:gd name="connsiteX30" fmla="*/ 6087480 w 6088489"/>
              <a:gd name="connsiteY30" fmla="*/ 3800707 h 6858002"/>
              <a:gd name="connsiteX31" fmla="*/ 6085463 w 6088489"/>
              <a:gd name="connsiteY31" fmla="*/ 3946783 h 6858002"/>
              <a:gd name="connsiteX32" fmla="*/ 6083614 w 6088489"/>
              <a:gd name="connsiteY32" fmla="*/ 4092858 h 6858002"/>
              <a:gd name="connsiteX33" fmla="*/ 6079580 w 6088489"/>
              <a:gd name="connsiteY33" fmla="*/ 4240991 h 6858002"/>
              <a:gd name="connsiteX34" fmla="*/ 6075378 w 6088489"/>
              <a:gd name="connsiteY34" fmla="*/ 4390495 h 6858002"/>
              <a:gd name="connsiteX35" fmla="*/ 6070503 w 6088489"/>
              <a:gd name="connsiteY35" fmla="*/ 4540000 h 6858002"/>
              <a:gd name="connsiteX36" fmla="*/ 6063612 w 6088489"/>
              <a:gd name="connsiteY36" fmla="*/ 4690876 h 6858002"/>
              <a:gd name="connsiteX37" fmla="*/ 6055375 w 6088489"/>
              <a:gd name="connsiteY37" fmla="*/ 4843123 h 6858002"/>
              <a:gd name="connsiteX38" fmla="*/ 6047475 w 6088489"/>
              <a:gd name="connsiteY38" fmla="*/ 4996057 h 6858002"/>
              <a:gd name="connsiteX39" fmla="*/ 6037390 w 6088489"/>
              <a:gd name="connsiteY39" fmla="*/ 5148990 h 6858002"/>
              <a:gd name="connsiteX40" fmla="*/ 6025287 w 6088489"/>
              <a:gd name="connsiteY40" fmla="*/ 5303981 h 6858002"/>
              <a:gd name="connsiteX41" fmla="*/ 6013185 w 6088489"/>
              <a:gd name="connsiteY41" fmla="*/ 5456914 h 6858002"/>
              <a:gd name="connsiteX42" fmla="*/ 5999233 w 6088489"/>
              <a:gd name="connsiteY42" fmla="*/ 5612591 h 6858002"/>
              <a:gd name="connsiteX43" fmla="*/ 5983937 w 6088489"/>
              <a:gd name="connsiteY43" fmla="*/ 5768953 h 6858002"/>
              <a:gd name="connsiteX44" fmla="*/ 5967801 w 6088489"/>
              <a:gd name="connsiteY44" fmla="*/ 5923258 h 6858002"/>
              <a:gd name="connsiteX45" fmla="*/ 5948975 w 6088489"/>
              <a:gd name="connsiteY45" fmla="*/ 6079621 h 6858002"/>
              <a:gd name="connsiteX46" fmla="*/ 5928804 w 6088489"/>
              <a:gd name="connsiteY46" fmla="*/ 6235297 h 6858002"/>
              <a:gd name="connsiteX47" fmla="*/ 5908801 w 6088489"/>
              <a:gd name="connsiteY47" fmla="*/ 6391660 h 6858002"/>
              <a:gd name="connsiteX48" fmla="*/ 5885437 w 6088489"/>
              <a:gd name="connsiteY48" fmla="*/ 6547336 h 6858002"/>
              <a:gd name="connsiteX49" fmla="*/ 5861568 w 6088489"/>
              <a:gd name="connsiteY49" fmla="*/ 6702327 h 6858002"/>
              <a:gd name="connsiteX50" fmla="*/ 5836524 w 6088489"/>
              <a:gd name="connsiteY50" fmla="*/ 6858002 h 6858002"/>
              <a:gd name="connsiteX51" fmla="*/ 3563332 w 6088489"/>
              <a:gd name="connsiteY51" fmla="*/ 6858002 h 6858002"/>
              <a:gd name="connsiteX52" fmla="*/ 1223490 w 6088489"/>
              <a:gd name="connsiteY52" fmla="*/ 6858002 h 6858002"/>
              <a:gd name="connsiteX53" fmla="*/ 0 w 6088489"/>
              <a:gd name="connsiteY53"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6088489" h="6858002">
                <a:moveTo>
                  <a:pt x="0" y="0"/>
                </a:moveTo>
                <a:lnTo>
                  <a:pt x="3563332" y="0"/>
                </a:lnTo>
                <a:lnTo>
                  <a:pt x="3563332" y="3"/>
                </a:lnTo>
                <a:lnTo>
                  <a:pt x="5842099" y="3"/>
                </a:lnTo>
                <a:lnTo>
                  <a:pt x="5842099" y="4"/>
                </a:lnTo>
                <a:lnTo>
                  <a:pt x="5835346" y="4"/>
                </a:lnTo>
                <a:lnTo>
                  <a:pt x="5841229" y="40466"/>
                </a:lnTo>
                <a:lnTo>
                  <a:pt x="5858543" y="159110"/>
                </a:lnTo>
                <a:lnTo>
                  <a:pt x="5870645" y="245521"/>
                </a:lnTo>
                <a:lnTo>
                  <a:pt x="5883420" y="348391"/>
                </a:lnTo>
                <a:lnTo>
                  <a:pt x="5898716" y="470463"/>
                </a:lnTo>
                <a:lnTo>
                  <a:pt x="5914853" y="605566"/>
                </a:lnTo>
                <a:lnTo>
                  <a:pt x="5931830" y="757813"/>
                </a:lnTo>
                <a:lnTo>
                  <a:pt x="5949815" y="923777"/>
                </a:lnTo>
                <a:lnTo>
                  <a:pt x="5967801" y="1104142"/>
                </a:lnTo>
                <a:lnTo>
                  <a:pt x="5986122" y="1296166"/>
                </a:lnTo>
                <a:lnTo>
                  <a:pt x="6003099" y="1503278"/>
                </a:lnTo>
                <a:lnTo>
                  <a:pt x="6019404" y="1719991"/>
                </a:lnTo>
                <a:lnTo>
                  <a:pt x="6034196" y="1949048"/>
                </a:lnTo>
                <a:lnTo>
                  <a:pt x="6048315" y="2187706"/>
                </a:lnTo>
                <a:lnTo>
                  <a:pt x="6061595" y="2436652"/>
                </a:lnTo>
                <a:lnTo>
                  <a:pt x="6066301" y="2564211"/>
                </a:lnTo>
                <a:lnTo>
                  <a:pt x="6071512" y="2694512"/>
                </a:lnTo>
                <a:lnTo>
                  <a:pt x="6076386" y="2826871"/>
                </a:lnTo>
                <a:lnTo>
                  <a:pt x="6079580" y="2959917"/>
                </a:lnTo>
                <a:lnTo>
                  <a:pt x="6082438" y="3095705"/>
                </a:lnTo>
                <a:lnTo>
                  <a:pt x="6085463" y="3232865"/>
                </a:lnTo>
                <a:lnTo>
                  <a:pt x="6087480" y="3372768"/>
                </a:lnTo>
                <a:lnTo>
                  <a:pt x="6087480" y="3514043"/>
                </a:lnTo>
                <a:lnTo>
                  <a:pt x="6088489" y="3656689"/>
                </a:lnTo>
                <a:lnTo>
                  <a:pt x="6087480" y="3800707"/>
                </a:lnTo>
                <a:lnTo>
                  <a:pt x="6085463" y="3946783"/>
                </a:lnTo>
                <a:lnTo>
                  <a:pt x="6083614" y="4092858"/>
                </a:lnTo>
                <a:lnTo>
                  <a:pt x="6079580" y="4240991"/>
                </a:lnTo>
                <a:lnTo>
                  <a:pt x="6075378" y="4390495"/>
                </a:lnTo>
                <a:lnTo>
                  <a:pt x="6070503" y="4540000"/>
                </a:lnTo>
                <a:lnTo>
                  <a:pt x="6063612" y="4690876"/>
                </a:lnTo>
                <a:lnTo>
                  <a:pt x="6055375" y="4843123"/>
                </a:lnTo>
                <a:lnTo>
                  <a:pt x="6047475" y="4996057"/>
                </a:lnTo>
                <a:lnTo>
                  <a:pt x="6037390" y="5148990"/>
                </a:lnTo>
                <a:lnTo>
                  <a:pt x="6025287" y="5303981"/>
                </a:lnTo>
                <a:lnTo>
                  <a:pt x="6013185" y="5456914"/>
                </a:lnTo>
                <a:lnTo>
                  <a:pt x="5999233" y="5612591"/>
                </a:lnTo>
                <a:lnTo>
                  <a:pt x="5983937" y="5768953"/>
                </a:lnTo>
                <a:lnTo>
                  <a:pt x="5967801" y="5923258"/>
                </a:lnTo>
                <a:lnTo>
                  <a:pt x="5948975" y="6079621"/>
                </a:lnTo>
                <a:lnTo>
                  <a:pt x="5928804" y="6235297"/>
                </a:lnTo>
                <a:lnTo>
                  <a:pt x="5908801" y="6391660"/>
                </a:lnTo>
                <a:lnTo>
                  <a:pt x="5885437" y="6547336"/>
                </a:lnTo>
                <a:lnTo>
                  <a:pt x="5861568" y="6702327"/>
                </a:lnTo>
                <a:lnTo>
                  <a:pt x="5836524" y="6858002"/>
                </a:lnTo>
                <a:lnTo>
                  <a:pt x="3563332" y="6858002"/>
                </a:lnTo>
                <a:lnTo>
                  <a:pt x="1223490" y="6858002"/>
                </a:lnTo>
                <a:lnTo>
                  <a:pt x="0" y="6858002"/>
                </a:lnTo>
                <a:close/>
              </a:path>
            </a:pathLst>
          </a:custGeom>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A755B7-38F1-2292-62A1-F82CF424FCBA}"/>
              </a:ext>
            </a:extLst>
          </p:cNvPr>
          <p:cNvSpPr>
            <a:spLocks noGrp="1"/>
          </p:cNvSpPr>
          <p:nvPr>
            <p:ph type="title"/>
          </p:nvPr>
        </p:nvSpPr>
        <p:spPr>
          <a:xfrm>
            <a:off x="4654295" y="965196"/>
            <a:ext cx="6197686" cy="1371604"/>
          </a:xfrm>
        </p:spPr>
        <p:txBody>
          <a:bodyPr>
            <a:normAutofit/>
          </a:bodyPr>
          <a:lstStyle/>
          <a:p>
            <a:pPr algn="l"/>
            <a:r>
              <a:rPr lang="en-IN" dirty="0"/>
              <a:t>Conclusion:</a:t>
            </a:r>
            <a:endParaRPr lang="en-IN"/>
          </a:p>
        </p:txBody>
      </p:sp>
      <p:pic>
        <p:nvPicPr>
          <p:cNvPr id="7" name="Graphic 6" descr="Encryption">
            <a:extLst>
              <a:ext uri="{FF2B5EF4-FFF2-40B4-BE49-F238E27FC236}">
                <a16:creationId xmlns:a16="http://schemas.microsoft.com/office/drawing/2014/main" id="{9B54A6BA-A046-0CB1-453D-427FDCA2B5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4332" y="2170143"/>
            <a:ext cx="2517715" cy="2517715"/>
          </a:xfrm>
          <a:prstGeom prst="rect">
            <a:avLst/>
          </a:prstGeom>
        </p:spPr>
      </p:pic>
      <p:sp>
        <p:nvSpPr>
          <p:cNvPr id="3" name="Content Placeholder 2">
            <a:extLst>
              <a:ext uri="{FF2B5EF4-FFF2-40B4-BE49-F238E27FC236}">
                <a16:creationId xmlns:a16="http://schemas.microsoft.com/office/drawing/2014/main" id="{3F3529A3-68F0-AE38-3941-3E489652B8F4}"/>
              </a:ext>
            </a:extLst>
          </p:cNvPr>
          <p:cNvSpPr>
            <a:spLocks noGrp="1"/>
          </p:cNvSpPr>
          <p:nvPr>
            <p:ph idx="1"/>
          </p:nvPr>
        </p:nvSpPr>
        <p:spPr>
          <a:xfrm>
            <a:off x="4654295" y="2617694"/>
            <a:ext cx="6197686" cy="3173505"/>
          </a:xfrm>
        </p:spPr>
        <p:txBody>
          <a:bodyPr>
            <a:normAutofit/>
          </a:bodyPr>
          <a:lstStyle/>
          <a:p>
            <a:r>
              <a:rPr lang="en-US" dirty="0"/>
              <a:t>File management with encryption and decryption helps keep your data safe and private. Encryption protects files by turning them into unreadable code, and decryption changes them back to normal when needed. This process ensures that only the right people can access important information</a:t>
            </a:r>
            <a:endParaRPr lang="en-IN" dirty="0"/>
          </a:p>
        </p:txBody>
      </p:sp>
    </p:spTree>
    <p:extLst>
      <p:ext uri="{BB962C8B-B14F-4D97-AF65-F5344CB8AC3E}">
        <p14:creationId xmlns:p14="http://schemas.microsoft.com/office/powerpoint/2010/main" val="1166477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descr="A picture containing large, sitting, white, numbers">
            <a:extLst>
              <a:ext uri="{FF2B5EF4-FFF2-40B4-BE49-F238E27FC236}">
                <a16:creationId xmlns:a16="http://schemas.microsoft.com/office/drawing/2014/main" id="{9A5D9ED1-DFCC-4799-89E2-D118451B98D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10"/>
            <a:ext cx="12191981" cy="6857990"/>
          </a:xfrm>
          <a:prstGeom prst="rect">
            <a:avLst/>
          </a:prstGeom>
        </p:spPr>
      </p:pic>
      <p:sp useBgFill="1">
        <p:nvSpPr>
          <p:cNvPr id="101"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028777"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16965" y="1673524"/>
            <a:ext cx="3485073" cy="2420504"/>
          </a:xfrm>
        </p:spPr>
        <p:txBody>
          <a:bodyPr>
            <a:normAutofit/>
          </a:bodyPr>
          <a:lstStyle/>
          <a:p>
            <a:pPr algn="l"/>
            <a:r>
              <a:rPr lang="en-US" sz="4000" dirty="0"/>
              <a:t>THANK YOU</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1316963" y="4157933"/>
            <a:ext cx="3485072" cy="1026544"/>
          </a:xfrm>
        </p:spPr>
        <p:txBody>
          <a:bodyPr>
            <a:normAutofit/>
          </a:bodyPr>
          <a:lstStyle/>
          <a:p>
            <a:pPr algn="l"/>
            <a:r>
              <a:rPr lang="en-US">
                <a:solidFill>
                  <a:srgbClr val="5995BE"/>
                </a:solidFill>
              </a:rPr>
              <a:t>Abhijith j</a:t>
            </a:r>
          </a:p>
        </p:txBody>
      </p:sp>
    </p:spTree>
    <p:extLst>
      <p:ext uri="{BB962C8B-B14F-4D97-AF65-F5344CB8AC3E}">
        <p14:creationId xmlns:p14="http://schemas.microsoft.com/office/powerpoint/2010/main" val="4188701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descr="A picture containing large, sitting, white, numbers">
            <a:extLst>
              <a:ext uri="{FF2B5EF4-FFF2-40B4-BE49-F238E27FC236}">
                <a16:creationId xmlns:a16="http://schemas.microsoft.com/office/drawing/2014/main" id="{9A5D9ED1-DFCC-4799-89E2-D118451B98D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10"/>
            <a:ext cx="12191981" cy="6857990"/>
          </a:xfrm>
          <a:prstGeom prst="rect">
            <a:avLst/>
          </a:prstGeom>
        </p:spPr>
      </p:pic>
      <p:sp useBgFill="1">
        <p:nvSpPr>
          <p:cNvPr id="101"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028777"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16965" y="1673524"/>
            <a:ext cx="3485073" cy="2420504"/>
          </a:xfrm>
        </p:spPr>
        <p:txBody>
          <a:bodyPr>
            <a:normAutofit/>
          </a:bodyPr>
          <a:lstStyle/>
          <a:p>
            <a:pPr algn="l"/>
            <a:r>
              <a:rPr lang="en-US" sz="4000" dirty="0"/>
              <a:t>VAULT</a:t>
            </a:r>
            <a:br>
              <a:rPr lang="en-US" sz="4000" dirty="0"/>
            </a:br>
            <a:r>
              <a:rPr lang="en-US" sz="4000" dirty="0"/>
              <a:t>(encryption decryption)</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1316963" y="4157933"/>
            <a:ext cx="3485072" cy="1026544"/>
          </a:xfrm>
        </p:spPr>
        <p:txBody>
          <a:bodyPr>
            <a:normAutofit/>
          </a:bodyPr>
          <a:lstStyle/>
          <a:p>
            <a:pPr algn="l"/>
            <a:r>
              <a:rPr lang="en-US">
                <a:solidFill>
                  <a:srgbClr val="5995BE"/>
                </a:solidFill>
              </a:rPr>
              <a:t>Abhijith j</a:t>
            </a:r>
          </a:p>
        </p:txBody>
      </p:sp>
    </p:spTree>
    <p:extLst>
      <p:ext uri="{BB962C8B-B14F-4D97-AF65-F5344CB8AC3E}">
        <p14:creationId xmlns:p14="http://schemas.microsoft.com/office/powerpoint/2010/main" val="1583120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E227E1-2E82-DBB3-D7D6-7E3877921D1B}"/>
              </a:ext>
            </a:extLst>
          </p:cNvPr>
          <p:cNvSpPr>
            <a:spLocks noGrp="1"/>
          </p:cNvSpPr>
          <p:nvPr>
            <p:ph type="title"/>
          </p:nvPr>
        </p:nvSpPr>
        <p:spPr>
          <a:xfrm>
            <a:off x="834013" y="1115568"/>
            <a:ext cx="3487616" cy="4626864"/>
          </a:xfrm>
        </p:spPr>
        <p:txBody>
          <a:bodyPr>
            <a:normAutofit/>
          </a:bodyPr>
          <a:lstStyle/>
          <a:p>
            <a:pPr algn="l"/>
            <a:r>
              <a:rPr lang="en-IN" sz="3600"/>
              <a:t>What is VAULT</a:t>
            </a:r>
          </a:p>
        </p:txBody>
      </p:sp>
      <p:cxnSp>
        <p:nvCxnSpPr>
          <p:cNvPr id="10" name="Straight Connector 9">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EE309F9-5B23-155F-ABDA-F5CB680A2CAB}"/>
              </a:ext>
            </a:extLst>
          </p:cNvPr>
          <p:cNvSpPr>
            <a:spLocks noGrp="1"/>
          </p:cNvSpPr>
          <p:nvPr>
            <p:ph idx="1"/>
          </p:nvPr>
        </p:nvSpPr>
        <p:spPr>
          <a:xfrm>
            <a:off x="5105398" y="1115568"/>
            <a:ext cx="6245352" cy="4626864"/>
          </a:xfrm>
        </p:spPr>
        <p:txBody>
          <a:bodyPr anchor="ctr">
            <a:normAutofit/>
          </a:bodyPr>
          <a:lstStyle/>
          <a:p>
            <a:r>
              <a:rPr lang="en-US" b="1" dirty="0"/>
              <a:t>Vault</a:t>
            </a:r>
            <a:r>
              <a:rPr lang="en-US" dirty="0"/>
              <a:t> is a secure digital chamber or storage system where users can safely store various types of data—including videos, pictures, text, and documents. It is designed with strong encryption and privacy protocols, ensuring that all stored content is protected from unauthorized access.</a:t>
            </a:r>
            <a:endParaRPr lang="en-IN" dirty="0"/>
          </a:p>
        </p:txBody>
      </p:sp>
    </p:spTree>
    <p:extLst>
      <p:ext uri="{BB962C8B-B14F-4D97-AF65-F5344CB8AC3E}">
        <p14:creationId xmlns:p14="http://schemas.microsoft.com/office/powerpoint/2010/main" val="3888967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2BA3B-2655-4087-2D72-6DDA5E656D91}"/>
              </a:ext>
            </a:extLst>
          </p:cNvPr>
          <p:cNvSpPr>
            <a:spLocks noGrp="1"/>
          </p:cNvSpPr>
          <p:nvPr>
            <p:ph type="title"/>
          </p:nvPr>
        </p:nvSpPr>
        <p:spPr>
          <a:xfrm>
            <a:off x="913795" y="609600"/>
            <a:ext cx="10353762" cy="1257300"/>
          </a:xfrm>
        </p:spPr>
        <p:txBody>
          <a:bodyPr>
            <a:normAutofit/>
          </a:bodyPr>
          <a:lstStyle/>
          <a:p>
            <a:r>
              <a:rPr lang="en-IN"/>
              <a:t>USE</a:t>
            </a:r>
            <a:endParaRPr lang="en-IN" dirty="0"/>
          </a:p>
        </p:txBody>
      </p:sp>
      <p:graphicFrame>
        <p:nvGraphicFramePr>
          <p:cNvPr id="6" name="Rectangle 1">
            <a:extLst>
              <a:ext uri="{FF2B5EF4-FFF2-40B4-BE49-F238E27FC236}">
                <a16:creationId xmlns:a16="http://schemas.microsoft.com/office/drawing/2014/main" id="{619D5BA2-EAF1-7F60-4299-9E535DA8F7CC}"/>
              </a:ext>
            </a:extLst>
          </p:cNvPr>
          <p:cNvGraphicFramePr>
            <a:graphicFrameLocks noGrp="1"/>
          </p:cNvGraphicFramePr>
          <p:nvPr>
            <p:ph idx="1"/>
            <p:extLst>
              <p:ext uri="{D42A27DB-BD31-4B8C-83A1-F6EECF244321}">
                <p14:modId xmlns:p14="http://schemas.microsoft.com/office/powerpoint/2010/main" val="2318716484"/>
              </p:ext>
            </p:extLst>
          </p:nvPr>
        </p:nvGraphicFramePr>
        <p:xfrm>
          <a:off x="914400" y="2076450"/>
          <a:ext cx="10353675" cy="3714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60870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4D301A-46B5-EADA-D45A-00EAED1DC907}"/>
              </a:ext>
            </a:extLst>
          </p:cNvPr>
          <p:cNvSpPr>
            <a:spLocks noGrp="1"/>
          </p:cNvSpPr>
          <p:nvPr>
            <p:ph type="title"/>
          </p:nvPr>
        </p:nvSpPr>
        <p:spPr>
          <a:xfrm>
            <a:off x="834013" y="1115568"/>
            <a:ext cx="3487616" cy="4626864"/>
          </a:xfrm>
        </p:spPr>
        <p:txBody>
          <a:bodyPr>
            <a:normAutofit/>
          </a:bodyPr>
          <a:lstStyle/>
          <a:p>
            <a:pPr algn="l"/>
            <a:r>
              <a:rPr lang="en-IN" sz="3600"/>
              <a:t>Method of implementation</a:t>
            </a:r>
          </a:p>
        </p:txBody>
      </p:sp>
      <p:cxnSp>
        <p:nvCxnSpPr>
          <p:cNvPr id="16" name="Straight Connector 15">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960DA2DD-7A98-25BC-87E1-39C0CA809A7F}"/>
              </a:ext>
            </a:extLst>
          </p:cNvPr>
          <p:cNvSpPr>
            <a:spLocks noGrp="1"/>
          </p:cNvSpPr>
          <p:nvPr>
            <p:ph idx="1"/>
          </p:nvPr>
        </p:nvSpPr>
        <p:spPr>
          <a:xfrm>
            <a:off x="5105398" y="1115568"/>
            <a:ext cx="6245352" cy="4626864"/>
          </a:xfrm>
        </p:spPr>
        <p:txBody>
          <a:bodyPr anchor="ctr">
            <a:normAutofit/>
          </a:bodyPr>
          <a:lstStyle/>
          <a:p>
            <a:pPr>
              <a:lnSpc>
                <a:spcPct val="100000"/>
              </a:lnSpc>
            </a:pPr>
            <a:r>
              <a:rPr lang="en-US" sz="1800"/>
              <a:t>There are two main types:</a:t>
            </a:r>
          </a:p>
          <a:p>
            <a:pPr>
              <a:lnSpc>
                <a:spcPct val="100000"/>
              </a:lnSpc>
            </a:pPr>
            <a:r>
              <a:rPr lang="en-US" sz="1800" b="1"/>
              <a:t>🔐 Encryption</a:t>
            </a:r>
          </a:p>
          <a:p>
            <a:pPr>
              <a:lnSpc>
                <a:spcPct val="100000"/>
              </a:lnSpc>
            </a:pPr>
            <a:r>
              <a:rPr lang="en-US" sz="1800"/>
              <a:t>Encryption is the process of converting actual data or source files into an unreadable format (ciphertext). This is done using a secret encryption key (e.g., AES, RSA) and an encryption algorithm. The purpose is to protect the data from unauthorized access.</a:t>
            </a:r>
          </a:p>
          <a:p>
            <a:pPr>
              <a:lnSpc>
                <a:spcPct val="100000"/>
              </a:lnSpc>
            </a:pPr>
            <a:r>
              <a:rPr lang="en-US" sz="1800" b="1"/>
              <a:t>🔓 Decryption</a:t>
            </a:r>
          </a:p>
          <a:p>
            <a:pPr>
              <a:lnSpc>
                <a:spcPct val="100000"/>
              </a:lnSpc>
            </a:pPr>
            <a:r>
              <a:rPr lang="en-US" sz="1800"/>
              <a:t>Decryption is the process of converting encrypted data (ciphertext) back into its original, readable format (plaintext) using the corresponding secret key. This allows authorized users to access and use the original content</a:t>
            </a:r>
          </a:p>
          <a:p>
            <a:pPr marL="36900" indent="0">
              <a:lnSpc>
                <a:spcPct val="100000"/>
              </a:lnSpc>
              <a:buNone/>
            </a:pPr>
            <a:endParaRPr lang="en-IN" sz="1800"/>
          </a:p>
        </p:txBody>
      </p:sp>
    </p:spTree>
    <p:extLst>
      <p:ext uri="{BB962C8B-B14F-4D97-AF65-F5344CB8AC3E}">
        <p14:creationId xmlns:p14="http://schemas.microsoft.com/office/powerpoint/2010/main" val="302237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A2456A0-13DF-4BA8-9BDD-168E874C4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99E3A8-21A3-2780-8A7A-0EDE48078DF9}"/>
              </a:ext>
            </a:extLst>
          </p:cNvPr>
          <p:cNvSpPr>
            <a:spLocks noGrp="1"/>
          </p:cNvSpPr>
          <p:nvPr>
            <p:ph type="title"/>
          </p:nvPr>
        </p:nvSpPr>
        <p:spPr>
          <a:xfrm>
            <a:off x="913795" y="609600"/>
            <a:ext cx="5978072" cy="1556702"/>
          </a:xfrm>
        </p:spPr>
        <p:txBody>
          <a:bodyPr>
            <a:normAutofit/>
          </a:bodyPr>
          <a:lstStyle/>
          <a:p>
            <a:r>
              <a:rPr lang="en-US"/>
              <a:t>🔐 How Encryption Stores Data</a:t>
            </a:r>
            <a:endParaRPr lang="en-IN" dirty="0"/>
          </a:p>
        </p:txBody>
      </p:sp>
      <p:sp>
        <p:nvSpPr>
          <p:cNvPr id="3" name="Content Placeholder 2">
            <a:extLst>
              <a:ext uri="{FF2B5EF4-FFF2-40B4-BE49-F238E27FC236}">
                <a16:creationId xmlns:a16="http://schemas.microsoft.com/office/drawing/2014/main" id="{F90964B1-5A88-F051-E102-B5E1B209EB8D}"/>
              </a:ext>
            </a:extLst>
          </p:cNvPr>
          <p:cNvSpPr>
            <a:spLocks noGrp="1"/>
          </p:cNvSpPr>
          <p:nvPr>
            <p:ph idx="1"/>
          </p:nvPr>
        </p:nvSpPr>
        <p:spPr>
          <a:xfrm>
            <a:off x="913795" y="2354729"/>
            <a:ext cx="5978072" cy="3340119"/>
          </a:xfrm>
        </p:spPr>
        <p:txBody>
          <a:bodyPr anchor="t">
            <a:normAutofit/>
          </a:bodyPr>
          <a:lstStyle/>
          <a:p>
            <a:pPr>
              <a:lnSpc>
                <a:spcPct val="100000"/>
              </a:lnSpc>
            </a:pPr>
            <a:r>
              <a:rPr lang="en-US" sz="1300" b="1"/>
              <a:t>📥 1. Before Storing the Data</a:t>
            </a:r>
          </a:p>
          <a:p>
            <a:pPr>
              <a:lnSpc>
                <a:spcPct val="100000"/>
              </a:lnSpc>
              <a:buFont typeface="Arial" panose="020B0604020202020204" pitchFamily="34" charset="0"/>
              <a:buChar char="•"/>
            </a:pPr>
            <a:r>
              <a:rPr lang="en-US" sz="1300"/>
              <a:t>You take </a:t>
            </a:r>
            <a:r>
              <a:rPr lang="en-US" sz="1300" b="1"/>
              <a:t>original data</a:t>
            </a:r>
            <a:r>
              <a:rPr lang="en-US" sz="1300"/>
              <a:t> (text, file, video, etc.).</a:t>
            </a:r>
          </a:p>
          <a:p>
            <a:pPr>
              <a:lnSpc>
                <a:spcPct val="100000"/>
              </a:lnSpc>
              <a:buFont typeface="Arial" panose="020B0604020202020204" pitchFamily="34" charset="0"/>
              <a:buChar char="•"/>
            </a:pPr>
            <a:r>
              <a:rPr lang="en-US" sz="1300"/>
              <a:t>Choose an </a:t>
            </a:r>
            <a:r>
              <a:rPr lang="en-US" sz="1300" b="1"/>
              <a:t>encryption algorithm</a:t>
            </a:r>
            <a:r>
              <a:rPr lang="en-US" sz="1300"/>
              <a:t> (e.g., AES).</a:t>
            </a:r>
          </a:p>
          <a:p>
            <a:pPr>
              <a:lnSpc>
                <a:spcPct val="100000"/>
              </a:lnSpc>
              <a:buFont typeface="Arial" panose="020B0604020202020204" pitchFamily="34" charset="0"/>
              <a:buChar char="•"/>
            </a:pPr>
            <a:r>
              <a:rPr lang="en-US" sz="1300"/>
              <a:t>Use a </a:t>
            </a:r>
            <a:r>
              <a:rPr lang="en-US" sz="1300" b="1"/>
              <a:t>secret key</a:t>
            </a:r>
            <a:r>
              <a:rPr lang="en-US" sz="1300"/>
              <a:t> (and maybe an IV).</a:t>
            </a:r>
          </a:p>
          <a:p>
            <a:pPr>
              <a:lnSpc>
                <a:spcPct val="100000"/>
              </a:lnSpc>
              <a:buFont typeface="Arial" panose="020B0604020202020204" pitchFamily="34" charset="0"/>
              <a:buChar char="•"/>
            </a:pPr>
            <a:r>
              <a:rPr lang="en-US" sz="1300"/>
              <a:t>The algorithm </a:t>
            </a:r>
            <a:r>
              <a:rPr lang="en-US" sz="1300" b="1"/>
              <a:t>encrypts</a:t>
            </a:r>
            <a:r>
              <a:rPr lang="en-US" sz="1300"/>
              <a:t> the data — turns it into unreadable </a:t>
            </a:r>
            <a:r>
              <a:rPr lang="en-US" sz="1300" b="1"/>
              <a:t>ciphertext</a:t>
            </a:r>
            <a:r>
              <a:rPr lang="en-US" sz="1300"/>
              <a:t>.</a:t>
            </a:r>
          </a:p>
          <a:p>
            <a:pPr>
              <a:lnSpc>
                <a:spcPct val="100000"/>
              </a:lnSpc>
              <a:buFont typeface="Arial" panose="020B0604020202020204" pitchFamily="34" charset="0"/>
              <a:buChar char="•"/>
            </a:pPr>
            <a:endParaRPr lang="en-US" sz="1300"/>
          </a:p>
          <a:p>
            <a:pPr>
              <a:lnSpc>
                <a:spcPct val="100000"/>
              </a:lnSpc>
            </a:pPr>
            <a:r>
              <a:rPr lang="en-US" sz="1300" b="1"/>
              <a:t>💾 2. Storing the Encrypted Data</a:t>
            </a:r>
          </a:p>
          <a:p>
            <a:pPr>
              <a:lnSpc>
                <a:spcPct val="100000"/>
              </a:lnSpc>
              <a:buFont typeface="Arial" panose="020B0604020202020204" pitchFamily="34" charset="0"/>
              <a:buChar char="•"/>
            </a:pPr>
            <a:r>
              <a:rPr lang="en-US" sz="1300"/>
              <a:t>The </a:t>
            </a:r>
            <a:r>
              <a:rPr lang="en-US" sz="1300" b="1"/>
              <a:t>ciphertext</a:t>
            </a:r>
            <a:r>
              <a:rPr lang="en-US" sz="1300"/>
              <a:t> is saved to a </a:t>
            </a:r>
            <a:r>
              <a:rPr lang="en-US" sz="1300" b="1"/>
              <a:t>file</a:t>
            </a:r>
            <a:r>
              <a:rPr lang="en-US" sz="1300"/>
              <a:t> or </a:t>
            </a:r>
            <a:r>
              <a:rPr lang="en-US" sz="1300" b="1"/>
              <a:t>database</a:t>
            </a:r>
            <a:r>
              <a:rPr lang="en-US" sz="1300"/>
              <a:t>.</a:t>
            </a:r>
          </a:p>
          <a:p>
            <a:pPr>
              <a:lnSpc>
                <a:spcPct val="100000"/>
              </a:lnSpc>
              <a:buFont typeface="Arial" panose="020B0604020202020204" pitchFamily="34" charset="0"/>
              <a:buChar char="•"/>
            </a:pPr>
            <a:r>
              <a:rPr lang="en-US" sz="1300"/>
              <a:t>You might also store the </a:t>
            </a:r>
            <a:r>
              <a:rPr lang="en-US" sz="1300" b="1"/>
              <a:t>IV</a:t>
            </a:r>
            <a:r>
              <a:rPr lang="en-US" sz="1300"/>
              <a:t> (initialization vector), if needed.</a:t>
            </a:r>
          </a:p>
          <a:p>
            <a:pPr>
              <a:lnSpc>
                <a:spcPct val="100000"/>
              </a:lnSpc>
              <a:buFont typeface="Arial" panose="020B0604020202020204" pitchFamily="34" charset="0"/>
              <a:buChar char="•"/>
            </a:pPr>
            <a:r>
              <a:rPr lang="en-US" sz="1300"/>
              <a:t>The </a:t>
            </a:r>
            <a:r>
              <a:rPr lang="en-US" sz="1300" b="1"/>
              <a:t>key is NOT stored with the data</a:t>
            </a:r>
            <a:r>
              <a:rPr lang="en-US" sz="1300"/>
              <a:t> (for security).</a:t>
            </a:r>
          </a:p>
          <a:p>
            <a:pPr>
              <a:lnSpc>
                <a:spcPct val="100000"/>
              </a:lnSpc>
            </a:pPr>
            <a:endParaRPr lang="en-IN" sz="1300"/>
          </a:p>
        </p:txBody>
      </p:sp>
      <p:pic>
        <p:nvPicPr>
          <p:cNvPr id="16" name="Picture 15">
            <a:extLst>
              <a:ext uri="{FF2B5EF4-FFF2-40B4-BE49-F238E27FC236}">
                <a16:creationId xmlns:a16="http://schemas.microsoft.com/office/drawing/2014/main" id="{7AEE9CAC-347C-43C2-AE87-6BC5566E60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232905" y="1"/>
            <a:ext cx="4959095" cy="6858000"/>
          </a:xfrm>
          <a:prstGeom prst="rect">
            <a:avLst/>
          </a:prstGeom>
        </p:spPr>
      </p:pic>
      <p:pic>
        <p:nvPicPr>
          <p:cNvPr id="7" name="Graphic 6" descr="Download">
            <a:extLst>
              <a:ext uri="{FF2B5EF4-FFF2-40B4-BE49-F238E27FC236}">
                <a16:creationId xmlns:a16="http://schemas.microsoft.com/office/drawing/2014/main" id="{6B4E95A7-305F-F73D-9FC8-00AB5C46188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52945" y="1197355"/>
            <a:ext cx="3995592" cy="3995592"/>
          </a:xfrm>
          <a:prstGeom prst="rect">
            <a:avLst/>
          </a:prstGeom>
        </p:spPr>
      </p:pic>
    </p:spTree>
    <p:extLst>
      <p:ext uri="{BB962C8B-B14F-4D97-AF65-F5344CB8AC3E}">
        <p14:creationId xmlns:p14="http://schemas.microsoft.com/office/powerpoint/2010/main" val="3824581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A2456A0-13DF-4BA8-9BDD-168E874C4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DD60CE-C9CE-8F2E-BB5D-9B9C47208B0F}"/>
              </a:ext>
            </a:extLst>
          </p:cNvPr>
          <p:cNvSpPr>
            <a:spLocks noGrp="1"/>
          </p:cNvSpPr>
          <p:nvPr>
            <p:ph type="title"/>
          </p:nvPr>
        </p:nvSpPr>
        <p:spPr>
          <a:xfrm>
            <a:off x="913795" y="609600"/>
            <a:ext cx="5978072" cy="1556702"/>
          </a:xfrm>
        </p:spPr>
        <p:txBody>
          <a:bodyPr>
            <a:normAutofit/>
          </a:bodyPr>
          <a:lstStyle/>
          <a:p>
            <a:r>
              <a:rPr lang="en-US" dirty="0"/>
              <a:t>🔓 How Decryption Retrieves Data</a:t>
            </a:r>
            <a:endParaRPr lang="en-IN" dirty="0"/>
          </a:p>
        </p:txBody>
      </p:sp>
      <p:sp>
        <p:nvSpPr>
          <p:cNvPr id="3" name="Content Placeholder 2">
            <a:extLst>
              <a:ext uri="{FF2B5EF4-FFF2-40B4-BE49-F238E27FC236}">
                <a16:creationId xmlns:a16="http://schemas.microsoft.com/office/drawing/2014/main" id="{F699FC8E-5A6A-CF48-24C6-5133DA865ADC}"/>
              </a:ext>
            </a:extLst>
          </p:cNvPr>
          <p:cNvSpPr>
            <a:spLocks noGrp="1"/>
          </p:cNvSpPr>
          <p:nvPr>
            <p:ph idx="1"/>
          </p:nvPr>
        </p:nvSpPr>
        <p:spPr>
          <a:xfrm>
            <a:off x="913795" y="2354729"/>
            <a:ext cx="5978072" cy="3340119"/>
          </a:xfrm>
        </p:spPr>
        <p:txBody>
          <a:bodyPr anchor="t">
            <a:normAutofit/>
          </a:bodyPr>
          <a:lstStyle/>
          <a:p>
            <a:pPr>
              <a:lnSpc>
                <a:spcPct val="100000"/>
              </a:lnSpc>
            </a:pPr>
            <a:r>
              <a:rPr lang="en-US" sz="1400" b="1"/>
              <a:t>📤 1. Loading the Encrypted File</a:t>
            </a:r>
          </a:p>
          <a:p>
            <a:pPr>
              <a:lnSpc>
                <a:spcPct val="100000"/>
              </a:lnSpc>
              <a:buFont typeface="Arial" panose="020B0604020202020204" pitchFamily="34" charset="0"/>
              <a:buChar char="•"/>
            </a:pPr>
            <a:r>
              <a:rPr lang="en-US" sz="1400"/>
              <a:t>You read the </a:t>
            </a:r>
            <a:r>
              <a:rPr lang="en-US" sz="1400" b="1"/>
              <a:t>ciphertext</a:t>
            </a:r>
            <a:r>
              <a:rPr lang="en-US" sz="1400"/>
              <a:t> from the storage.</a:t>
            </a:r>
          </a:p>
          <a:p>
            <a:pPr>
              <a:lnSpc>
                <a:spcPct val="100000"/>
              </a:lnSpc>
              <a:buFont typeface="Arial" panose="020B0604020202020204" pitchFamily="34" charset="0"/>
              <a:buChar char="•"/>
            </a:pPr>
            <a:r>
              <a:rPr lang="en-US" sz="1400"/>
              <a:t>Retrieve the </a:t>
            </a:r>
            <a:r>
              <a:rPr lang="en-US" sz="1400" b="1"/>
              <a:t>IV</a:t>
            </a:r>
            <a:r>
              <a:rPr lang="en-US" sz="1400"/>
              <a:t> (if used), and </a:t>
            </a:r>
            <a:r>
              <a:rPr lang="en-US" sz="1400" b="1"/>
              <a:t>use the correct secret key</a:t>
            </a:r>
            <a:r>
              <a:rPr lang="en-US" sz="1400"/>
              <a:t>.</a:t>
            </a:r>
          </a:p>
          <a:p>
            <a:pPr>
              <a:lnSpc>
                <a:spcPct val="100000"/>
              </a:lnSpc>
              <a:buFont typeface="Arial" panose="020B0604020202020204" pitchFamily="34" charset="0"/>
              <a:buChar char="•"/>
            </a:pPr>
            <a:endParaRPr lang="en-US" sz="1400"/>
          </a:p>
          <a:p>
            <a:pPr>
              <a:lnSpc>
                <a:spcPct val="100000"/>
              </a:lnSpc>
            </a:pPr>
            <a:r>
              <a:rPr lang="en-US" sz="1400" b="1"/>
              <a:t>🔁 2. Decrypting the Data</a:t>
            </a:r>
          </a:p>
          <a:p>
            <a:pPr>
              <a:lnSpc>
                <a:spcPct val="100000"/>
              </a:lnSpc>
              <a:buFont typeface="Arial" panose="020B0604020202020204" pitchFamily="34" charset="0"/>
              <a:buChar char="•"/>
            </a:pPr>
            <a:r>
              <a:rPr lang="en-US" sz="1400"/>
              <a:t>Use the same algorithm (e.g., AES).</a:t>
            </a:r>
          </a:p>
          <a:p>
            <a:pPr>
              <a:lnSpc>
                <a:spcPct val="100000"/>
              </a:lnSpc>
              <a:buFont typeface="Arial" panose="020B0604020202020204" pitchFamily="34" charset="0"/>
              <a:buChar char="•"/>
            </a:pPr>
            <a:r>
              <a:rPr lang="en-US" sz="1400"/>
              <a:t>Pass in the ciphertext, key, and IV.</a:t>
            </a:r>
          </a:p>
          <a:p>
            <a:pPr>
              <a:lnSpc>
                <a:spcPct val="100000"/>
              </a:lnSpc>
              <a:buFont typeface="Arial" panose="020B0604020202020204" pitchFamily="34" charset="0"/>
              <a:buChar char="•"/>
            </a:pPr>
            <a:r>
              <a:rPr lang="en-US" sz="1400"/>
              <a:t>The algorithm </a:t>
            </a:r>
            <a:r>
              <a:rPr lang="en-US" sz="1400" b="1"/>
              <a:t>reverses</a:t>
            </a:r>
            <a:r>
              <a:rPr lang="en-US" sz="1400"/>
              <a:t> the encryption process.</a:t>
            </a:r>
          </a:p>
          <a:p>
            <a:pPr>
              <a:lnSpc>
                <a:spcPct val="100000"/>
              </a:lnSpc>
              <a:buFont typeface="Arial" panose="020B0604020202020204" pitchFamily="34" charset="0"/>
              <a:buChar char="•"/>
            </a:pPr>
            <a:r>
              <a:rPr lang="en-US" sz="1400"/>
              <a:t>You get back the </a:t>
            </a:r>
            <a:r>
              <a:rPr lang="en-US" sz="1400" b="1"/>
              <a:t>original data (plaintext)</a:t>
            </a:r>
            <a:r>
              <a:rPr lang="en-US" sz="1400"/>
              <a:t>.</a:t>
            </a:r>
          </a:p>
          <a:p>
            <a:pPr>
              <a:lnSpc>
                <a:spcPct val="100000"/>
              </a:lnSpc>
            </a:pPr>
            <a:endParaRPr lang="en-IN" sz="1400"/>
          </a:p>
        </p:txBody>
      </p:sp>
      <p:pic>
        <p:nvPicPr>
          <p:cNvPr id="12" name="Picture 11">
            <a:extLst>
              <a:ext uri="{FF2B5EF4-FFF2-40B4-BE49-F238E27FC236}">
                <a16:creationId xmlns:a16="http://schemas.microsoft.com/office/drawing/2014/main" id="{7AEE9CAC-347C-43C2-AE87-6BC5566E60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232905" y="1"/>
            <a:ext cx="4959095" cy="6858000"/>
          </a:xfrm>
          <a:prstGeom prst="rect">
            <a:avLst/>
          </a:prstGeom>
        </p:spPr>
      </p:pic>
      <p:pic>
        <p:nvPicPr>
          <p:cNvPr id="7" name="Graphic 6" descr="Key">
            <a:extLst>
              <a:ext uri="{FF2B5EF4-FFF2-40B4-BE49-F238E27FC236}">
                <a16:creationId xmlns:a16="http://schemas.microsoft.com/office/drawing/2014/main" id="{0940FC79-23D5-3BC1-238B-F16EAF57E8F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52945" y="1197355"/>
            <a:ext cx="3995592" cy="3995592"/>
          </a:xfrm>
          <a:prstGeom prst="rect">
            <a:avLst/>
          </a:prstGeom>
        </p:spPr>
      </p:pic>
    </p:spTree>
    <p:extLst>
      <p:ext uri="{BB962C8B-B14F-4D97-AF65-F5344CB8AC3E}">
        <p14:creationId xmlns:p14="http://schemas.microsoft.com/office/powerpoint/2010/main" val="782936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6930-1B77-0A41-90FE-BC90E6B9BB4B}"/>
              </a:ext>
            </a:extLst>
          </p:cNvPr>
          <p:cNvSpPr>
            <a:spLocks noGrp="1"/>
          </p:cNvSpPr>
          <p:nvPr>
            <p:ph type="title"/>
          </p:nvPr>
        </p:nvSpPr>
        <p:spPr>
          <a:xfrm>
            <a:off x="913795" y="609600"/>
            <a:ext cx="10353762" cy="1257300"/>
          </a:xfrm>
        </p:spPr>
        <p:txBody>
          <a:bodyPr>
            <a:normAutofit/>
          </a:bodyPr>
          <a:lstStyle/>
          <a:p>
            <a:pPr marL="0" marR="0" lvl="0" indent="0" defTabSz="914400" rtl="0" eaLnBrk="0" fontAlgn="base" latinLnBrk="0" hangingPunct="0">
              <a:spcBef>
                <a:spcPct val="0"/>
              </a:spcBef>
              <a:spcAft>
                <a:spcPct val="0"/>
              </a:spcAft>
              <a:buClrTx/>
              <a:buSzTx/>
              <a:buFontTx/>
              <a:buNone/>
              <a:tabLst/>
            </a:pPr>
            <a:r>
              <a:rPr kumimoji="0" lang="en-US" altLang="en-US" sz="3200" b="1" i="0" u="none" strike="noStrike" cap="none" normalizeH="0" baseline="0">
                <a:ln>
                  <a:noFill/>
                </a:ln>
                <a:effectLst/>
                <a:latin typeface="Arial" panose="020B0604020202020204" pitchFamily="34" charset="0"/>
              </a:rPr>
              <a:t>🔐 Symmetric Encryption Algorithms</a:t>
            </a:r>
          </a:p>
          <a:p>
            <a:pPr marL="0" marR="0" lvl="0" indent="0" defTabSz="914400" rtl="0" eaLnBrk="0" fontAlgn="base" latinLnBrk="0" hangingPunct="0">
              <a:spcBef>
                <a:spcPct val="0"/>
              </a:spcBef>
              <a:spcAft>
                <a:spcPct val="0"/>
              </a:spcAft>
              <a:buClrTx/>
              <a:buSzTx/>
              <a:buFontTx/>
              <a:buNone/>
              <a:tabLst/>
            </a:pPr>
            <a:r>
              <a:rPr kumimoji="0" lang="en-US" altLang="en-US" sz="3200" b="0" i="0" u="none" strike="noStrike" cap="none" normalizeH="0" baseline="0">
                <a:ln>
                  <a:noFill/>
                </a:ln>
                <a:effectLst/>
                <a:latin typeface="Arial" panose="020B0604020202020204" pitchFamily="34" charset="0"/>
              </a:rPr>
              <a:t>(Uses the </a:t>
            </a:r>
            <a:r>
              <a:rPr kumimoji="0" lang="en-US" altLang="en-US" sz="3200" b="1" i="0" u="none" strike="noStrike" cap="none" normalizeH="0" baseline="0">
                <a:ln>
                  <a:noFill/>
                </a:ln>
                <a:effectLst/>
                <a:latin typeface="Arial" panose="020B0604020202020204" pitchFamily="34" charset="0"/>
              </a:rPr>
              <a:t>same key</a:t>
            </a:r>
            <a:r>
              <a:rPr kumimoji="0" lang="en-US" altLang="en-US" sz="3200" b="0" i="0" u="none" strike="noStrike" cap="none" normalizeH="0" baseline="0">
                <a:ln>
                  <a:noFill/>
                </a:ln>
                <a:effectLst/>
                <a:latin typeface="Arial" panose="020B0604020202020204" pitchFamily="34" charset="0"/>
              </a:rPr>
              <a:t> for encryption and decryption)</a:t>
            </a:r>
          </a:p>
          <a:p>
            <a:pPr marL="0" marR="0" lvl="0" indent="0" defTabSz="914400" rtl="0" eaLnBrk="0" fontAlgn="base" latinLnBrk="0" hangingPunct="0">
              <a:spcBef>
                <a:spcPct val="0"/>
              </a:spcBef>
              <a:spcAft>
                <a:spcPct val="0"/>
              </a:spcAft>
              <a:buClrTx/>
              <a:buSzTx/>
              <a:buFontTx/>
              <a:buNone/>
              <a:tabLst/>
            </a:pPr>
            <a:endParaRPr kumimoji="0" lang="en-US" altLang="en-US" sz="3200" b="0" i="0" u="none" strike="noStrike" cap="none" normalizeH="0" baseline="0">
              <a:ln>
                <a:noFill/>
              </a:ln>
              <a:effectLst/>
              <a:latin typeface="Arial" panose="020B0604020202020204" pitchFamily="34" charset="0"/>
            </a:endParaRPr>
          </a:p>
        </p:txBody>
      </p:sp>
      <p:graphicFrame>
        <p:nvGraphicFramePr>
          <p:cNvPr id="4" name="Content Placeholder 3">
            <a:extLst>
              <a:ext uri="{FF2B5EF4-FFF2-40B4-BE49-F238E27FC236}">
                <a16:creationId xmlns:a16="http://schemas.microsoft.com/office/drawing/2014/main" id="{B4B13F35-C9F3-5EB1-E3DC-15143D2FAFFF}"/>
              </a:ext>
            </a:extLst>
          </p:cNvPr>
          <p:cNvGraphicFramePr>
            <a:graphicFrameLocks noGrp="1"/>
          </p:cNvGraphicFramePr>
          <p:nvPr>
            <p:ph idx="1"/>
            <p:extLst>
              <p:ext uri="{D42A27DB-BD31-4B8C-83A1-F6EECF244321}">
                <p14:modId xmlns:p14="http://schemas.microsoft.com/office/powerpoint/2010/main" val="64718215"/>
              </p:ext>
            </p:extLst>
          </p:nvPr>
        </p:nvGraphicFramePr>
        <p:xfrm>
          <a:off x="914400" y="2575595"/>
          <a:ext cx="10353676" cy="3026034"/>
        </p:xfrm>
        <a:graphic>
          <a:graphicData uri="http://schemas.openxmlformats.org/drawingml/2006/table">
            <a:tbl>
              <a:tblPr>
                <a:noFill/>
              </a:tblPr>
              <a:tblGrid>
                <a:gridCol w="3088042">
                  <a:extLst>
                    <a:ext uri="{9D8B030D-6E8A-4147-A177-3AD203B41FA5}">
                      <a16:colId xmlns:a16="http://schemas.microsoft.com/office/drawing/2014/main" val="558082673"/>
                    </a:ext>
                  </a:extLst>
                </a:gridCol>
                <a:gridCol w="3169384">
                  <a:extLst>
                    <a:ext uri="{9D8B030D-6E8A-4147-A177-3AD203B41FA5}">
                      <a16:colId xmlns:a16="http://schemas.microsoft.com/office/drawing/2014/main" val="2161990952"/>
                    </a:ext>
                  </a:extLst>
                </a:gridCol>
                <a:gridCol w="4096250">
                  <a:extLst>
                    <a:ext uri="{9D8B030D-6E8A-4147-A177-3AD203B41FA5}">
                      <a16:colId xmlns:a16="http://schemas.microsoft.com/office/drawing/2014/main" val="4234736458"/>
                    </a:ext>
                  </a:extLst>
                </a:gridCol>
              </a:tblGrid>
              <a:tr h="614742">
                <a:tc>
                  <a:txBody>
                    <a:bodyPr/>
                    <a:lstStyle/>
                    <a:p>
                      <a:pPr algn="l" fontAlgn="ctr">
                        <a:buNone/>
                      </a:pPr>
                      <a:r>
                        <a:rPr lang="en-IN" sz="2000" b="0" i="0" u="none" strike="noStrike">
                          <a:solidFill>
                            <a:schemeClr val="tx1">
                              <a:lumMod val="75000"/>
                              <a:lumOff val="25000"/>
                            </a:schemeClr>
                          </a:solidFill>
                          <a:effectLst/>
                          <a:latin typeface="Arial" panose="020B0604020202020204" pitchFamily="34" charset="0"/>
                        </a:rPr>
                        <a:t>Algorithm</a:t>
                      </a:r>
                    </a:p>
                  </a:txBody>
                  <a:tcPr marL="277693" marR="208270" marT="138846" marB="138846"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fontAlgn="ctr">
                        <a:buNone/>
                      </a:pPr>
                      <a:r>
                        <a:rPr lang="en-IN" sz="2000" b="0" i="0" u="none" strike="noStrike">
                          <a:solidFill>
                            <a:schemeClr val="tx1">
                              <a:lumMod val="75000"/>
                              <a:lumOff val="25000"/>
                            </a:schemeClr>
                          </a:solidFill>
                          <a:effectLst/>
                          <a:latin typeface="Arial" panose="020B0604020202020204" pitchFamily="34" charset="0"/>
                        </a:rPr>
                        <a:t>Key Size</a:t>
                      </a:r>
                    </a:p>
                  </a:txBody>
                  <a:tcPr marL="277693" marR="208270" marT="138846" marB="138846"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fontAlgn="ctr">
                        <a:buNone/>
                      </a:pPr>
                      <a:r>
                        <a:rPr lang="en-IN" sz="2000" b="0" i="0" u="none" strike="noStrike">
                          <a:solidFill>
                            <a:schemeClr val="tx1">
                              <a:lumMod val="75000"/>
                              <a:lumOff val="25000"/>
                            </a:schemeClr>
                          </a:solidFill>
                          <a:effectLst/>
                          <a:latin typeface="Arial" panose="020B0604020202020204" pitchFamily="34" charset="0"/>
                        </a:rPr>
                        <a:t>Description            </a:t>
                      </a:r>
                    </a:p>
                  </a:txBody>
                  <a:tcPr marL="277693" marR="208270" marT="138846" marB="138846"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4149465617"/>
                  </a:ext>
                </a:extLst>
              </a:tr>
              <a:tr h="2101720">
                <a:tc>
                  <a:txBody>
                    <a:bodyPr/>
                    <a:lstStyle/>
                    <a:p>
                      <a:pPr algn="l" fontAlgn="ctr">
                        <a:buNone/>
                      </a:pPr>
                      <a:r>
                        <a:rPr lang="en-IN" sz="2000" b="1" i="0" u="none" strike="noStrike" dirty="0">
                          <a:solidFill>
                            <a:schemeClr val="tx1">
                              <a:lumMod val="75000"/>
                              <a:lumOff val="25000"/>
                            </a:schemeClr>
                          </a:solidFill>
                          <a:effectLst/>
                          <a:latin typeface="Arial" panose="020B0604020202020204" pitchFamily="34" charset="0"/>
                        </a:rPr>
                        <a:t>AES</a:t>
                      </a:r>
                      <a:r>
                        <a:rPr lang="en-IN" sz="2000" b="0" i="0" u="none" strike="noStrike" dirty="0">
                          <a:solidFill>
                            <a:schemeClr val="tx1">
                              <a:lumMod val="75000"/>
                              <a:lumOff val="25000"/>
                            </a:schemeClr>
                          </a:solidFill>
                          <a:effectLst/>
                          <a:latin typeface="Arial" panose="020B0604020202020204" pitchFamily="34" charset="0"/>
                        </a:rPr>
                        <a:t> (Advanced Encryption Standard)</a:t>
                      </a:r>
                    </a:p>
                    <a:p>
                      <a:pPr algn="l" fontAlgn="ctr">
                        <a:buNone/>
                      </a:pPr>
                      <a:endParaRPr lang="en-IN" sz="2000" b="0" i="0" u="none" strike="noStrike" dirty="0">
                        <a:solidFill>
                          <a:schemeClr val="tx1">
                            <a:lumMod val="75000"/>
                            <a:lumOff val="25000"/>
                          </a:schemeClr>
                        </a:solidFill>
                        <a:effectLst/>
                        <a:latin typeface="Arial" panose="020B0604020202020204" pitchFamily="34" charset="0"/>
                      </a:endParaRPr>
                    </a:p>
                    <a:p>
                      <a:pPr algn="l" fontAlgn="ctr">
                        <a:buNone/>
                      </a:pPr>
                      <a:endParaRPr lang="en-IN" sz="2000" b="0" i="0" u="none" strike="noStrike" dirty="0">
                        <a:solidFill>
                          <a:schemeClr val="tx1">
                            <a:lumMod val="75000"/>
                            <a:lumOff val="25000"/>
                          </a:schemeClr>
                        </a:solidFill>
                        <a:effectLst/>
                        <a:latin typeface="Arial" panose="020B0604020202020204" pitchFamily="34" charset="0"/>
                      </a:endParaRPr>
                    </a:p>
                    <a:p>
                      <a:pPr algn="l" fontAlgn="ctr">
                        <a:buNone/>
                      </a:pPr>
                      <a:endParaRPr lang="en-IN" sz="2000" b="0" i="0" u="none" strike="noStrike" dirty="0">
                        <a:solidFill>
                          <a:schemeClr val="tx1">
                            <a:lumMod val="75000"/>
                            <a:lumOff val="25000"/>
                          </a:schemeClr>
                        </a:solidFill>
                        <a:effectLst/>
                        <a:latin typeface="Arial" panose="020B0604020202020204" pitchFamily="34" charset="0"/>
                      </a:endParaRPr>
                    </a:p>
                    <a:p>
                      <a:pPr algn="l" fontAlgn="ctr">
                        <a:buNone/>
                      </a:pPr>
                      <a:r>
                        <a:rPr lang="en-IN" sz="2000" b="0" i="0" u="none" strike="noStrike" dirty="0">
                          <a:solidFill>
                            <a:schemeClr val="tx1">
                              <a:lumMod val="75000"/>
                              <a:lumOff val="25000"/>
                            </a:schemeClr>
                          </a:solidFill>
                          <a:effectLst/>
                          <a:latin typeface="Arial" panose="020B0604020202020204" pitchFamily="34" charset="0"/>
                        </a:rPr>
                        <a:t>Library  CRYPTO++</a:t>
                      </a:r>
                    </a:p>
                    <a:p>
                      <a:pPr algn="l" fontAlgn="ctr">
                        <a:buNone/>
                      </a:pPr>
                      <a:endParaRPr lang="en-IN" sz="2000" b="0" i="0" u="none" strike="noStrike" dirty="0">
                        <a:solidFill>
                          <a:schemeClr val="tx1">
                            <a:lumMod val="75000"/>
                            <a:lumOff val="25000"/>
                          </a:schemeClr>
                        </a:solidFill>
                        <a:effectLst/>
                        <a:latin typeface="Arial" panose="020B0604020202020204" pitchFamily="34" charset="0"/>
                      </a:endParaRPr>
                    </a:p>
                  </a:txBody>
                  <a:tcPr marL="277693" marR="208270" marT="138846" marB="138846"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fontAlgn="ctr">
                        <a:buNone/>
                      </a:pPr>
                      <a:r>
                        <a:rPr lang="en-US" sz="2000" b="0" i="0" u="none" strike="noStrike" dirty="0">
                          <a:solidFill>
                            <a:schemeClr val="tx1">
                              <a:lumMod val="75000"/>
                              <a:lumOff val="25000"/>
                            </a:schemeClr>
                          </a:solidFill>
                          <a:effectLst/>
                          <a:latin typeface="Arial" panose="020B0604020202020204" pitchFamily="34" charset="0"/>
                        </a:rPr>
                        <a:t>128, 192, or 256 bits</a:t>
                      </a:r>
                    </a:p>
                  </a:txBody>
                  <a:tcPr marL="277693" marR="208270" marT="138846" marB="138846"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fontAlgn="ctr">
                        <a:buNone/>
                      </a:pPr>
                      <a:r>
                        <a:rPr lang="en-US" sz="2000" b="0" i="0" u="none" strike="noStrike" dirty="0">
                          <a:solidFill>
                            <a:schemeClr val="tx1">
                              <a:lumMod val="75000"/>
                              <a:lumOff val="25000"/>
                            </a:schemeClr>
                          </a:solidFill>
                          <a:effectLst/>
                          <a:latin typeface="Arial" panose="020B0604020202020204" pitchFamily="34" charset="0"/>
                        </a:rPr>
                        <a:t>Most widely used, fast and secure</a:t>
                      </a:r>
                    </a:p>
                  </a:txBody>
                  <a:tcPr marL="277693" marR="208270" marT="138846" marB="138846"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656333881"/>
                  </a:ext>
                </a:extLst>
              </a:tr>
            </a:tbl>
          </a:graphicData>
        </a:graphic>
      </p:graphicFrame>
    </p:spTree>
    <p:extLst>
      <p:ext uri="{BB962C8B-B14F-4D97-AF65-F5344CB8AC3E}">
        <p14:creationId xmlns:p14="http://schemas.microsoft.com/office/powerpoint/2010/main" val="3016460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83A04-B69E-DE54-E808-169AEEE59961}"/>
              </a:ext>
            </a:extLst>
          </p:cNvPr>
          <p:cNvSpPr>
            <a:spLocks noGrp="1"/>
          </p:cNvSpPr>
          <p:nvPr>
            <p:ph type="title"/>
          </p:nvPr>
        </p:nvSpPr>
        <p:spPr>
          <a:xfrm>
            <a:off x="633743" y="609599"/>
            <a:ext cx="3413156" cy="5273675"/>
          </a:xfrm>
        </p:spPr>
        <p:txBody>
          <a:bodyPr>
            <a:normAutofit/>
          </a:bodyPr>
          <a:lstStyle/>
          <a:p>
            <a:r>
              <a:rPr lang="en-IN" dirty="0"/>
              <a:t>✅ </a:t>
            </a:r>
            <a:r>
              <a:rPr lang="en-IN" b="1" dirty="0"/>
              <a:t>Main Crypto++ APIs for Encryption &amp; Decryption</a:t>
            </a:r>
            <a:endParaRPr lang="en-IN" dirty="0"/>
          </a:p>
        </p:txBody>
      </p:sp>
      <p:pic>
        <p:nvPicPr>
          <p:cNvPr id="10" name="Picture 9">
            <a:extLst>
              <a:ext uri="{FF2B5EF4-FFF2-40B4-BE49-F238E27FC236}">
                <a16:creationId xmlns:a16="http://schemas.microsoft.com/office/drawing/2014/main" id="{82AABC82-C2D1-4340-A6DF-6E73DF06F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graphicFrame>
        <p:nvGraphicFramePr>
          <p:cNvPr id="5" name="Content Placeholder 4">
            <a:extLst>
              <a:ext uri="{FF2B5EF4-FFF2-40B4-BE49-F238E27FC236}">
                <a16:creationId xmlns:a16="http://schemas.microsoft.com/office/drawing/2014/main" id="{59C1AFB1-B408-0FD8-9080-192956CFF528}"/>
              </a:ext>
            </a:extLst>
          </p:cNvPr>
          <p:cNvGraphicFramePr>
            <a:graphicFrameLocks noGrp="1"/>
          </p:cNvGraphicFramePr>
          <p:nvPr>
            <p:ph idx="1"/>
            <p:extLst>
              <p:ext uri="{D42A27DB-BD31-4B8C-83A1-F6EECF244321}">
                <p14:modId xmlns:p14="http://schemas.microsoft.com/office/powerpoint/2010/main" val="267824286"/>
              </p:ext>
            </p:extLst>
          </p:nvPr>
        </p:nvGraphicFramePr>
        <p:xfrm>
          <a:off x="5282521" y="1071693"/>
          <a:ext cx="6266011" cy="4175536"/>
        </p:xfrm>
        <a:graphic>
          <a:graphicData uri="http://schemas.openxmlformats.org/drawingml/2006/table">
            <a:tbl>
              <a:tblPr>
                <a:tableStyleId>{35758FB7-9AC5-4552-8A53-C91805E547FA}</a:tableStyleId>
              </a:tblPr>
              <a:tblGrid>
                <a:gridCol w="3135053">
                  <a:extLst>
                    <a:ext uri="{9D8B030D-6E8A-4147-A177-3AD203B41FA5}">
                      <a16:colId xmlns:a16="http://schemas.microsoft.com/office/drawing/2014/main" val="100369113"/>
                    </a:ext>
                  </a:extLst>
                </a:gridCol>
                <a:gridCol w="3130958">
                  <a:extLst>
                    <a:ext uri="{9D8B030D-6E8A-4147-A177-3AD203B41FA5}">
                      <a16:colId xmlns:a16="http://schemas.microsoft.com/office/drawing/2014/main" val="2277871527"/>
                    </a:ext>
                  </a:extLst>
                </a:gridCol>
              </a:tblGrid>
              <a:tr h="328458">
                <a:tc>
                  <a:txBody>
                    <a:bodyPr/>
                    <a:lstStyle/>
                    <a:p>
                      <a:r>
                        <a:rPr lang="en-IN" sz="1500"/>
                        <a:t>API (Class/Function)</a:t>
                      </a:r>
                    </a:p>
                  </a:txBody>
                  <a:tcPr marL="74272" marR="74272" marT="37136" marB="37136" anchor="ctr"/>
                </a:tc>
                <a:tc>
                  <a:txBody>
                    <a:bodyPr/>
                    <a:lstStyle/>
                    <a:p>
                      <a:r>
                        <a:rPr lang="en-IN" sz="1500"/>
                        <a:t>Purpose</a:t>
                      </a:r>
                    </a:p>
                  </a:txBody>
                  <a:tcPr marL="74272" marR="74272" marT="37136" marB="37136" anchor="ctr"/>
                </a:tc>
                <a:extLst>
                  <a:ext uri="{0D108BD9-81ED-4DB2-BD59-A6C34878D82A}">
                    <a16:rowId xmlns:a16="http://schemas.microsoft.com/office/drawing/2014/main" val="3906076674"/>
                  </a:ext>
                </a:extLst>
              </a:tr>
              <a:tr h="551197">
                <a:tc>
                  <a:txBody>
                    <a:bodyPr/>
                    <a:lstStyle/>
                    <a:p>
                      <a:r>
                        <a:rPr lang="en-IN" sz="1500"/>
                        <a:t>AutoSeededRandomPool</a:t>
                      </a:r>
                    </a:p>
                  </a:txBody>
                  <a:tcPr marL="74272" marR="74272" marT="37136" marB="37136" anchor="ctr"/>
                </a:tc>
                <a:tc>
                  <a:txBody>
                    <a:bodyPr/>
                    <a:lstStyle/>
                    <a:p>
                      <a:r>
                        <a:rPr lang="en-US" sz="1500"/>
                        <a:t>Generates secure random numbers for keys/IVs</a:t>
                      </a:r>
                    </a:p>
                  </a:txBody>
                  <a:tcPr marL="74272" marR="74272" marT="37136" marB="37136" anchor="ctr"/>
                </a:tc>
                <a:extLst>
                  <a:ext uri="{0D108BD9-81ED-4DB2-BD59-A6C34878D82A}">
                    <a16:rowId xmlns:a16="http://schemas.microsoft.com/office/drawing/2014/main" val="1409024905"/>
                  </a:ext>
                </a:extLst>
              </a:tr>
              <a:tr h="328458">
                <a:tc>
                  <a:txBody>
                    <a:bodyPr/>
                    <a:lstStyle/>
                    <a:p>
                      <a:r>
                        <a:rPr lang="en-IN" sz="1500"/>
                        <a:t>SecByteBlock</a:t>
                      </a:r>
                    </a:p>
                  </a:txBody>
                  <a:tcPr marL="74272" marR="74272" marT="37136" marB="37136" anchor="ctr"/>
                </a:tc>
                <a:tc>
                  <a:txBody>
                    <a:bodyPr/>
                    <a:lstStyle/>
                    <a:p>
                      <a:r>
                        <a:rPr lang="en-US" sz="1500"/>
                        <a:t>Securely stores binary key/IV data</a:t>
                      </a:r>
                    </a:p>
                  </a:txBody>
                  <a:tcPr marL="74272" marR="74272" marT="37136" marB="37136" anchor="ctr"/>
                </a:tc>
                <a:extLst>
                  <a:ext uri="{0D108BD9-81ED-4DB2-BD59-A6C34878D82A}">
                    <a16:rowId xmlns:a16="http://schemas.microsoft.com/office/drawing/2014/main" val="4231454093"/>
                  </a:ext>
                </a:extLst>
              </a:tr>
              <a:tr h="551197">
                <a:tc>
                  <a:txBody>
                    <a:bodyPr/>
                    <a:lstStyle/>
                    <a:p>
                      <a:r>
                        <a:rPr lang="en-IN" sz="1500"/>
                        <a:t>AES::Encryption / AES::Decryption</a:t>
                      </a:r>
                    </a:p>
                  </a:txBody>
                  <a:tcPr marL="74272" marR="74272" marT="37136" marB="37136" anchor="ctr"/>
                </a:tc>
                <a:tc>
                  <a:txBody>
                    <a:bodyPr/>
                    <a:lstStyle/>
                    <a:p>
                      <a:r>
                        <a:rPr lang="en-US" sz="1500"/>
                        <a:t>AES cipher classes (used in modes like CBC)</a:t>
                      </a:r>
                    </a:p>
                  </a:txBody>
                  <a:tcPr marL="74272" marR="74272" marT="37136" marB="37136" anchor="ctr"/>
                </a:tc>
                <a:extLst>
                  <a:ext uri="{0D108BD9-81ED-4DB2-BD59-A6C34878D82A}">
                    <a16:rowId xmlns:a16="http://schemas.microsoft.com/office/drawing/2014/main" val="1885821592"/>
                  </a:ext>
                </a:extLst>
              </a:tr>
              <a:tr h="328458">
                <a:tc>
                  <a:txBody>
                    <a:bodyPr/>
                    <a:lstStyle/>
                    <a:p>
                      <a:r>
                        <a:rPr lang="en-IN" sz="1500"/>
                        <a:t>CBC_Mode&lt; AES &gt;::Encryption</a:t>
                      </a:r>
                    </a:p>
                  </a:txBody>
                  <a:tcPr marL="74272" marR="74272" marT="37136" marB="37136" anchor="ctr"/>
                </a:tc>
                <a:tc>
                  <a:txBody>
                    <a:bodyPr/>
                    <a:lstStyle/>
                    <a:p>
                      <a:r>
                        <a:rPr lang="en-IN" sz="1500"/>
                        <a:t>CBC mode AES encryption</a:t>
                      </a:r>
                    </a:p>
                  </a:txBody>
                  <a:tcPr marL="74272" marR="74272" marT="37136" marB="37136" anchor="ctr"/>
                </a:tc>
                <a:extLst>
                  <a:ext uri="{0D108BD9-81ED-4DB2-BD59-A6C34878D82A}">
                    <a16:rowId xmlns:a16="http://schemas.microsoft.com/office/drawing/2014/main" val="1200140846"/>
                  </a:ext>
                </a:extLst>
              </a:tr>
              <a:tr h="328458">
                <a:tc>
                  <a:txBody>
                    <a:bodyPr/>
                    <a:lstStyle/>
                    <a:p>
                      <a:r>
                        <a:rPr lang="en-IN" sz="1500"/>
                        <a:t>CBC_Mode&lt; AES &gt;::Decryption</a:t>
                      </a:r>
                    </a:p>
                  </a:txBody>
                  <a:tcPr marL="74272" marR="74272" marT="37136" marB="37136" anchor="ctr"/>
                </a:tc>
                <a:tc>
                  <a:txBody>
                    <a:bodyPr/>
                    <a:lstStyle/>
                    <a:p>
                      <a:r>
                        <a:rPr lang="en-IN" sz="1500"/>
                        <a:t>CBC mode AES decryption</a:t>
                      </a:r>
                    </a:p>
                  </a:txBody>
                  <a:tcPr marL="74272" marR="74272" marT="37136" marB="37136" anchor="ctr"/>
                </a:tc>
                <a:extLst>
                  <a:ext uri="{0D108BD9-81ED-4DB2-BD59-A6C34878D82A}">
                    <a16:rowId xmlns:a16="http://schemas.microsoft.com/office/drawing/2014/main" val="847032589"/>
                  </a:ext>
                </a:extLst>
              </a:tr>
              <a:tr h="551197">
                <a:tc>
                  <a:txBody>
                    <a:bodyPr/>
                    <a:lstStyle/>
                    <a:p>
                      <a:r>
                        <a:rPr lang="en-IN" sz="1500"/>
                        <a:t>StreamTransformationFilter</a:t>
                      </a:r>
                    </a:p>
                  </a:txBody>
                  <a:tcPr marL="74272" marR="74272" marT="37136" marB="37136" anchor="ctr"/>
                </a:tc>
                <a:tc>
                  <a:txBody>
                    <a:bodyPr/>
                    <a:lstStyle/>
                    <a:p>
                      <a:r>
                        <a:rPr lang="en-US" sz="1500"/>
                        <a:t>Transforms plaintext &lt;-&gt; ciphertext using cipher object</a:t>
                      </a:r>
                    </a:p>
                  </a:txBody>
                  <a:tcPr marL="74272" marR="74272" marT="37136" marB="37136" anchor="ctr"/>
                </a:tc>
                <a:extLst>
                  <a:ext uri="{0D108BD9-81ED-4DB2-BD59-A6C34878D82A}">
                    <a16:rowId xmlns:a16="http://schemas.microsoft.com/office/drawing/2014/main" val="1607667230"/>
                  </a:ext>
                </a:extLst>
              </a:tr>
              <a:tr h="328458">
                <a:tc>
                  <a:txBody>
                    <a:bodyPr/>
                    <a:lstStyle/>
                    <a:p>
                      <a:r>
                        <a:rPr lang="en-IN" sz="1500"/>
                        <a:t>StringSource / StringSink</a:t>
                      </a:r>
                    </a:p>
                  </a:txBody>
                  <a:tcPr marL="74272" marR="74272" marT="37136" marB="37136" anchor="ctr"/>
                </a:tc>
                <a:tc>
                  <a:txBody>
                    <a:bodyPr/>
                    <a:lstStyle/>
                    <a:p>
                      <a:r>
                        <a:rPr lang="en-IN" sz="1500"/>
                        <a:t>Input/output interfaces for strings</a:t>
                      </a:r>
                    </a:p>
                  </a:txBody>
                  <a:tcPr marL="74272" marR="74272" marT="37136" marB="37136" anchor="ctr"/>
                </a:tc>
                <a:extLst>
                  <a:ext uri="{0D108BD9-81ED-4DB2-BD59-A6C34878D82A}">
                    <a16:rowId xmlns:a16="http://schemas.microsoft.com/office/drawing/2014/main" val="768969895"/>
                  </a:ext>
                </a:extLst>
              </a:tr>
              <a:tr h="328458">
                <a:tc>
                  <a:txBody>
                    <a:bodyPr/>
                    <a:lstStyle/>
                    <a:p>
                      <a:r>
                        <a:rPr lang="en-IN" sz="1500"/>
                        <a:t>FileSource / FileSink</a:t>
                      </a:r>
                    </a:p>
                  </a:txBody>
                  <a:tcPr marL="74272" marR="74272" marT="37136" marB="37136" anchor="ctr"/>
                </a:tc>
                <a:tc>
                  <a:txBody>
                    <a:bodyPr/>
                    <a:lstStyle/>
                    <a:p>
                      <a:r>
                        <a:rPr lang="en-US" sz="1500"/>
                        <a:t>Input/output interfaces for files</a:t>
                      </a:r>
                    </a:p>
                  </a:txBody>
                  <a:tcPr marL="74272" marR="74272" marT="37136" marB="37136" anchor="ctr"/>
                </a:tc>
                <a:extLst>
                  <a:ext uri="{0D108BD9-81ED-4DB2-BD59-A6C34878D82A}">
                    <a16:rowId xmlns:a16="http://schemas.microsoft.com/office/drawing/2014/main" val="2767324684"/>
                  </a:ext>
                </a:extLst>
              </a:tr>
              <a:tr h="551197">
                <a:tc>
                  <a:txBody>
                    <a:bodyPr/>
                    <a:lstStyle/>
                    <a:p>
                      <a:r>
                        <a:rPr lang="en-IN" sz="1500"/>
                        <a:t>SetKeyWithIV()</a:t>
                      </a:r>
                    </a:p>
                  </a:txBody>
                  <a:tcPr marL="74272" marR="74272" marT="37136" marB="37136" anchor="ctr"/>
                </a:tc>
                <a:tc>
                  <a:txBody>
                    <a:bodyPr/>
                    <a:lstStyle/>
                    <a:p>
                      <a:r>
                        <a:rPr lang="en-US" sz="1500"/>
                        <a:t>Sets the encryption key and IV for the cipher</a:t>
                      </a:r>
                    </a:p>
                  </a:txBody>
                  <a:tcPr marL="74272" marR="74272" marT="37136" marB="37136" anchor="ctr"/>
                </a:tc>
                <a:extLst>
                  <a:ext uri="{0D108BD9-81ED-4DB2-BD59-A6C34878D82A}">
                    <a16:rowId xmlns:a16="http://schemas.microsoft.com/office/drawing/2014/main" val="1730902682"/>
                  </a:ext>
                </a:extLst>
              </a:tr>
            </a:tbl>
          </a:graphicData>
        </a:graphic>
      </p:graphicFrame>
    </p:spTree>
    <p:extLst>
      <p:ext uri="{BB962C8B-B14F-4D97-AF65-F5344CB8AC3E}">
        <p14:creationId xmlns:p14="http://schemas.microsoft.com/office/powerpoint/2010/main" val="4391727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2.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{91F6563C-2F62-4BE0-84F7-BC190FCE2981}tf11665031_win32</Template>
  <TotalTime>2262</TotalTime>
  <Words>777</Words>
  <Application>Microsoft Office PowerPoint</Application>
  <PresentationFormat>Widescreen</PresentationFormat>
  <Paragraphs>106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 Nova</vt:lpstr>
      <vt:lpstr>Arial Nova Light</vt:lpstr>
      <vt:lpstr>Wingdings 2</vt:lpstr>
      <vt:lpstr>SlateVTI</vt:lpstr>
      <vt:lpstr>INTRODUCTION</vt:lpstr>
      <vt:lpstr>VAULT (encryption decryption)</vt:lpstr>
      <vt:lpstr>What is VAULT</vt:lpstr>
      <vt:lpstr>USE</vt:lpstr>
      <vt:lpstr>Method of implementation</vt:lpstr>
      <vt:lpstr>🔐 How Encryption Stores Data</vt:lpstr>
      <vt:lpstr>🔓 How Decryption Retrieves Data</vt:lpstr>
      <vt:lpstr>🔐 Symmetric Encryption Algorithms (Uses the same key for encryption and decryption) </vt:lpstr>
      <vt:lpstr>✅ Main Crypto++ APIs for Encryption &amp; Decryption</vt:lpstr>
      <vt:lpstr>Summary of APIs Used:</vt:lpstr>
      <vt:lpstr>🛠️ Common Encryption Algorithms</vt:lpstr>
      <vt:lpstr>common decryption tools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Abhijith Jose(UST,IN)</dc:creator>
  <cp:lastModifiedBy>Abhijith Jose(UST,IN)</cp:lastModifiedBy>
  <cp:revision>7</cp:revision>
  <dcterms:created xsi:type="dcterms:W3CDTF">2025-04-06T16:48:21Z</dcterms:created>
  <dcterms:modified xsi:type="dcterms:W3CDTF">2025-04-08T09:58:24Z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