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0" y="2644920"/>
            <a:ext cx="91436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0" y="2644920"/>
            <a:ext cx="91436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077320" y="0"/>
            <a:ext cx="1066320" cy="821880"/>
          </a:xfrm>
          <a:prstGeom prst="rect">
            <a:avLst/>
          </a:prstGeom>
          <a:solidFill>
            <a:srgbClr val="003399"/>
          </a:solidFill>
          <a:ln>
            <a:noFill/>
          </a:ln>
        </p:spPr>
      </p:sp>
      <p:pic>
        <p:nvPicPr>
          <p:cNvPr id="1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83880" y="109800"/>
            <a:ext cx="879840" cy="6163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9143640" cy="1066320"/>
          </a:xfrm>
          <a:prstGeom prst="rect">
            <a:avLst/>
          </a:prstGeom>
          <a:gradFill>
            <a:gsLst>
              <a:gs pos="0">
                <a:srgbClr val="333399"/>
              </a:gs>
              <a:gs pos="100000">
                <a:srgbClr val="cc0000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pic>
        <p:nvPicPr>
          <p:cNvPr id="3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962520" y="133200"/>
            <a:ext cx="1257120" cy="8568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cc0000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55A196AF-DFEE-4654-B837-7F1BEE1D9BCC}" type="slidenum">
              <a:rPr lang="en-IN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077320" y="0"/>
            <a:ext cx="1066320" cy="821880"/>
          </a:xfrm>
          <a:prstGeom prst="rect">
            <a:avLst/>
          </a:prstGeom>
          <a:solidFill>
            <a:srgbClr val="003399"/>
          </a:solidFill>
          <a:ln>
            <a:noFill/>
          </a:ln>
        </p:spPr>
      </p:sp>
      <p:pic>
        <p:nvPicPr>
          <p:cNvPr id="44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83880" y="109800"/>
            <a:ext cx="879840" cy="616320"/>
          </a:xfrm>
          <a:prstGeom prst="rect">
            <a:avLst/>
          </a:prstGeom>
          <a:ln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990000"/>
                </a:solidFill>
                <a:latin typeface="Verdan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336600"/>
                </a:solidFill>
                <a:latin typeface="Verdan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Verdan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Verdana"/>
              </a:rPr>
              <a:t>Fifth level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F10BD11-9DC9-494B-9247-58AA414080B0}" type="slidenum">
              <a:rPr lang="en-IN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0" y="2644920"/>
            <a:ext cx="91436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cc0000"/>
                </a:solidFill>
                <a:latin typeface="Verdana"/>
              </a:rPr>
              <a:t>Data Analytics Project 2014</a:t>
            </a:r>
            <a:r>
              <a:rPr b="1" lang="en-US" sz="4000">
                <a:solidFill>
                  <a:srgbClr val="cc0000"/>
                </a:solidFill>
                <a:latin typeface="Verdana"/>
              </a:rPr>
              <a:t>
</a:t>
            </a:r>
            <a:r>
              <a:rPr b="1" lang="en-US" sz="4000">
                <a:solidFill>
                  <a:srgbClr val="cc0000"/>
                </a:solidFill>
                <a:latin typeface="Verdana"/>
              </a:rPr>
              <a:t>List of Experiments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2514600" y="4495680"/>
            <a:ext cx="6400440" cy="144756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Issues to consider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Applying rules selectively on a subset of data where the subsets are based on cluster identifier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Need to start with fewer antecedents and grow the rule to avoid redundant rules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4. Confidence Interval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Calculate confidence intervals on pass percentage across different districts (DIST_CODE)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Repeat the above for school type (SCHOOL_CODE)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Why is it useful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Helps identify districts that may need special attention (both for rewarding and additional help!)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Issues to consider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How do you compare different confidence intervals across districts?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How will you rank the districts based on an interval?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99ccff"/>
                </a:solidFill>
                <a:latin typeface="Verdana"/>
              </a:rPr>
              <a:t>5. Urban / Rural characterization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What are the characteristics of students from urban and rural areas, respectively?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Identify association rules with URBAN_RURAL in the consequent of the rule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For antecedent, try with demographic info (SCHOOL_TYPE, URBAN_RURAL, NRC_CASTE_CODE, NRC_GENDER_CODE, NRC_MEDIUM, NRC_PHYSICAL_CONDITION, CANDIDATE_TYPE)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Also try with subject performance in the antecedent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Why is it useful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Helps us understand if there are any significant urban / rural divide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If so, what those parameters are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Issues to consider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Should URBAN_RURAL be antecedent or consequent?!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6. Performance characteristics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219320"/>
            <a:ext cx="822924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What properties characterize high and poor performers?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Use D (Distinction) and FAIL in the consequent of association rule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For antecedent, try with demographic info (SCHOOL_TYPE, URBAN_RURAL, NRC_CASTE_CODE, NRC_GENDER_CODE, NRC_MEDIUM, NRC_PHYSICAL_CONDITION, CANDIDATE_TYPE)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Also try with subject performance in the antecedent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Why is it useful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Helps us identify and characterize performance at both ends of the spectrum 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Issues to consider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There may be some negative rules that may be hidden there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1. Discretizaion+Classification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990720"/>
            <a:ext cx="8229240" cy="5714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Consider the marks information: L1_MARKS, L2_MARKS, L3_MARKS, S1_MARKS, S2_MARKS, S3_MARKS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Consider NRC_CLASS as the dependent variable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Tasks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990000"/>
                </a:solidFill>
                <a:latin typeface="Verdana"/>
              </a:rPr>
              <a:t>Discretize subject marks into discrete attributes </a:t>
            </a:r>
            <a:r>
              <a:rPr b="1" lang="en-US" sz="2400">
                <a:solidFill>
                  <a:srgbClr val="990000"/>
                </a:solidFill>
                <a:latin typeface="Verdana"/>
              </a:rPr>
              <a:t>S</a:t>
            </a:r>
            <a:r>
              <a:rPr lang="en-US" sz="2400">
                <a:solidFill>
                  <a:srgbClr val="990000"/>
                </a:solidFill>
                <a:latin typeface="Verdana"/>
              </a:rPr>
              <a:t> (use NRC_CLASS as domain)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990000"/>
                </a:solidFill>
                <a:latin typeface="Verdana"/>
              </a:rPr>
              <a:t>Build a classification model based on </a:t>
            </a:r>
            <a:r>
              <a:rPr b="1" lang="en-US" sz="2400">
                <a:solidFill>
                  <a:srgbClr val="990000"/>
                </a:solidFill>
                <a:latin typeface="Verdana"/>
              </a:rPr>
              <a:t>S</a:t>
            </a:r>
            <a:r>
              <a:rPr lang="en-US" sz="2400">
                <a:solidFill>
                  <a:srgbClr val="990000"/>
                </a:solidFill>
                <a:latin typeface="Verdana"/>
              </a:rPr>
              <a:t> for NRC_CLASS class variable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99ccff"/>
                </a:solidFill>
                <a:latin typeface="Verdana"/>
              </a:rPr>
              <a:t>7. Decision tree vis-à-vis A-rules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Can we use decision trees to validate association rules or vice-versa?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Note the strongest rules that have been found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Then induce a decision tree based on those attributes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Validate the decision tree using standard metrics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Why is it useful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Cross-validation helps in identifying errors that may get masked otherwise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Issues to consider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Try to use natural categorical attributes rather than artificially discretized attributes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99ccff"/>
                </a:solidFill>
                <a:latin typeface="Verdana"/>
              </a:rPr>
              <a:t>8. Cross-cluster analysis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219320"/>
            <a:ext cx="8229240" cy="5409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Create a clustering </a:t>
            </a:r>
            <a:r>
              <a:rPr b="1" lang="en-US" sz="3200">
                <a:solidFill>
                  <a:srgbClr val="000000"/>
                </a:solidFill>
                <a:latin typeface="Verdana"/>
              </a:rPr>
              <a:t>C1</a:t>
            </a:r>
            <a:r>
              <a:rPr lang="en-US" sz="3200">
                <a:solidFill>
                  <a:srgbClr val="000000"/>
                </a:solidFill>
                <a:latin typeface="Verdana"/>
              </a:rPr>
              <a:t> of the overall population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Then create a clustering </a:t>
            </a:r>
            <a:r>
              <a:rPr b="1" lang="en-US" sz="3200">
                <a:solidFill>
                  <a:srgbClr val="000000"/>
                </a:solidFill>
                <a:latin typeface="Verdana"/>
              </a:rPr>
              <a:t>C2</a:t>
            </a:r>
            <a:r>
              <a:rPr lang="en-US" sz="3200">
                <a:solidFill>
                  <a:srgbClr val="000000"/>
                </a:solidFill>
                <a:latin typeface="Verdana"/>
              </a:rPr>
              <a:t> of partitioned population separately (e.g., gender-based)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How does C1 compare with C2? Are the cluster characteristics same?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Do some statistical tests to show whether the clusters are similar (or not)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Why is it useful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This experiment may bring out any specific gender-specific characteristics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Issues to Consider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Using only marks attributes for clustering may give the “obvious” conclusion that girls perform better than boys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So what attributes must be used for getting some unknown insight?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2644920"/>
            <a:ext cx="91436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cc0000"/>
                </a:solidFill>
                <a:latin typeface="Verdana"/>
              </a:rPr>
              <a:t>Any other experiments?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2514600" y="4495680"/>
            <a:ext cx="6400440" cy="144756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Why is that useful?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Considers all subject marks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The decision tree will tell you performance in which subject “makes a difference” in the final outcome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Issues to consider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914400"/>
            <a:ext cx="8229240" cy="5866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No major issues to consider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2. Regression + Classification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990720"/>
            <a:ext cx="8229240" cy="5714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Consider the marks information: L1_MARKS, L2_MARKS, L3_MARKS, S1_MARKS, S2_MARKS, S3_MARKS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Consider TOTAL_MARKS as the dependent variable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Tasks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990000"/>
                </a:solidFill>
                <a:latin typeface="Verdana"/>
              </a:rPr>
              <a:t>Determine the least number of attributes </a:t>
            </a:r>
            <a:r>
              <a:rPr b="1" lang="en-US" sz="2400">
                <a:solidFill>
                  <a:srgbClr val="990000"/>
                </a:solidFill>
                <a:latin typeface="Verdana"/>
              </a:rPr>
              <a:t>S</a:t>
            </a:r>
            <a:r>
              <a:rPr lang="en-US" sz="2400">
                <a:solidFill>
                  <a:srgbClr val="990000"/>
                </a:solidFill>
                <a:latin typeface="Verdana"/>
              </a:rPr>
              <a:t> that give the best possible regression equation (least error)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990000"/>
                </a:solidFill>
                <a:latin typeface="Verdana"/>
              </a:rPr>
              <a:t>Build a classification model based on </a:t>
            </a:r>
            <a:r>
              <a:rPr b="1" lang="en-US" sz="2400">
                <a:solidFill>
                  <a:srgbClr val="990000"/>
                </a:solidFill>
                <a:latin typeface="Verdana"/>
              </a:rPr>
              <a:t>S</a:t>
            </a:r>
            <a:r>
              <a:rPr lang="en-US" sz="2400">
                <a:solidFill>
                  <a:srgbClr val="990000"/>
                </a:solidFill>
                <a:latin typeface="Verdana"/>
              </a:rPr>
              <a:t> for NRC_CLASS class variable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Why is that useful?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Many classification models demand a lot of prior information before good class models can be built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Being able identify reduced number of attributes for good predictive capability is useful when faced with insufficient information for prediction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Issues to consider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914400"/>
            <a:ext cx="8229240" cy="5866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Regression equation can be easily built because all attributes are numeric, and the dependent variable is numeric too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Classification can be challenging because predictors are numeric and class variable is categorical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What options do you have?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990000"/>
                </a:solidFill>
                <a:latin typeface="Verdana"/>
              </a:rPr>
              <a:t>KNN – because it can use distance measures, thus ensuring no loss of information due to discretization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990000"/>
                </a:solidFill>
                <a:latin typeface="Verdana"/>
              </a:rPr>
              <a:t>Regression tree to predict TOTAL_MARKS and then map it to NRC_CLASS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3. Clustering + Assoc Rules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Consider the marks information </a:t>
            </a:r>
            <a:r>
              <a:rPr b="1" lang="en-US" sz="3200">
                <a:solidFill>
                  <a:srgbClr val="000000"/>
                </a:solidFill>
                <a:latin typeface="Verdana"/>
              </a:rPr>
              <a:t>M</a:t>
            </a:r>
            <a:r>
              <a:rPr lang="en-US" sz="3200">
                <a:solidFill>
                  <a:srgbClr val="000000"/>
                </a:solidFill>
                <a:latin typeface="Verdana"/>
              </a:rPr>
              <a:t>: L1_MARKS, L2_MARKS, L3_MARKS, S1_MARKS, S2_MARKS, S3_MARKS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Create clusters based on </a:t>
            </a:r>
            <a:r>
              <a:rPr b="1" lang="en-US" sz="3200">
                <a:solidFill>
                  <a:srgbClr val="000000"/>
                </a:solidFill>
                <a:latin typeface="Verdana"/>
              </a:rPr>
              <a:t>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Characterize each cluster individually by creating association rules (Use discretized subject marks as ITEMS)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99ccff"/>
                </a:solidFill>
                <a:latin typeface="Verdana"/>
              </a:rPr>
              <a:t>Why is it useful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Cluster characterization is most difficult part of clustering – what is it that is holding the objects together in the cluster?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Descriptive statistics are the standard way doing it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Verdana"/>
              </a:rPr>
              <a:t>Association rules will (hopefully) give a more intuitive explanation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