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7C45-2E14-6847-A20A-49EB293D432B}"/>
              </a:ext>
            </a:extLst>
          </p:cNvPr>
          <p:cNvSpPr>
            <a:spLocks noGrp="1"/>
          </p:cNvSpPr>
          <p:nvPr>
            <p:ph type="ctrTitle"/>
          </p:nvPr>
        </p:nvSpPr>
        <p:spPr>
          <a:xfrm>
            <a:off x="1069848" y="1399032"/>
            <a:ext cx="9966960" cy="3035808"/>
          </a:xfrm>
        </p:spPr>
        <p:txBody>
          <a:bodyPr/>
          <a:lstStyle/>
          <a:p>
            <a:r>
              <a:rPr lang="en-IN" sz="7200" b="1"/>
              <a:t>   EMBEDDED SYSTEM       </a:t>
            </a:r>
            <a:br>
              <a:rPr lang="en-IN" sz="7200" b="1"/>
            </a:br>
            <a:r>
              <a:rPr lang="en-IN" sz="7200" b="1"/>
              <a:t>          TESTING       </a:t>
            </a:r>
            <a:endParaRPr lang="en-US" sz="7200" b="1"/>
          </a:p>
        </p:txBody>
      </p:sp>
      <p:sp>
        <p:nvSpPr>
          <p:cNvPr id="3" name="Subtitle 2">
            <a:extLst>
              <a:ext uri="{FF2B5EF4-FFF2-40B4-BE49-F238E27FC236}">
                <a16:creationId xmlns:a16="http://schemas.microsoft.com/office/drawing/2014/main" id="{D20BEB82-0A9D-C045-A23E-E4CDF99FD3C1}"/>
              </a:ext>
            </a:extLst>
          </p:cNvPr>
          <p:cNvSpPr>
            <a:spLocks noGrp="1"/>
          </p:cNvSpPr>
          <p:nvPr>
            <p:ph type="subTitle" idx="1"/>
          </p:nvPr>
        </p:nvSpPr>
        <p:spPr>
          <a:xfrm>
            <a:off x="7581431" y="4433775"/>
            <a:ext cx="7891272" cy="1777289"/>
          </a:xfrm>
        </p:spPr>
        <p:txBody>
          <a:bodyPr>
            <a:normAutofit/>
          </a:bodyPr>
          <a:lstStyle/>
          <a:p>
            <a:r>
              <a:rPr lang="en-IN"/>
              <a:t>Submitted by </a:t>
            </a:r>
          </a:p>
          <a:p>
            <a:r>
              <a:rPr lang="en-IN"/>
              <a:t>        Abhijith P D</a:t>
            </a:r>
          </a:p>
          <a:p>
            <a:r>
              <a:rPr lang="en-IN"/>
              <a:t>        Roll No 44</a:t>
            </a:r>
          </a:p>
          <a:p>
            <a:r>
              <a:rPr lang="en-IN"/>
              <a:t>        S6 ECE</a:t>
            </a:r>
          </a:p>
        </p:txBody>
      </p:sp>
    </p:spTree>
    <p:extLst>
      <p:ext uri="{BB962C8B-B14F-4D97-AF65-F5344CB8AC3E}">
        <p14:creationId xmlns:p14="http://schemas.microsoft.com/office/powerpoint/2010/main" val="159404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5028-3F4E-AF44-B796-372720E9D45D}"/>
              </a:ext>
            </a:extLst>
          </p:cNvPr>
          <p:cNvSpPr>
            <a:spLocks noGrp="1"/>
          </p:cNvSpPr>
          <p:nvPr>
            <p:ph type="title"/>
          </p:nvPr>
        </p:nvSpPr>
        <p:spPr>
          <a:xfrm>
            <a:off x="906066" y="0"/>
            <a:ext cx="10058400" cy="1609344"/>
          </a:xfrm>
        </p:spPr>
        <p:txBody>
          <a:bodyPr/>
          <a:lstStyle/>
          <a:p>
            <a:r>
              <a:rPr lang="en-IN" u="sng"/>
              <a:t>System test</a:t>
            </a:r>
            <a:endParaRPr lang="en-US" u="sng"/>
          </a:p>
        </p:txBody>
      </p:sp>
      <p:sp>
        <p:nvSpPr>
          <p:cNvPr id="3" name="Content Placeholder 2">
            <a:extLst>
              <a:ext uri="{FF2B5EF4-FFF2-40B4-BE49-F238E27FC236}">
                <a16:creationId xmlns:a16="http://schemas.microsoft.com/office/drawing/2014/main" id="{880CBA8B-0406-F54C-9AF1-2B5C21DB54B8}"/>
              </a:ext>
            </a:extLst>
          </p:cNvPr>
          <p:cNvSpPr>
            <a:spLocks noGrp="1"/>
          </p:cNvSpPr>
          <p:nvPr>
            <p:ph idx="1"/>
          </p:nvPr>
        </p:nvSpPr>
        <p:spPr>
          <a:xfrm>
            <a:off x="781050" y="1609344"/>
            <a:ext cx="10058400" cy="4850606"/>
          </a:xfrm>
        </p:spPr>
        <p:txBody>
          <a:bodyPr/>
          <a:lstStyle/>
          <a:p>
            <a:r>
              <a:rPr lang="en-IN" sz="2800" b="1" i="0">
                <a:effectLst/>
                <a:latin typeface="Calibri" panose="020F0502020204030204" pitchFamily="34" charset="0"/>
              </a:rPr>
              <a:t>System Testing</a:t>
            </a:r>
            <a:r>
              <a:rPr lang="en-IN" sz="2800" b="0" i="0">
                <a:effectLst/>
                <a:latin typeface="Calibri" panose="020F0502020204030204" pitchFamily="34" charset="0"/>
              </a:rPr>
              <a:t> is a type of </a:t>
            </a:r>
            <a:r>
              <a:rPr lang="en-IN" sz="2800">
                <a:latin typeface="Calibri" panose="020F0502020204030204" pitchFamily="34" charset="0"/>
              </a:rPr>
              <a:t>software testing </a:t>
            </a:r>
            <a:r>
              <a:rPr lang="en-IN" sz="2800" b="0" i="0">
                <a:effectLst/>
                <a:latin typeface="Calibri" panose="020F0502020204030204" pitchFamily="34" charset="0"/>
              </a:rPr>
              <a:t> that is performed on a complete integrated system to evaluate the compliance of the system with the corresponding requirements.</a:t>
            </a:r>
          </a:p>
          <a:p>
            <a:r>
              <a:rPr lang="en-IN" sz="2800" b="0" i="0">
                <a:solidFill>
                  <a:srgbClr val="000000"/>
                </a:solidFill>
                <a:effectLst/>
                <a:latin typeface="Calibri" panose="020F0502020204030204" pitchFamily="34" charset="0"/>
              </a:rPr>
              <a:t>In System testing, the functionalities of the system are tested from an end-to-end perspective.</a:t>
            </a:r>
          </a:p>
          <a:p>
            <a:r>
              <a:rPr lang="en-IN" sz="2800" b="0" i="0">
                <a:solidFill>
                  <a:srgbClr val="000000"/>
                </a:solidFill>
                <a:effectLst/>
                <a:latin typeface="Calibri" panose="020F0502020204030204" pitchFamily="34" charset="0"/>
              </a:rPr>
              <a:t>System Testing is usually carried out by a team that is independent of the development team in order to measure the quality of the system unbiased.</a:t>
            </a:r>
          </a:p>
          <a:p>
            <a:endParaRPr lang="en-US"/>
          </a:p>
        </p:txBody>
      </p:sp>
    </p:spTree>
    <p:extLst>
      <p:ext uri="{BB962C8B-B14F-4D97-AF65-F5344CB8AC3E}">
        <p14:creationId xmlns:p14="http://schemas.microsoft.com/office/powerpoint/2010/main" val="383751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DC00-A335-AB44-ACCA-9A4E146FC22F}"/>
              </a:ext>
            </a:extLst>
          </p:cNvPr>
          <p:cNvSpPr>
            <a:spLocks noGrp="1"/>
          </p:cNvSpPr>
          <p:nvPr>
            <p:ph type="title"/>
          </p:nvPr>
        </p:nvSpPr>
        <p:spPr>
          <a:xfrm>
            <a:off x="1069975" y="484632"/>
            <a:ext cx="10058400" cy="1609344"/>
          </a:xfrm>
        </p:spPr>
        <p:txBody>
          <a:bodyPr/>
          <a:lstStyle/>
          <a:p>
            <a:r>
              <a:rPr lang="en-IN" u="sng"/>
              <a:t>Process</a:t>
            </a:r>
            <a:endParaRPr lang="en-US" u="sng"/>
          </a:p>
        </p:txBody>
      </p:sp>
      <p:pic>
        <p:nvPicPr>
          <p:cNvPr id="8" name="Picture 8">
            <a:extLst>
              <a:ext uri="{FF2B5EF4-FFF2-40B4-BE49-F238E27FC236}">
                <a16:creationId xmlns:a16="http://schemas.microsoft.com/office/drawing/2014/main" id="{9B27EBE2-15AF-BC48-BB33-0FED05AC1C60}"/>
              </a:ext>
            </a:extLst>
          </p:cNvPr>
          <p:cNvPicPr>
            <a:picLocks noGrp="1" noChangeAspect="1"/>
          </p:cNvPicPr>
          <p:nvPr>
            <p:ph idx="1"/>
          </p:nvPr>
        </p:nvPicPr>
        <p:blipFill>
          <a:blip r:embed="rId2"/>
          <a:stretch>
            <a:fillRect/>
          </a:stretch>
        </p:blipFill>
        <p:spPr>
          <a:xfrm>
            <a:off x="1069975" y="2394841"/>
            <a:ext cx="10058400" cy="3503418"/>
          </a:xfrm>
        </p:spPr>
      </p:pic>
    </p:spTree>
    <p:extLst>
      <p:ext uri="{BB962C8B-B14F-4D97-AF65-F5344CB8AC3E}">
        <p14:creationId xmlns:p14="http://schemas.microsoft.com/office/powerpoint/2010/main" val="387292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F4C9-4F27-BD4E-A7B2-3E5325F4AE5C}"/>
              </a:ext>
            </a:extLst>
          </p:cNvPr>
          <p:cNvSpPr>
            <a:spLocks noGrp="1"/>
          </p:cNvSpPr>
          <p:nvPr>
            <p:ph type="title"/>
          </p:nvPr>
        </p:nvSpPr>
        <p:spPr>
          <a:xfrm>
            <a:off x="855535" y="484632"/>
            <a:ext cx="10058400" cy="1609344"/>
          </a:xfrm>
        </p:spPr>
        <p:txBody>
          <a:bodyPr/>
          <a:lstStyle/>
          <a:p>
            <a:r>
              <a:rPr lang="en-IN" u="sng"/>
              <a:t>Acceptance Test</a:t>
            </a:r>
            <a:endParaRPr lang="en-US" u="sng"/>
          </a:p>
        </p:txBody>
      </p:sp>
      <p:sp>
        <p:nvSpPr>
          <p:cNvPr id="3" name="Content Placeholder 2">
            <a:extLst>
              <a:ext uri="{FF2B5EF4-FFF2-40B4-BE49-F238E27FC236}">
                <a16:creationId xmlns:a16="http://schemas.microsoft.com/office/drawing/2014/main" id="{17446AE7-21D2-AC42-81C3-B1721624B384}"/>
              </a:ext>
            </a:extLst>
          </p:cNvPr>
          <p:cNvSpPr>
            <a:spLocks noGrp="1"/>
          </p:cNvSpPr>
          <p:nvPr>
            <p:ph idx="1"/>
          </p:nvPr>
        </p:nvSpPr>
        <p:spPr>
          <a:xfrm>
            <a:off x="855535" y="2093976"/>
            <a:ext cx="10058400" cy="4050792"/>
          </a:xfrm>
        </p:spPr>
        <p:txBody>
          <a:bodyPr>
            <a:normAutofit lnSpcReduction="10000"/>
          </a:bodyPr>
          <a:lstStyle/>
          <a:p>
            <a:r>
              <a:rPr lang="en-IN" sz="2800" b="0" i="0">
                <a:solidFill>
                  <a:srgbClr val="000000"/>
                </a:solidFill>
                <a:effectLst/>
                <a:latin typeface="Calibri" panose="020F0502020204030204" pitchFamily="34" charset="0"/>
              </a:rPr>
              <a:t>Acceptance testing, a testing technique performed to determine whether or not the software system has met the requirement specifications.</a:t>
            </a:r>
          </a:p>
          <a:p>
            <a:r>
              <a:rPr lang="en-IN" sz="2400" b="0" i="0">
                <a:solidFill>
                  <a:srgbClr val="4A4A4A"/>
                </a:solidFill>
                <a:effectLst/>
                <a:latin typeface="Open Sans"/>
              </a:rPr>
              <a:t>●</a:t>
            </a:r>
            <a:r>
              <a:rPr lang="en-IN" sz="2400" b="1" i="0">
                <a:solidFill>
                  <a:srgbClr val="4A4A4A"/>
                </a:solidFill>
                <a:effectLst/>
                <a:latin typeface="Open Sans"/>
              </a:rPr>
              <a:t>Data Integrity</a:t>
            </a:r>
            <a:br>
              <a:rPr lang="en-IN" sz="2400"/>
            </a:br>
            <a:r>
              <a:rPr lang="en-IN" sz="2400" b="1" i="0">
                <a:solidFill>
                  <a:srgbClr val="4A4A4A"/>
                </a:solidFill>
                <a:effectLst/>
                <a:latin typeface="Open Sans"/>
              </a:rPr>
              <a:t>● Usability</a:t>
            </a:r>
            <a:br>
              <a:rPr lang="en-IN" sz="2400"/>
            </a:br>
            <a:r>
              <a:rPr lang="en-IN" sz="2400" b="1" i="0">
                <a:solidFill>
                  <a:srgbClr val="4A4A4A"/>
                </a:solidFill>
                <a:effectLst/>
                <a:latin typeface="Open Sans"/>
              </a:rPr>
              <a:t>● Performance</a:t>
            </a:r>
            <a:br>
              <a:rPr lang="en-IN" sz="2400"/>
            </a:br>
            <a:r>
              <a:rPr lang="en-IN" sz="2400" b="1" i="0">
                <a:solidFill>
                  <a:srgbClr val="4A4A4A"/>
                </a:solidFill>
                <a:effectLst/>
                <a:latin typeface="Open Sans"/>
              </a:rPr>
              <a:t>● Scalability</a:t>
            </a:r>
            <a:br>
              <a:rPr lang="en-IN" sz="2400"/>
            </a:br>
            <a:r>
              <a:rPr lang="en-IN" sz="2400" b="1" i="0">
                <a:solidFill>
                  <a:srgbClr val="4A4A4A"/>
                </a:solidFill>
                <a:effectLst/>
                <a:latin typeface="Open Sans"/>
              </a:rPr>
              <a:t>● Documentation</a:t>
            </a:r>
            <a:br>
              <a:rPr lang="en-IN" sz="2400"/>
            </a:br>
            <a:r>
              <a:rPr lang="en-IN" sz="2400" b="1" i="0">
                <a:solidFill>
                  <a:srgbClr val="4A4A4A"/>
                </a:solidFill>
                <a:effectLst/>
                <a:latin typeface="Open Sans"/>
              </a:rPr>
              <a:t>● Functional Correctness and Completeness</a:t>
            </a:r>
            <a:br>
              <a:rPr lang="en-IN" sz="2400"/>
            </a:br>
            <a:r>
              <a:rPr lang="en-IN" sz="2400" b="1" i="0">
                <a:solidFill>
                  <a:srgbClr val="4A4A4A"/>
                </a:solidFill>
                <a:effectLst/>
                <a:latin typeface="Open Sans"/>
              </a:rPr>
              <a:t>● Confidentiality and Availability</a:t>
            </a:r>
            <a:br>
              <a:rPr lang="en-IN" sz="2400"/>
            </a:br>
            <a:r>
              <a:rPr lang="en-IN" sz="2400" b="1" i="0">
                <a:solidFill>
                  <a:srgbClr val="4A4A4A"/>
                </a:solidFill>
                <a:effectLst/>
                <a:latin typeface="Open Sans"/>
              </a:rPr>
              <a:t>● Data Conversion</a:t>
            </a:r>
            <a:br>
              <a:rPr lang="en-IN" sz="2400"/>
            </a:br>
            <a:r>
              <a:rPr lang="en-IN" sz="2400" b="1" i="0">
                <a:solidFill>
                  <a:srgbClr val="4A4A4A"/>
                </a:solidFill>
                <a:effectLst/>
                <a:latin typeface="Open Sans"/>
              </a:rPr>
              <a:t>● Timeliness</a:t>
            </a:r>
            <a:endParaRPr lang="en-US" sz="2800">
              <a:latin typeface="Calibri" panose="020F0502020204030204" pitchFamily="34" charset="0"/>
            </a:endParaRPr>
          </a:p>
        </p:txBody>
      </p:sp>
    </p:spTree>
    <p:extLst>
      <p:ext uri="{BB962C8B-B14F-4D97-AF65-F5344CB8AC3E}">
        <p14:creationId xmlns:p14="http://schemas.microsoft.com/office/powerpoint/2010/main" val="9954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77E6-3BA0-554C-A296-56E8F15E64EE}"/>
              </a:ext>
            </a:extLst>
          </p:cNvPr>
          <p:cNvSpPr>
            <a:spLocks noGrp="1"/>
          </p:cNvSpPr>
          <p:nvPr>
            <p:ph type="title"/>
          </p:nvPr>
        </p:nvSpPr>
        <p:spPr>
          <a:xfrm>
            <a:off x="426911" y="431054"/>
            <a:ext cx="10058400" cy="1609344"/>
          </a:xfrm>
        </p:spPr>
        <p:txBody>
          <a:bodyPr/>
          <a:lstStyle/>
          <a:p>
            <a:r>
              <a:rPr lang="en-IN" u="sng"/>
              <a:t>Testing SPECTRUM</a:t>
            </a:r>
            <a:endParaRPr lang="en-US" u="sng"/>
          </a:p>
        </p:txBody>
      </p:sp>
      <p:pic>
        <p:nvPicPr>
          <p:cNvPr id="4" name="Picture 4">
            <a:extLst>
              <a:ext uri="{FF2B5EF4-FFF2-40B4-BE49-F238E27FC236}">
                <a16:creationId xmlns:a16="http://schemas.microsoft.com/office/drawing/2014/main" id="{40973F27-FB90-6143-8887-09F9B77BD859}"/>
              </a:ext>
            </a:extLst>
          </p:cNvPr>
          <p:cNvPicPr>
            <a:picLocks noGrp="1" noChangeAspect="1"/>
          </p:cNvPicPr>
          <p:nvPr>
            <p:ph idx="1"/>
          </p:nvPr>
        </p:nvPicPr>
        <p:blipFill>
          <a:blip r:embed="rId2"/>
          <a:stretch>
            <a:fillRect/>
          </a:stretch>
        </p:blipFill>
        <p:spPr>
          <a:xfrm>
            <a:off x="426911" y="1874392"/>
            <a:ext cx="8089900" cy="3981054"/>
          </a:xfrm>
        </p:spPr>
      </p:pic>
    </p:spTree>
    <p:extLst>
      <p:ext uri="{BB962C8B-B14F-4D97-AF65-F5344CB8AC3E}">
        <p14:creationId xmlns:p14="http://schemas.microsoft.com/office/powerpoint/2010/main" val="261540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245E-5349-2244-9804-DDF5DCA2E95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04B8738-E318-3947-9BC9-D831A99D5DD9}"/>
              </a:ext>
            </a:extLst>
          </p:cNvPr>
          <p:cNvPicPr>
            <a:picLocks noGrp="1" noChangeAspect="1"/>
          </p:cNvPicPr>
          <p:nvPr>
            <p:ph idx="1"/>
          </p:nvPr>
        </p:nvPicPr>
        <p:blipFill>
          <a:blip r:embed="rId2"/>
          <a:stretch>
            <a:fillRect/>
          </a:stretch>
        </p:blipFill>
        <p:spPr>
          <a:xfrm>
            <a:off x="813721" y="1289304"/>
            <a:ext cx="8069264" cy="4442555"/>
          </a:xfrm>
        </p:spPr>
      </p:pic>
    </p:spTree>
    <p:extLst>
      <p:ext uri="{BB962C8B-B14F-4D97-AF65-F5344CB8AC3E}">
        <p14:creationId xmlns:p14="http://schemas.microsoft.com/office/powerpoint/2010/main" val="429182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92AD-A258-EA41-9DE0-716B4E00C2C1}"/>
              </a:ext>
            </a:extLst>
          </p:cNvPr>
          <p:cNvSpPr>
            <a:spLocks noGrp="1"/>
          </p:cNvSpPr>
          <p:nvPr>
            <p:ph type="title"/>
          </p:nvPr>
        </p:nvSpPr>
        <p:spPr>
          <a:xfrm>
            <a:off x="673893" y="125016"/>
            <a:ext cx="10058400" cy="1609344"/>
          </a:xfrm>
        </p:spPr>
        <p:txBody>
          <a:bodyPr/>
          <a:lstStyle/>
          <a:p>
            <a:r>
              <a:rPr lang="en-IN" u="sng"/>
              <a:t>Hardware test</a:t>
            </a:r>
            <a:endParaRPr lang="en-US" u="sng"/>
          </a:p>
        </p:txBody>
      </p:sp>
      <p:sp>
        <p:nvSpPr>
          <p:cNvPr id="3" name="Content Placeholder 2">
            <a:extLst>
              <a:ext uri="{FF2B5EF4-FFF2-40B4-BE49-F238E27FC236}">
                <a16:creationId xmlns:a16="http://schemas.microsoft.com/office/drawing/2014/main" id="{59C27C02-14AA-5447-9F72-DE5D036C14EB}"/>
              </a:ext>
            </a:extLst>
          </p:cNvPr>
          <p:cNvSpPr>
            <a:spLocks noGrp="1"/>
          </p:cNvSpPr>
          <p:nvPr>
            <p:ph idx="1"/>
          </p:nvPr>
        </p:nvSpPr>
        <p:spPr>
          <a:xfrm>
            <a:off x="673893" y="1734360"/>
            <a:ext cx="10058400" cy="4562856"/>
          </a:xfrm>
        </p:spPr>
        <p:txBody>
          <a:bodyPr>
            <a:normAutofit/>
          </a:bodyPr>
          <a:lstStyle/>
          <a:p>
            <a:r>
              <a:rPr lang="en-IN" sz="2800" b="0" i="0">
                <a:effectLst/>
                <a:latin typeface="Calibri" panose="020F0502020204030204" pitchFamily="34" charset="0"/>
              </a:rPr>
              <a:t>Hardware testing is to check/ensure the functionality, stability of hardware component and ensure that it should not have process fault. </a:t>
            </a:r>
          </a:p>
          <a:p>
            <a:r>
              <a:rPr lang="en-IN" sz="2800">
                <a:latin typeface="Calibri" panose="020F0502020204030204" pitchFamily="34" charset="0"/>
              </a:rPr>
              <a:t>Common Techniques are</a:t>
            </a:r>
          </a:p>
          <a:p>
            <a:pPr marL="0" indent="0">
              <a:buNone/>
            </a:pPr>
            <a:r>
              <a:rPr lang="en-IN" sz="2800">
                <a:latin typeface="Calibri" panose="020F0502020204030204" pitchFamily="34" charset="0"/>
              </a:rPr>
              <a:t>      1)  </a:t>
            </a:r>
            <a:r>
              <a:rPr lang="en-IN" sz="2800" b="0" i="0">
                <a:effectLst/>
                <a:latin typeface="Calibri" panose="020F0502020204030204" pitchFamily="34" charset="0"/>
              </a:rPr>
              <a:t>Software-based self-testing</a:t>
            </a:r>
          </a:p>
          <a:p>
            <a:pPr marL="0" indent="0">
              <a:buNone/>
            </a:pPr>
            <a:r>
              <a:rPr lang="en-IN" sz="2800">
                <a:latin typeface="Calibri" panose="020F0502020204030204" pitchFamily="34" charset="0"/>
              </a:rPr>
              <a:t>      2)  </a:t>
            </a:r>
            <a:r>
              <a:rPr lang="en-IN" sz="2800" b="0" i="0">
                <a:effectLst/>
                <a:latin typeface="Calibri" panose="020F0502020204030204" pitchFamily="34" charset="0"/>
              </a:rPr>
              <a:t>ATPG (Automatic test pattern generation)</a:t>
            </a:r>
          </a:p>
          <a:p>
            <a:pPr marL="0" indent="0">
              <a:buNone/>
            </a:pPr>
            <a:r>
              <a:rPr lang="en-IN" sz="2800">
                <a:latin typeface="Calibri" panose="020F0502020204030204" pitchFamily="34" charset="0"/>
              </a:rPr>
              <a:t>      3)  </a:t>
            </a:r>
            <a:r>
              <a:rPr lang="en-IN" sz="2800" b="0" i="0">
                <a:effectLst/>
                <a:latin typeface="Calibri" panose="020F0502020204030204" pitchFamily="34" charset="0"/>
              </a:rPr>
              <a:t>BIST (Built-in self-test)</a:t>
            </a:r>
          </a:p>
          <a:p>
            <a:endParaRPr lang="en-US" sz="2800">
              <a:latin typeface="Calibri" panose="020F0502020204030204" pitchFamily="34" charset="0"/>
            </a:endParaRPr>
          </a:p>
        </p:txBody>
      </p:sp>
    </p:spTree>
    <p:extLst>
      <p:ext uri="{BB962C8B-B14F-4D97-AF65-F5344CB8AC3E}">
        <p14:creationId xmlns:p14="http://schemas.microsoft.com/office/powerpoint/2010/main" val="54999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B31C-1D6D-0C4A-A5D9-F16456EFD82F}"/>
              </a:ext>
            </a:extLst>
          </p:cNvPr>
          <p:cNvSpPr>
            <a:spLocks noGrp="1"/>
          </p:cNvSpPr>
          <p:nvPr>
            <p:ph type="title"/>
          </p:nvPr>
        </p:nvSpPr>
        <p:spPr>
          <a:xfrm>
            <a:off x="781050" y="484632"/>
            <a:ext cx="10058400" cy="1609344"/>
          </a:xfrm>
        </p:spPr>
        <p:txBody>
          <a:bodyPr/>
          <a:lstStyle/>
          <a:p>
            <a:r>
              <a:rPr lang="en-IN" u="sng"/>
              <a:t>References</a:t>
            </a:r>
            <a:r>
              <a:rPr lang="en-IN"/>
              <a:t> </a:t>
            </a:r>
            <a:endParaRPr lang="en-US"/>
          </a:p>
        </p:txBody>
      </p:sp>
      <p:sp>
        <p:nvSpPr>
          <p:cNvPr id="3" name="Content Placeholder 2">
            <a:extLst>
              <a:ext uri="{FF2B5EF4-FFF2-40B4-BE49-F238E27FC236}">
                <a16:creationId xmlns:a16="http://schemas.microsoft.com/office/drawing/2014/main" id="{AD3C4BA9-A1CF-3B46-BF63-507FDB366792}"/>
              </a:ext>
            </a:extLst>
          </p:cNvPr>
          <p:cNvSpPr>
            <a:spLocks noGrp="1"/>
          </p:cNvSpPr>
          <p:nvPr>
            <p:ph idx="1"/>
          </p:nvPr>
        </p:nvSpPr>
        <p:spPr>
          <a:xfrm>
            <a:off x="781050" y="2322576"/>
            <a:ext cx="10058400" cy="4050792"/>
          </a:xfrm>
        </p:spPr>
        <p:txBody>
          <a:bodyPr/>
          <a:lstStyle/>
          <a:p>
            <a:pPr marL="457200" indent="-457200">
              <a:buFont typeface="+mj-lt"/>
              <a:buAutoNum type="arabicPeriod"/>
            </a:pPr>
            <a:r>
              <a:rPr lang="en-IN"/>
              <a:t>https://www.edureka.co/blog/software-testing-levels/
https://www.researchgate.net › 2761...Web results(PDF) Black Box and White BoxTesting Techniques - A Literature Review</a:t>
            </a:r>
          </a:p>
          <a:p>
            <a:pPr marL="457200" indent="-457200">
              <a:buFont typeface="+mj-lt"/>
              <a:buAutoNum type="arabicPeriod"/>
            </a:pPr>
            <a:r>
              <a:rPr lang="en-IN"/>
              <a:t>https://nptel.ac.in › coursesWeb resultsEmbedded Software Testing – Nptel</a:t>
            </a:r>
          </a:p>
          <a:p>
            <a:pPr marL="457200" indent="-457200">
              <a:buFont typeface="+mj-lt"/>
              <a:buAutoNum type="arabicPeriod"/>
            </a:pPr>
            <a:r>
              <a:rPr lang="en-IN"/>
              <a:t>https://blog.calsoftinc.com/2017/06/how-to-perform-hardware-and-firmware-testing-of-storage-box.html</a:t>
            </a:r>
          </a:p>
        </p:txBody>
      </p:sp>
    </p:spTree>
    <p:extLst>
      <p:ext uri="{BB962C8B-B14F-4D97-AF65-F5344CB8AC3E}">
        <p14:creationId xmlns:p14="http://schemas.microsoft.com/office/powerpoint/2010/main" val="383961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420E-DA5E-3E47-A2A3-E4E786C41FD2}"/>
              </a:ext>
            </a:extLst>
          </p:cNvPr>
          <p:cNvSpPr>
            <a:spLocks noGrp="1"/>
          </p:cNvSpPr>
          <p:nvPr>
            <p:ph type="title"/>
          </p:nvPr>
        </p:nvSpPr>
        <p:spPr>
          <a:xfrm>
            <a:off x="2768203" y="242316"/>
            <a:ext cx="11144250" cy="6373368"/>
          </a:xfrm>
        </p:spPr>
        <p:txBody>
          <a:bodyPr>
            <a:normAutofit/>
          </a:bodyPr>
          <a:lstStyle/>
          <a:p>
            <a:r>
              <a:rPr lang="en-IN" sz="9600" b="1"/>
              <a:t>Thank you</a:t>
            </a:r>
            <a:endParaRPr lang="en-US" sz="9600" b="1"/>
          </a:p>
        </p:txBody>
      </p:sp>
      <p:sp>
        <p:nvSpPr>
          <p:cNvPr id="3" name="Content Placeholder 2">
            <a:extLst>
              <a:ext uri="{FF2B5EF4-FFF2-40B4-BE49-F238E27FC236}">
                <a16:creationId xmlns:a16="http://schemas.microsoft.com/office/drawing/2014/main" id="{A6345391-13F5-FD49-975B-7FF1FD1FF6B5}"/>
              </a:ext>
            </a:extLst>
          </p:cNvPr>
          <p:cNvSpPr>
            <a:spLocks noGrp="1"/>
          </p:cNvSpPr>
          <p:nvPr>
            <p:ph idx="1"/>
          </p:nvPr>
        </p:nvSpPr>
        <p:spPr>
          <a:xfrm flipV="1">
            <a:off x="1066800" y="919759"/>
            <a:ext cx="10058400" cy="1201650"/>
          </a:xfrm>
        </p:spPr>
        <p:txBody>
          <a:bodyPr/>
          <a:lstStyle/>
          <a:p>
            <a:pPr marL="0" indent="0">
              <a:buNone/>
            </a:pPr>
            <a:endParaRPr lang="en-US" b="1"/>
          </a:p>
        </p:txBody>
      </p:sp>
    </p:spTree>
    <p:extLst>
      <p:ext uri="{BB962C8B-B14F-4D97-AF65-F5344CB8AC3E}">
        <p14:creationId xmlns:p14="http://schemas.microsoft.com/office/powerpoint/2010/main" val="303215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4F696-25D1-AD44-AA03-E5B2269D6F73}"/>
              </a:ext>
            </a:extLst>
          </p:cNvPr>
          <p:cNvSpPr>
            <a:spLocks noGrp="1"/>
          </p:cNvSpPr>
          <p:nvPr>
            <p:ph type="title"/>
          </p:nvPr>
        </p:nvSpPr>
        <p:spPr>
          <a:xfrm>
            <a:off x="2625328" y="239316"/>
            <a:ext cx="8502919" cy="903684"/>
          </a:xfrm>
        </p:spPr>
        <p:txBody>
          <a:bodyPr/>
          <a:lstStyle/>
          <a:p>
            <a:r>
              <a:rPr lang="en-IN" u="sng"/>
              <a:t>BLACK BOX  vs White box</a:t>
            </a:r>
            <a:endParaRPr lang="en-US" u="sng"/>
          </a:p>
        </p:txBody>
      </p:sp>
      <p:pic>
        <p:nvPicPr>
          <p:cNvPr id="8" name="Picture 8">
            <a:extLst>
              <a:ext uri="{FF2B5EF4-FFF2-40B4-BE49-F238E27FC236}">
                <a16:creationId xmlns:a16="http://schemas.microsoft.com/office/drawing/2014/main" id="{D388FCA7-A62A-B441-BC04-81150DE2A921}"/>
              </a:ext>
            </a:extLst>
          </p:cNvPr>
          <p:cNvPicPr>
            <a:picLocks noChangeAspect="1"/>
          </p:cNvPicPr>
          <p:nvPr/>
        </p:nvPicPr>
        <p:blipFill>
          <a:blip r:embed="rId2"/>
          <a:stretch>
            <a:fillRect/>
          </a:stretch>
        </p:blipFill>
        <p:spPr>
          <a:xfrm>
            <a:off x="1343024" y="2532841"/>
            <a:ext cx="4752975" cy="2476500"/>
          </a:xfrm>
          <a:prstGeom prst="rect">
            <a:avLst/>
          </a:prstGeom>
        </p:spPr>
      </p:pic>
      <p:pic>
        <p:nvPicPr>
          <p:cNvPr id="9" name="Picture 9">
            <a:extLst>
              <a:ext uri="{FF2B5EF4-FFF2-40B4-BE49-F238E27FC236}">
                <a16:creationId xmlns:a16="http://schemas.microsoft.com/office/drawing/2014/main" id="{CF6E7DCF-7813-BF4B-964D-8E5D74112F30}"/>
              </a:ext>
            </a:extLst>
          </p:cNvPr>
          <p:cNvPicPr>
            <a:picLocks noGrp="1" noChangeAspect="1"/>
          </p:cNvPicPr>
          <p:nvPr>
            <p:ph idx="1"/>
          </p:nvPr>
        </p:nvPicPr>
        <p:blipFill>
          <a:blip r:embed="rId3"/>
          <a:stretch>
            <a:fillRect/>
          </a:stretch>
        </p:blipFill>
        <p:spPr>
          <a:xfrm>
            <a:off x="6375273" y="2315766"/>
            <a:ext cx="4752975" cy="3160682"/>
          </a:xfrm>
        </p:spPr>
      </p:pic>
    </p:spTree>
    <p:extLst>
      <p:ext uri="{BB962C8B-B14F-4D97-AF65-F5344CB8AC3E}">
        <p14:creationId xmlns:p14="http://schemas.microsoft.com/office/powerpoint/2010/main" val="154785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20D-DE58-4F4B-AD8C-E83652C0FC40}"/>
              </a:ext>
            </a:extLst>
          </p:cNvPr>
          <p:cNvSpPr>
            <a:spLocks noGrp="1"/>
          </p:cNvSpPr>
          <p:nvPr>
            <p:ph type="title"/>
          </p:nvPr>
        </p:nvSpPr>
        <p:spPr>
          <a:xfrm>
            <a:off x="1066800" y="-162735"/>
            <a:ext cx="10058400" cy="1609344"/>
          </a:xfrm>
        </p:spPr>
        <p:txBody>
          <a:bodyPr/>
          <a:lstStyle/>
          <a:p>
            <a:r>
              <a:rPr lang="en-IN" u="sng"/>
              <a:t>Levels of Software testing</a:t>
            </a:r>
            <a:endParaRPr lang="en-US" u="sng"/>
          </a:p>
        </p:txBody>
      </p:sp>
      <p:pic>
        <p:nvPicPr>
          <p:cNvPr id="6" name="Picture 6">
            <a:extLst>
              <a:ext uri="{FF2B5EF4-FFF2-40B4-BE49-F238E27FC236}">
                <a16:creationId xmlns:a16="http://schemas.microsoft.com/office/drawing/2014/main" id="{8E702B70-6349-DA47-B8DF-A7B2F0E3F1CF}"/>
              </a:ext>
            </a:extLst>
          </p:cNvPr>
          <p:cNvPicPr>
            <a:picLocks noGrp="1" noChangeAspect="1"/>
          </p:cNvPicPr>
          <p:nvPr>
            <p:ph idx="1"/>
          </p:nvPr>
        </p:nvPicPr>
        <p:blipFill>
          <a:blip r:embed="rId2"/>
          <a:stretch>
            <a:fillRect/>
          </a:stretch>
        </p:blipFill>
        <p:spPr>
          <a:xfrm>
            <a:off x="1066800" y="1839516"/>
            <a:ext cx="7197328" cy="4524317"/>
          </a:xfrm>
        </p:spPr>
      </p:pic>
    </p:spTree>
    <p:extLst>
      <p:ext uri="{BB962C8B-B14F-4D97-AF65-F5344CB8AC3E}">
        <p14:creationId xmlns:p14="http://schemas.microsoft.com/office/powerpoint/2010/main" val="297489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D3C1-38D9-2E48-9125-958AF575C44C}"/>
              </a:ext>
            </a:extLst>
          </p:cNvPr>
          <p:cNvSpPr>
            <a:spLocks noGrp="1"/>
          </p:cNvSpPr>
          <p:nvPr>
            <p:ph type="title"/>
          </p:nvPr>
        </p:nvSpPr>
        <p:spPr>
          <a:xfrm>
            <a:off x="1066800" y="0"/>
            <a:ext cx="10058400" cy="1609344"/>
          </a:xfrm>
        </p:spPr>
        <p:txBody>
          <a:bodyPr/>
          <a:lstStyle/>
          <a:p>
            <a:r>
              <a:rPr lang="en-IN" u="sng"/>
              <a:t>Unit test</a:t>
            </a:r>
            <a:endParaRPr lang="en-US" u="sng"/>
          </a:p>
        </p:txBody>
      </p:sp>
      <p:sp>
        <p:nvSpPr>
          <p:cNvPr id="3" name="Content Placeholder 2">
            <a:extLst>
              <a:ext uri="{FF2B5EF4-FFF2-40B4-BE49-F238E27FC236}">
                <a16:creationId xmlns:a16="http://schemas.microsoft.com/office/drawing/2014/main" id="{02D1BDAF-CCBA-B344-B494-7ABBDA04F6BB}"/>
              </a:ext>
            </a:extLst>
          </p:cNvPr>
          <p:cNvSpPr>
            <a:spLocks noGrp="1"/>
          </p:cNvSpPr>
          <p:nvPr>
            <p:ph idx="1"/>
          </p:nvPr>
        </p:nvSpPr>
        <p:spPr>
          <a:xfrm>
            <a:off x="1066800" y="1446609"/>
            <a:ext cx="10058400" cy="4852607"/>
          </a:xfrm>
        </p:spPr>
        <p:txBody>
          <a:bodyPr>
            <a:normAutofit/>
          </a:bodyPr>
          <a:lstStyle/>
          <a:p>
            <a:r>
              <a:rPr lang="en-IN" sz="2800">
                <a:latin typeface="Calibri" panose="020F0502020204030204" pitchFamily="34" charset="0"/>
              </a:rPr>
              <a:t>T</a:t>
            </a:r>
            <a:r>
              <a:rPr lang="en-US" sz="2800">
                <a:latin typeface="Calibri" panose="020F0502020204030204" pitchFamily="34" charset="0"/>
              </a:rPr>
              <a:t>his is a particular kind of white box testing. </a:t>
            </a:r>
            <a:endParaRPr lang="en-IN" sz="2800">
              <a:latin typeface="Calibri" panose="020F0502020204030204" pitchFamily="34" charset="0"/>
            </a:endParaRPr>
          </a:p>
          <a:p>
            <a:r>
              <a:rPr lang="en-IN" sz="2800">
                <a:solidFill>
                  <a:srgbClr val="000000"/>
                </a:solidFill>
                <a:latin typeface="Calibri" panose="020F0502020204030204" pitchFamily="34" charset="0"/>
              </a:rPr>
              <a:t>Individual modules of the code are being tested.</a:t>
            </a:r>
            <a:endParaRPr lang="en-IN" sz="2800" b="0" i="0">
              <a:solidFill>
                <a:srgbClr val="000000"/>
              </a:solidFill>
              <a:effectLst/>
              <a:latin typeface="Calibri" panose="020F0502020204030204" pitchFamily="34" charset="0"/>
            </a:endParaRPr>
          </a:p>
          <a:p>
            <a:r>
              <a:rPr lang="en-IN" sz="2800" b="0" i="0">
                <a:solidFill>
                  <a:srgbClr val="000000"/>
                </a:solidFill>
                <a:effectLst/>
                <a:latin typeface="Calibri" panose="020F0502020204030204" pitchFamily="34" charset="0"/>
              </a:rPr>
              <a:t>The main aim is to isolate each unit of the system to identify, analyze and fix the defects.</a:t>
            </a:r>
          </a:p>
          <a:p>
            <a:endParaRPr lang="en-US" sz="2400">
              <a:latin typeface="Calibri" panose="020F0502020204030204" pitchFamily="34" charset="0"/>
            </a:endParaRPr>
          </a:p>
        </p:txBody>
      </p:sp>
      <p:pic>
        <p:nvPicPr>
          <p:cNvPr id="6" name="Picture 6">
            <a:extLst>
              <a:ext uri="{FF2B5EF4-FFF2-40B4-BE49-F238E27FC236}">
                <a16:creationId xmlns:a16="http://schemas.microsoft.com/office/drawing/2014/main" id="{4B73DD66-3590-684E-AFAA-A5CC5EDAFDED}"/>
              </a:ext>
            </a:extLst>
          </p:cNvPr>
          <p:cNvPicPr>
            <a:picLocks noChangeAspect="1"/>
          </p:cNvPicPr>
          <p:nvPr/>
        </p:nvPicPr>
        <p:blipFill>
          <a:blip r:embed="rId2"/>
          <a:stretch>
            <a:fillRect/>
          </a:stretch>
        </p:blipFill>
        <p:spPr>
          <a:xfrm>
            <a:off x="4156439" y="3434291"/>
            <a:ext cx="4236310" cy="3173677"/>
          </a:xfrm>
          <a:prstGeom prst="rect">
            <a:avLst/>
          </a:prstGeom>
        </p:spPr>
      </p:pic>
    </p:spTree>
    <p:extLst>
      <p:ext uri="{BB962C8B-B14F-4D97-AF65-F5344CB8AC3E}">
        <p14:creationId xmlns:p14="http://schemas.microsoft.com/office/powerpoint/2010/main" val="426165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BABC-FFDB-724B-9CF4-C8E290A51B1E}"/>
              </a:ext>
            </a:extLst>
          </p:cNvPr>
          <p:cNvSpPr>
            <a:spLocks noGrp="1"/>
          </p:cNvSpPr>
          <p:nvPr>
            <p:ph type="title"/>
          </p:nvPr>
        </p:nvSpPr>
        <p:spPr>
          <a:xfrm>
            <a:off x="923925" y="520351"/>
            <a:ext cx="10058400" cy="872681"/>
          </a:xfrm>
        </p:spPr>
        <p:txBody>
          <a:bodyPr/>
          <a:lstStyle/>
          <a:p>
            <a:r>
              <a:rPr lang="en-IN" u="sng"/>
              <a:t>Merits</a:t>
            </a:r>
            <a:endParaRPr lang="en-US" u="sng"/>
          </a:p>
        </p:txBody>
      </p:sp>
      <p:sp>
        <p:nvSpPr>
          <p:cNvPr id="3" name="Content Placeholder 2">
            <a:extLst>
              <a:ext uri="{FF2B5EF4-FFF2-40B4-BE49-F238E27FC236}">
                <a16:creationId xmlns:a16="http://schemas.microsoft.com/office/drawing/2014/main" id="{D689660D-87AF-5A44-86D6-7D8A0CE6871C}"/>
              </a:ext>
            </a:extLst>
          </p:cNvPr>
          <p:cNvSpPr>
            <a:spLocks noGrp="1"/>
          </p:cNvSpPr>
          <p:nvPr>
            <p:ph idx="1"/>
          </p:nvPr>
        </p:nvSpPr>
        <p:spPr>
          <a:xfrm>
            <a:off x="923925" y="2091976"/>
            <a:ext cx="10058400" cy="4766024"/>
          </a:xfrm>
        </p:spPr>
        <p:txBody>
          <a:bodyPr>
            <a:normAutofit/>
          </a:bodyPr>
          <a:lstStyle/>
          <a:p>
            <a:r>
              <a:rPr lang="en-IN" sz="2800" i="0">
                <a:effectLst/>
                <a:latin typeface="Calibri" panose="020F0502020204030204" pitchFamily="34" charset="0"/>
              </a:rPr>
              <a:t>Makes Coding Agile</a:t>
            </a:r>
          </a:p>
          <a:p>
            <a:r>
              <a:rPr lang="en-IN" sz="2800" i="0">
                <a:effectLst/>
                <a:latin typeface="Calibri" panose="020F0502020204030204" pitchFamily="34" charset="0"/>
              </a:rPr>
              <a:t>Helps to Find Software Bugs Early</a:t>
            </a:r>
          </a:p>
          <a:p>
            <a:r>
              <a:rPr lang="en-IN" sz="2800" i="0">
                <a:effectLst/>
                <a:latin typeface="Calibri" panose="020F0502020204030204" pitchFamily="34" charset="0"/>
              </a:rPr>
              <a:t>Provides Documentation</a:t>
            </a:r>
          </a:p>
          <a:p>
            <a:r>
              <a:rPr lang="en-IN" sz="2800">
                <a:latin typeface="Calibri" panose="020F0502020204030204" pitchFamily="34" charset="0"/>
              </a:rPr>
              <a:t>Debugging Easier</a:t>
            </a:r>
            <a:endParaRPr lang="en-IN" sz="2800" i="0">
              <a:effectLst/>
              <a:latin typeface="Calibri" panose="020F0502020204030204" pitchFamily="34" charset="0"/>
            </a:endParaRPr>
          </a:p>
          <a:p>
            <a:r>
              <a:rPr lang="en-IN" sz="2800" i="0">
                <a:effectLst/>
                <a:latin typeface="Calibri" panose="020F0502020204030204" pitchFamily="34" charset="0"/>
              </a:rPr>
              <a:t>Reduces Testing Costs</a:t>
            </a:r>
            <a:endParaRPr lang="en-US" sz="2800">
              <a:latin typeface="Calibri" panose="020F0502020204030204" pitchFamily="34" charset="0"/>
            </a:endParaRPr>
          </a:p>
        </p:txBody>
      </p:sp>
      <p:pic>
        <p:nvPicPr>
          <p:cNvPr id="4" name="Picture 4">
            <a:extLst>
              <a:ext uri="{FF2B5EF4-FFF2-40B4-BE49-F238E27FC236}">
                <a16:creationId xmlns:a16="http://schemas.microsoft.com/office/drawing/2014/main" id="{D1EB3AAE-1B71-734A-8846-2AD1C28E96D9}"/>
              </a:ext>
            </a:extLst>
          </p:cNvPr>
          <p:cNvPicPr>
            <a:picLocks noChangeAspect="1"/>
          </p:cNvPicPr>
          <p:nvPr/>
        </p:nvPicPr>
        <p:blipFill>
          <a:blip r:embed="rId2"/>
          <a:stretch>
            <a:fillRect/>
          </a:stretch>
        </p:blipFill>
        <p:spPr>
          <a:xfrm>
            <a:off x="7125890" y="2091976"/>
            <a:ext cx="3619500" cy="2314575"/>
          </a:xfrm>
          <a:prstGeom prst="rect">
            <a:avLst/>
          </a:prstGeom>
        </p:spPr>
      </p:pic>
    </p:spTree>
    <p:extLst>
      <p:ext uri="{BB962C8B-B14F-4D97-AF65-F5344CB8AC3E}">
        <p14:creationId xmlns:p14="http://schemas.microsoft.com/office/powerpoint/2010/main" val="223233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C605-7D66-9342-AAA1-AD6794E0E6E0}"/>
              </a:ext>
            </a:extLst>
          </p:cNvPr>
          <p:cNvSpPr>
            <a:spLocks noGrp="1"/>
          </p:cNvSpPr>
          <p:nvPr>
            <p:ph type="title"/>
          </p:nvPr>
        </p:nvSpPr>
        <p:spPr>
          <a:xfrm>
            <a:off x="855536" y="219457"/>
            <a:ext cx="10058400" cy="1609344"/>
          </a:xfrm>
        </p:spPr>
        <p:txBody>
          <a:bodyPr/>
          <a:lstStyle/>
          <a:p>
            <a:r>
              <a:rPr lang="en-IN" u="sng"/>
              <a:t>Demerits</a:t>
            </a:r>
            <a:endParaRPr lang="en-US" u="sng"/>
          </a:p>
        </p:txBody>
      </p:sp>
      <p:sp>
        <p:nvSpPr>
          <p:cNvPr id="3" name="Content Placeholder 2">
            <a:extLst>
              <a:ext uri="{FF2B5EF4-FFF2-40B4-BE49-F238E27FC236}">
                <a16:creationId xmlns:a16="http://schemas.microsoft.com/office/drawing/2014/main" id="{8841AA8C-A4E3-5344-8EDA-5A4D26886836}"/>
              </a:ext>
            </a:extLst>
          </p:cNvPr>
          <p:cNvSpPr>
            <a:spLocks noGrp="1"/>
          </p:cNvSpPr>
          <p:nvPr>
            <p:ph idx="1"/>
          </p:nvPr>
        </p:nvSpPr>
        <p:spPr>
          <a:xfrm>
            <a:off x="855536" y="1323594"/>
            <a:ext cx="10058400" cy="4743449"/>
          </a:xfrm>
        </p:spPr>
        <p:txBody>
          <a:bodyPr>
            <a:normAutofit fontScale="92500"/>
          </a:bodyPr>
          <a:lstStyle/>
          <a:p>
            <a:endParaRPr lang="en-IN" sz="2800" b="0" i="0">
              <a:effectLst/>
              <a:latin typeface="Calibri" panose="020F0502020204030204" pitchFamily="34" charset="0"/>
            </a:endParaRPr>
          </a:p>
          <a:p>
            <a:r>
              <a:rPr lang="en-IN" sz="2800" b="0" i="0">
                <a:effectLst/>
                <a:latin typeface="Calibri" panose="020F0502020204030204" pitchFamily="34" charset="0"/>
              </a:rPr>
              <a:t>Not all errors can be detected, since every module it tested separately and later different integration bugs may appear.</a:t>
            </a:r>
          </a:p>
          <a:p>
            <a:r>
              <a:rPr lang="en-IN" sz="2800" b="0" i="0">
                <a:effectLst/>
                <a:latin typeface="Calibri" panose="020F0502020204030204" pitchFamily="34" charset="0"/>
              </a:rPr>
              <a:t>A module/unit is usually designed by an individual software developer whose techniques and programming logic differs from that of other programmers.</a:t>
            </a:r>
          </a:p>
          <a:p>
            <a:r>
              <a:rPr lang="en-IN" sz="2800" b="0" i="0">
                <a:effectLst/>
                <a:latin typeface="Calibri" panose="020F0502020204030204" pitchFamily="34" charset="0"/>
              </a:rPr>
              <a:t>Often at the time of module development, user requirements change and these new requirements may not be unit tested. This instigates issues.</a:t>
            </a:r>
          </a:p>
          <a:p>
            <a:r>
              <a:rPr lang="en-IN" sz="2800" b="0" i="0">
                <a:effectLst/>
                <a:latin typeface="Calibri" panose="020F0502020204030204" pitchFamily="34" charset="0"/>
              </a:rPr>
              <a:t>Issues like data formatting, </a:t>
            </a:r>
            <a:r>
              <a:rPr lang="en-IN" sz="2800">
                <a:latin typeface="Calibri" panose="020F0502020204030204" pitchFamily="34" charset="0"/>
              </a:rPr>
              <a:t>error trapping, </a:t>
            </a:r>
            <a:r>
              <a:rPr lang="en-IN" sz="2800" b="0" i="0">
                <a:effectLst/>
                <a:latin typeface="Calibri" panose="020F0502020204030204" pitchFamily="34" charset="0"/>
              </a:rPr>
              <a:t>hardware interfaces, and third-party service interfaces are sometimes missed during unit testing.</a:t>
            </a:r>
          </a:p>
          <a:p>
            <a:endParaRPr lang="en-US"/>
          </a:p>
        </p:txBody>
      </p:sp>
    </p:spTree>
    <p:extLst>
      <p:ext uri="{BB962C8B-B14F-4D97-AF65-F5344CB8AC3E}">
        <p14:creationId xmlns:p14="http://schemas.microsoft.com/office/powerpoint/2010/main" val="354311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20D7-1069-3D47-BB55-9DF894F7FECE}"/>
              </a:ext>
            </a:extLst>
          </p:cNvPr>
          <p:cNvSpPr>
            <a:spLocks noGrp="1"/>
          </p:cNvSpPr>
          <p:nvPr>
            <p:ph type="title"/>
          </p:nvPr>
        </p:nvSpPr>
        <p:spPr>
          <a:xfrm>
            <a:off x="834628" y="0"/>
            <a:ext cx="10058400" cy="1609344"/>
          </a:xfrm>
        </p:spPr>
        <p:txBody>
          <a:bodyPr/>
          <a:lstStyle/>
          <a:p>
            <a:r>
              <a:rPr lang="en-IN" u="sng"/>
              <a:t>Integration test</a:t>
            </a:r>
            <a:endParaRPr lang="en-US" u="sng"/>
          </a:p>
        </p:txBody>
      </p:sp>
      <p:sp>
        <p:nvSpPr>
          <p:cNvPr id="5" name="Content Placeholder 4">
            <a:extLst>
              <a:ext uri="{FF2B5EF4-FFF2-40B4-BE49-F238E27FC236}">
                <a16:creationId xmlns:a16="http://schemas.microsoft.com/office/drawing/2014/main" id="{300EC136-46F9-CC47-97EA-2DA057221D98}"/>
              </a:ext>
            </a:extLst>
          </p:cNvPr>
          <p:cNvSpPr>
            <a:spLocks noGrp="1"/>
          </p:cNvSpPr>
          <p:nvPr>
            <p:ph idx="1"/>
          </p:nvPr>
        </p:nvSpPr>
        <p:spPr>
          <a:xfrm>
            <a:off x="834628" y="1789939"/>
            <a:ext cx="10058400" cy="4707731"/>
          </a:xfrm>
        </p:spPr>
        <p:txBody>
          <a:bodyPr>
            <a:normAutofit/>
          </a:bodyPr>
          <a:lstStyle/>
          <a:p>
            <a:r>
              <a:rPr lang="en-IN" sz="2800">
                <a:effectLst/>
                <a:latin typeface="Calibri" panose="020F0502020204030204" pitchFamily="34" charset="0"/>
              </a:rPr>
              <a:t>Integration Testing is a level of software testing where individual units are combined and tested to verify if they are working as they intend to when integrated. The main aim here is to test the interface between the modules.</a:t>
            </a:r>
          </a:p>
          <a:p>
            <a:r>
              <a:rPr lang="en-IN" sz="2800" b="0" i="0">
                <a:effectLst/>
                <a:latin typeface="Calibri" panose="020F0502020204030204" pitchFamily="34" charset="0"/>
              </a:rPr>
              <a:t>So, no matter how efficiently each module/unit is running, if they aren’t properly integrated, it will affect the functionality of the software program.</a:t>
            </a:r>
            <a:endParaRPr lang="en-US" sz="2800">
              <a:latin typeface="Calibri" panose="020F0502020204030204" pitchFamily="34" charset="0"/>
            </a:endParaRPr>
          </a:p>
        </p:txBody>
      </p:sp>
    </p:spTree>
    <p:extLst>
      <p:ext uri="{BB962C8B-B14F-4D97-AF65-F5344CB8AC3E}">
        <p14:creationId xmlns:p14="http://schemas.microsoft.com/office/powerpoint/2010/main" val="22146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6B9C-8E5B-DB4E-B15C-7DF1DDDAA6C7}"/>
              </a:ext>
            </a:extLst>
          </p:cNvPr>
          <p:cNvSpPr>
            <a:spLocks noGrp="1"/>
          </p:cNvSpPr>
          <p:nvPr>
            <p:ph type="title"/>
          </p:nvPr>
        </p:nvSpPr>
        <p:spPr>
          <a:xfrm>
            <a:off x="926973" y="-118872"/>
            <a:ext cx="10058400" cy="1609344"/>
          </a:xfrm>
        </p:spPr>
        <p:txBody>
          <a:bodyPr/>
          <a:lstStyle/>
          <a:p>
            <a:r>
              <a:rPr lang="en-IN" u="sng"/>
              <a:t>Merits</a:t>
            </a:r>
            <a:endParaRPr lang="en-US" u="sng"/>
          </a:p>
        </p:txBody>
      </p:sp>
      <p:sp>
        <p:nvSpPr>
          <p:cNvPr id="3" name="Content Placeholder 2">
            <a:extLst>
              <a:ext uri="{FF2B5EF4-FFF2-40B4-BE49-F238E27FC236}">
                <a16:creationId xmlns:a16="http://schemas.microsoft.com/office/drawing/2014/main" id="{A48EE565-0E02-2347-A7C1-99393FE74D75}"/>
              </a:ext>
            </a:extLst>
          </p:cNvPr>
          <p:cNvSpPr>
            <a:spLocks noGrp="1"/>
          </p:cNvSpPr>
          <p:nvPr>
            <p:ph idx="1"/>
          </p:nvPr>
        </p:nvSpPr>
        <p:spPr>
          <a:xfrm>
            <a:off x="926973" y="1615488"/>
            <a:ext cx="10058400" cy="4681728"/>
          </a:xfrm>
        </p:spPr>
        <p:txBody>
          <a:bodyPr/>
          <a:lstStyle/>
          <a:p>
            <a:r>
              <a:rPr lang="en-IN" sz="2800" b="0" i="0">
                <a:effectLst/>
                <a:latin typeface="Calibri" panose="020F0502020204030204" pitchFamily="34" charset="0"/>
              </a:rPr>
              <a:t>It makes sure that integrated modules work properly as intended.</a:t>
            </a:r>
          </a:p>
          <a:p>
            <a:r>
              <a:rPr lang="en-IN" sz="2800" b="0" i="0">
                <a:effectLst/>
                <a:latin typeface="Calibri" panose="020F0502020204030204" pitchFamily="34" charset="0"/>
              </a:rPr>
              <a:t>The tester can start testing once the modules to be tested are available.</a:t>
            </a:r>
          </a:p>
          <a:p>
            <a:r>
              <a:rPr lang="en-IN" sz="2800" b="0" i="0">
                <a:effectLst/>
                <a:latin typeface="Calibri" panose="020F0502020204030204" pitchFamily="34" charset="0"/>
              </a:rPr>
              <a:t>It detects errors related to the interface between modules.</a:t>
            </a:r>
          </a:p>
          <a:p>
            <a:r>
              <a:rPr lang="en-IN" sz="2800" b="0" i="0">
                <a:effectLst/>
                <a:latin typeface="Calibri" panose="020F0502020204030204" pitchFamily="34" charset="0"/>
              </a:rPr>
              <a:t>Helps modules interact with API’s and other third-party tools.</a:t>
            </a:r>
          </a:p>
          <a:p>
            <a:r>
              <a:rPr lang="en-IN" sz="2800" b="0" i="0">
                <a:effectLst/>
                <a:latin typeface="Calibri" panose="020F0502020204030204" pitchFamily="34" charset="0"/>
              </a:rPr>
              <a:t>Typically covers a large volume of the system, so more efficient.</a:t>
            </a:r>
          </a:p>
          <a:p>
            <a:r>
              <a:rPr lang="en-IN" sz="2800" b="0" i="0">
                <a:effectLst/>
                <a:latin typeface="Calibri" panose="020F0502020204030204" pitchFamily="34" charset="0"/>
              </a:rPr>
              <a:t>Increases the test coverage and improves the reliability of tests.</a:t>
            </a:r>
          </a:p>
          <a:p>
            <a:endParaRPr lang="en-US"/>
          </a:p>
        </p:txBody>
      </p:sp>
    </p:spTree>
    <p:extLst>
      <p:ext uri="{BB962C8B-B14F-4D97-AF65-F5344CB8AC3E}">
        <p14:creationId xmlns:p14="http://schemas.microsoft.com/office/powerpoint/2010/main" val="393965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35F1-7ADE-B648-B8D0-5E9E15A6E5A4}"/>
              </a:ext>
            </a:extLst>
          </p:cNvPr>
          <p:cNvSpPr>
            <a:spLocks noGrp="1"/>
          </p:cNvSpPr>
          <p:nvPr>
            <p:ph type="title"/>
          </p:nvPr>
        </p:nvSpPr>
        <p:spPr>
          <a:xfrm>
            <a:off x="798910" y="0"/>
            <a:ext cx="10058400" cy="1609344"/>
          </a:xfrm>
        </p:spPr>
        <p:txBody>
          <a:bodyPr/>
          <a:lstStyle/>
          <a:p>
            <a:r>
              <a:rPr lang="en-IN" u="sng"/>
              <a:t>Challenges</a:t>
            </a:r>
            <a:endParaRPr lang="en-US" u="sng"/>
          </a:p>
        </p:txBody>
      </p:sp>
      <p:sp>
        <p:nvSpPr>
          <p:cNvPr id="3" name="Content Placeholder 2">
            <a:extLst>
              <a:ext uri="{FF2B5EF4-FFF2-40B4-BE49-F238E27FC236}">
                <a16:creationId xmlns:a16="http://schemas.microsoft.com/office/drawing/2014/main" id="{F28919EA-50B6-3B4A-8EA2-819290D42414}"/>
              </a:ext>
            </a:extLst>
          </p:cNvPr>
          <p:cNvSpPr>
            <a:spLocks noGrp="1"/>
          </p:cNvSpPr>
          <p:nvPr>
            <p:ph idx="1"/>
          </p:nvPr>
        </p:nvSpPr>
        <p:spPr>
          <a:xfrm>
            <a:off x="798910" y="1826087"/>
            <a:ext cx="10058400" cy="4050792"/>
          </a:xfrm>
        </p:spPr>
        <p:txBody>
          <a:bodyPr/>
          <a:lstStyle/>
          <a:p>
            <a:r>
              <a:rPr lang="en-IN" sz="2800" b="0" i="0">
                <a:effectLst/>
                <a:latin typeface="Calibri" panose="020F0502020204030204" pitchFamily="34" charset="0"/>
              </a:rPr>
              <a:t>Managing integration testing is difficult sometimes because of various factors like database, platforms, environment, etc..</a:t>
            </a:r>
          </a:p>
          <a:p>
            <a:r>
              <a:rPr lang="en-IN" sz="2800" b="0" i="0">
                <a:effectLst/>
                <a:latin typeface="Calibri" panose="020F0502020204030204" pitchFamily="34" charset="0"/>
              </a:rPr>
              <a:t>Integrating a new system to a legacy system or integrating two legacy system needs a lot of testing efforts and changes.</a:t>
            </a:r>
          </a:p>
          <a:p>
            <a:r>
              <a:rPr lang="en-IN" sz="2800" b="0" i="0">
                <a:effectLst/>
                <a:latin typeface="Calibri" panose="020F0502020204030204" pitchFamily="34" charset="0"/>
              </a:rPr>
              <a:t>Less compatibility between the two systems developed by two different companies is a challenge for programmers.</a:t>
            </a:r>
          </a:p>
          <a:p>
            <a:r>
              <a:rPr lang="en-IN" sz="2800" b="0" i="0">
                <a:effectLst/>
                <a:latin typeface="Calibri" panose="020F0502020204030204" pitchFamily="34" charset="0"/>
              </a:rPr>
              <a:t>There are way too many different paths and permutations to apply for testing the integrated systems.</a:t>
            </a:r>
          </a:p>
          <a:p>
            <a:endParaRPr lang="en-US"/>
          </a:p>
        </p:txBody>
      </p:sp>
    </p:spTree>
    <p:extLst>
      <p:ext uri="{BB962C8B-B14F-4D97-AF65-F5344CB8AC3E}">
        <p14:creationId xmlns:p14="http://schemas.microsoft.com/office/powerpoint/2010/main" val="3331227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Wood Type</vt:lpstr>
      <vt:lpstr>   EMBEDDED SYSTEM                  TESTING       </vt:lpstr>
      <vt:lpstr>BLACK BOX  vs White box</vt:lpstr>
      <vt:lpstr>Levels of Software testing</vt:lpstr>
      <vt:lpstr>Unit test</vt:lpstr>
      <vt:lpstr>Merits</vt:lpstr>
      <vt:lpstr>Demerits</vt:lpstr>
      <vt:lpstr>Integration test</vt:lpstr>
      <vt:lpstr>Merits</vt:lpstr>
      <vt:lpstr>Challenges</vt:lpstr>
      <vt:lpstr>System test</vt:lpstr>
      <vt:lpstr>Process</vt:lpstr>
      <vt:lpstr>Acceptance Test</vt:lpstr>
      <vt:lpstr>Testing SPECTRUM</vt:lpstr>
      <vt:lpstr>PowerPoint Presentation</vt:lpstr>
      <vt:lpstr>Hardware test</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EMBEDDED SYSTEM                  TESTING       </dc:title>
  <dc:creator>abhijithpd1999@gmail.com</dc:creator>
  <cp:lastModifiedBy>Unknown User</cp:lastModifiedBy>
  <cp:revision>18</cp:revision>
  <dcterms:created xsi:type="dcterms:W3CDTF">2020-07-22T14:28:11Z</dcterms:created>
  <dcterms:modified xsi:type="dcterms:W3CDTF">2020-07-24T08:08:30Z</dcterms:modified>
</cp:coreProperties>
</file>