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2" d="100"/>
          <a:sy n="112" d="100"/>
        </p:scale>
        <p:origin x="4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3612E-01ED-40C3-BC09-E4D810E8FCE1}" type="datetimeFigureOut">
              <a:rPr lang="en-US" smtClean="0"/>
              <a:t>10/20/2023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21912-F980-4B66-A61F-B696ABBA54C3}" type="slidenum">
              <a:rPr lang="en-US" smtClean="0"/>
              <a:t>‹#›</a:t>
            </a:fld>
            <a:endParaRPr lang="en-US"/>
          </a:p>
        </p:txBody>
      </p:sp>
    </p:spTree>
    <p:extLst>
      <p:ext uri="{BB962C8B-B14F-4D97-AF65-F5344CB8AC3E}">
        <p14:creationId xmlns:p14="http://schemas.microsoft.com/office/powerpoint/2010/main" val="14279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BCE770-B428-4FC5-80B4-5FBD63F27B2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287557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BCE770-B428-4FC5-80B4-5FBD63F27B2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106829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BCE770-B428-4FC5-80B4-5FBD63F27B2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2288883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BCE770-B428-4FC5-80B4-5FBD63F27B2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0DDC-2DB0-417D-8A50-0FFF28EA7A6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057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BCE770-B428-4FC5-80B4-5FBD63F27B2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2025420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BCE770-B428-4FC5-80B4-5FBD63F27B22}"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1876488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BCE770-B428-4FC5-80B4-5FBD63F27B22}"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897465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CE770-B428-4FC5-80B4-5FBD63F27B2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1810625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CE770-B428-4FC5-80B4-5FBD63F27B2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340908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CE770-B428-4FC5-80B4-5FBD63F27B2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1262400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CE770-B428-4FC5-80B4-5FBD63F27B22}"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74955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CE770-B428-4FC5-80B4-5FBD63F27B2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42572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CE770-B428-4FC5-80B4-5FBD63F27B22}"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102766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BCE770-B428-4FC5-80B4-5FBD63F27B22}"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289848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CE770-B428-4FC5-80B4-5FBD63F27B22}"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88254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BCE770-B428-4FC5-80B4-5FBD63F27B2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310861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BCE770-B428-4FC5-80B4-5FBD63F27B22}"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0DDC-2DB0-417D-8A50-0FFF28EA7A61}" type="slidenum">
              <a:rPr lang="en-US" smtClean="0"/>
              <a:t>‹#›</a:t>
            </a:fld>
            <a:endParaRPr lang="en-US"/>
          </a:p>
        </p:txBody>
      </p:sp>
    </p:spTree>
    <p:extLst>
      <p:ext uri="{BB962C8B-B14F-4D97-AF65-F5344CB8AC3E}">
        <p14:creationId xmlns:p14="http://schemas.microsoft.com/office/powerpoint/2010/main" val="412422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BCE770-B428-4FC5-80B4-5FBD63F27B22}" type="datetimeFigureOut">
              <a:rPr lang="en-US" smtClean="0"/>
              <a:t>10/20/2023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8740DDC-2DB0-417D-8A50-0FFF28EA7A61}" type="slidenum">
              <a:rPr lang="en-US" smtClean="0"/>
              <a:t>‹#›</a:t>
            </a:fld>
            <a:endParaRPr lang="en-US"/>
          </a:p>
        </p:txBody>
      </p:sp>
    </p:spTree>
    <p:extLst>
      <p:ext uri="{BB962C8B-B14F-4D97-AF65-F5344CB8AC3E}">
        <p14:creationId xmlns:p14="http://schemas.microsoft.com/office/powerpoint/2010/main" val="12254736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9EA0-BB54-494C-925E-CEAFE18B724C}"/>
              </a:ext>
            </a:extLst>
          </p:cNvPr>
          <p:cNvSpPr>
            <a:spLocks noGrp="1"/>
          </p:cNvSpPr>
          <p:nvPr>
            <p:ph type="ctrTitle"/>
          </p:nvPr>
        </p:nvSpPr>
        <p:spPr>
          <a:xfrm>
            <a:off x="938613" y="1585216"/>
            <a:ext cx="10314773" cy="1578909"/>
          </a:xfrm>
        </p:spPr>
        <p:txBody>
          <a:bodyPr>
            <a:normAutofit/>
          </a:bodyPr>
          <a:lstStyle/>
          <a:p>
            <a:r>
              <a:rPr lang="en-US" dirty="0"/>
              <a:t>Self Assessment Matrix</a:t>
            </a:r>
            <a:br>
              <a:rPr lang="en-US" dirty="0"/>
            </a:br>
            <a:endParaRPr lang="en-US" dirty="0"/>
          </a:p>
        </p:txBody>
      </p:sp>
      <p:sp>
        <p:nvSpPr>
          <p:cNvPr id="3" name="Subtitle 2">
            <a:extLst>
              <a:ext uri="{FF2B5EF4-FFF2-40B4-BE49-F238E27FC236}">
                <a16:creationId xmlns:a16="http://schemas.microsoft.com/office/drawing/2014/main" id="{0DE5AA20-491B-4BF4-BB9E-1EAEFEA3E401}"/>
              </a:ext>
            </a:extLst>
          </p:cNvPr>
          <p:cNvSpPr>
            <a:spLocks noGrp="1"/>
          </p:cNvSpPr>
          <p:nvPr>
            <p:ph type="subTitle" idx="1"/>
          </p:nvPr>
        </p:nvSpPr>
        <p:spPr>
          <a:xfrm>
            <a:off x="1595269" y="4053983"/>
            <a:ext cx="9001462" cy="1655762"/>
          </a:xfrm>
        </p:spPr>
        <p:txBody>
          <a:bodyPr/>
          <a:lstStyle/>
          <a:p>
            <a:r>
              <a:rPr lang="en-US" dirty="0"/>
              <a:t>October 2023</a:t>
            </a:r>
          </a:p>
        </p:txBody>
      </p:sp>
    </p:spTree>
    <p:extLst>
      <p:ext uri="{BB962C8B-B14F-4D97-AF65-F5344CB8AC3E}">
        <p14:creationId xmlns:p14="http://schemas.microsoft.com/office/powerpoint/2010/main" val="413452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9687-CDF9-062D-036A-88DB20E3F796}"/>
              </a:ext>
            </a:extLst>
          </p:cNvPr>
          <p:cNvSpPr>
            <a:spLocks noGrp="1"/>
          </p:cNvSpPr>
          <p:nvPr>
            <p:ph type="title"/>
          </p:nvPr>
        </p:nvSpPr>
        <p:spPr>
          <a:xfrm>
            <a:off x="913795" y="401652"/>
            <a:ext cx="10353761" cy="769123"/>
          </a:xfrm>
        </p:spPr>
        <p:txBody>
          <a:bodyPr/>
          <a:lstStyle/>
          <a:p>
            <a:r>
              <a:rPr lang="en-US" dirty="0"/>
              <a:t>Methodology</a:t>
            </a:r>
          </a:p>
        </p:txBody>
      </p:sp>
      <p:sp>
        <p:nvSpPr>
          <p:cNvPr id="3" name="Content Placeholder 2">
            <a:extLst>
              <a:ext uri="{FF2B5EF4-FFF2-40B4-BE49-F238E27FC236}">
                <a16:creationId xmlns:a16="http://schemas.microsoft.com/office/drawing/2014/main" id="{0906571A-D840-B9F5-29FC-49F6FB3720C0}"/>
              </a:ext>
            </a:extLst>
          </p:cNvPr>
          <p:cNvSpPr>
            <a:spLocks noGrp="1"/>
          </p:cNvSpPr>
          <p:nvPr>
            <p:ph idx="1"/>
          </p:nvPr>
        </p:nvSpPr>
        <p:spPr>
          <a:xfrm>
            <a:off x="675118" y="1298961"/>
            <a:ext cx="11109532" cy="5157387"/>
          </a:xfrm>
        </p:spPr>
        <p:txBody>
          <a:bodyPr>
            <a:normAutofit fontScale="92500" lnSpcReduction="10000"/>
          </a:bodyPr>
          <a:lstStyle/>
          <a:p>
            <a:pPr marL="0" indent="0">
              <a:buNone/>
            </a:pPr>
            <a:r>
              <a:rPr lang="en-US" b="1" u="sng" dirty="0"/>
              <a:t>Purpose:</a:t>
            </a:r>
            <a:r>
              <a:rPr lang="en-US" b="1" dirty="0"/>
              <a:t> </a:t>
            </a:r>
            <a:r>
              <a:rPr lang="en-US" dirty="0"/>
              <a:t>Self assessment to determine skills and skill gaps. Also, this will align skills and interests within the assessed individual.</a:t>
            </a:r>
          </a:p>
          <a:p>
            <a:pPr marL="0" indent="0">
              <a:buNone/>
            </a:pPr>
            <a:r>
              <a:rPr lang="en-US" b="1" u="sng" dirty="0"/>
              <a:t>Scope:</a:t>
            </a:r>
            <a:r>
              <a:rPr lang="en-US" b="1" dirty="0"/>
              <a:t> </a:t>
            </a:r>
            <a:r>
              <a:rPr lang="en-US" dirty="0"/>
              <a:t>Questions around current technical skills and technical interests. Questions around current business skills and business interests.</a:t>
            </a:r>
          </a:p>
          <a:p>
            <a:pPr marL="0" indent="0">
              <a:buNone/>
            </a:pPr>
            <a:r>
              <a:rPr lang="en-US" b="1" u="sng" dirty="0"/>
              <a:t>Out of scope:</a:t>
            </a:r>
            <a:r>
              <a:rPr lang="en-US" dirty="0"/>
              <a:t> Team needs and external assessments will not be taken into consideration.</a:t>
            </a:r>
          </a:p>
          <a:p>
            <a:pPr marL="0" indent="0">
              <a:buNone/>
            </a:pPr>
            <a:r>
              <a:rPr lang="en-US" b="1" u="sng" dirty="0"/>
              <a:t>Methodology:</a:t>
            </a:r>
            <a:r>
              <a:rPr lang="en-US" dirty="0"/>
              <a:t> Apply an approach to objectively determine skills and interests. We will ask the same questions to all assessed individuals and normalize their answers to a 50 or 100 point template, based on the number of questions, 5 or 10 respectively. Answers will be Excellent (8-10), Adequate (4-7), and Poor (0-3). This will allow for quantitative assessment of which skills and interests the assessed individual has in the technical and business space. This will also give an analysis that shows where the interest and skills coincide or diverge.</a:t>
            </a:r>
          </a:p>
          <a:p>
            <a:pPr marL="0" indent="0">
              <a:buNone/>
            </a:pPr>
            <a:r>
              <a:rPr lang="en-US" b="1" u="sng" dirty="0"/>
              <a:t>Control:</a:t>
            </a:r>
            <a:r>
              <a:rPr lang="en-US" b="1" dirty="0"/>
              <a:t> </a:t>
            </a:r>
            <a:r>
              <a:rPr lang="en-US" dirty="0"/>
              <a:t>The same questions will be asked of all assessed individuals, in the same reasonable timeframe, to give them adequate time to answer. Individuals will have up to 5 business days to complete self assessment.</a:t>
            </a:r>
            <a:endParaRPr lang="en-US" b="1" u="sng" dirty="0"/>
          </a:p>
          <a:p>
            <a:endParaRPr lang="en-US" dirty="0"/>
          </a:p>
        </p:txBody>
      </p:sp>
    </p:spTree>
    <p:extLst>
      <p:ext uri="{BB962C8B-B14F-4D97-AF65-F5344CB8AC3E}">
        <p14:creationId xmlns:p14="http://schemas.microsoft.com/office/powerpoint/2010/main" val="425197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997D-5B1D-A9CB-882E-4D0E17E7E3E0}"/>
              </a:ext>
            </a:extLst>
          </p:cNvPr>
          <p:cNvSpPr>
            <a:spLocks noGrp="1"/>
          </p:cNvSpPr>
          <p:nvPr>
            <p:ph type="title"/>
          </p:nvPr>
        </p:nvSpPr>
        <p:spPr>
          <a:xfrm>
            <a:off x="913794" y="336135"/>
            <a:ext cx="10353761" cy="586812"/>
          </a:xfrm>
        </p:spPr>
        <p:txBody>
          <a:bodyPr>
            <a:normAutofit/>
          </a:bodyPr>
          <a:lstStyle/>
          <a:p>
            <a:r>
              <a:rPr lang="en-US" sz="3200" dirty="0"/>
              <a:t>Technical Self Assessment (Skill)</a:t>
            </a:r>
          </a:p>
        </p:txBody>
      </p:sp>
      <p:graphicFrame>
        <p:nvGraphicFramePr>
          <p:cNvPr id="7" name="Content Placeholder 3">
            <a:extLst>
              <a:ext uri="{FF2B5EF4-FFF2-40B4-BE49-F238E27FC236}">
                <a16:creationId xmlns:a16="http://schemas.microsoft.com/office/drawing/2014/main" id="{EDB8F817-5DEB-DCBA-D4C2-8B292EEAD9DE}"/>
              </a:ext>
            </a:extLst>
          </p:cNvPr>
          <p:cNvGraphicFramePr>
            <a:graphicFrameLocks/>
          </p:cNvGraphicFramePr>
          <p:nvPr>
            <p:extLst>
              <p:ext uri="{D42A27DB-BD31-4B8C-83A1-F6EECF244321}">
                <p14:modId xmlns:p14="http://schemas.microsoft.com/office/powerpoint/2010/main" val="2630010176"/>
              </p:ext>
            </p:extLst>
          </p:nvPr>
        </p:nvGraphicFramePr>
        <p:xfrm>
          <a:off x="512747" y="1153682"/>
          <a:ext cx="11186445" cy="5574960"/>
        </p:xfrm>
        <a:graphic>
          <a:graphicData uri="http://schemas.openxmlformats.org/drawingml/2006/table">
            <a:tbl>
              <a:tblPr firstRow="1" bandRow="1">
                <a:tableStyleId>{08FB837D-C827-4EFA-A057-4D05807E0F7C}</a:tableStyleId>
              </a:tblPr>
              <a:tblGrid>
                <a:gridCol w="2237289">
                  <a:extLst>
                    <a:ext uri="{9D8B030D-6E8A-4147-A177-3AD203B41FA5}">
                      <a16:colId xmlns:a16="http://schemas.microsoft.com/office/drawing/2014/main" val="2406792662"/>
                    </a:ext>
                  </a:extLst>
                </a:gridCol>
                <a:gridCol w="2237289">
                  <a:extLst>
                    <a:ext uri="{9D8B030D-6E8A-4147-A177-3AD203B41FA5}">
                      <a16:colId xmlns:a16="http://schemas.microsoft.com/office/drawing/2014/main" val="1316240291"/>
                    </a:ext>
                  </a:extLst>
                </a:gridCol>
                <a:gridCol w="2237289">
                  <a:extLst>
                    <a:ext uri="{9D8B030D-6E8A-4147-A177-3AD203B41FA5}">
                      <a16:colId xmlns:a16="http://schemas.microsoft.com/office/drawing/2014/main" val="2156749373"/>
                    </a:ext>
                  </a:extLst>
                </a:gridCol>
                <a:gridCol w="2237289">
                  <a:extLst>
                    <a:ext uri="{9D8B030D-6E8A-4147-A177-3AD203B41FA5}">
                      <a16:colId xmlns:a16="http://schemas.microsoft.com/office/drawing/2014/main" val="3706697741"/>
                    </a:ext>
                  </a:extLst>
                </a:gridCol>
                <a:gridCol w="2237289">
                  <a:extLst>
                    <a:ext uri="{9D8B030D-6E8A-4147-A177-3AD203B41FA5}">
                      <a16:colId xmlns:a16="http://schemas.microsoft.com/office/drawing/2014/main" val="4124577217"/>
                    </a:ext>
                  </a:extLst>
                </a:gridCol>
              </a:tblGrid>
              <a:tr h="464580">
                <a:tc>
                  <a:txBody>
                    <a:bodyPr/>
                    <a:lstStyle/>
                    <a:p>
                      <a:r>
                        <a:rPr lang="en-US" dirty="0"/>
                        <a:t>Skill</a:t>
                      </a:r>
                    </a:p>
                  </a:txBody>
                  <a:tcPr/>
                </a:tc>
                <a:tc>
                  <a:txBody>
                    <a:bodyPr/>
                    <a:lstStyle/>
                    <a:p>
                      <a:r>
                        <a:rPr lang="en-US" dirty="0"/>
                        <a:t>High (8-10)</a:t>
                      </a:r>
                    </a:p>
                  </a:txBody>
                  <a:tcPr/>
                </a:tc>
                <a:tc>
                  <a:txBody>
                    <a:bodyPr/>
                    <a:lstStyle/>
                    <a:p>
                      <a:r>
                        <a:rPr lang="en-US" dirty="0"/>
                        <a:t>Medium (4-7)</a:t>
                      </a:r>
                    </a:p>
                  </a:txBody>
                  <a:tcPr/>
                </a:tc>
                <a:tc>
                  <a:txBody>
                    <a:bodyPr/>
                    <a:lstStyle/>
                    <a:p>
                      <a:r>
                        <a:rPr lang="en-US" dirty="0"/>
                        <a:t>Low (0-3)</a:t>
                      </a:r>
                    </a:p>
                  </a:txBody>
                  <a:tcPr/>
                </a:tc>
                <a:tc>
                  <a:txBody>
                    <a:bodyPr/>
                    <a:lstStyle/>
                    <a:p>
                      <a:r>
                        <a:rPr lang="en-US" dirty="0"/>
                        <a:t>Total</a:t>
                      </a:r>
                    </a:p>
                  </a:txBody>
                  <a:tcPr/>
                </a:tc>
                <a:extLst>
                  <a:ext uri="{0D108BD9-81ED-4DB2-BD59-A6C34878D82A}">
                    <a16:rowId xmlns:a16="http://schemas.microsoft.com/office/drawing/2014/main" val="2042630713"/>
                  </a:ext>
                </a:extLst>
              </a:tr>
              <a:tr h="464580">
                <a:tc>
                  <a:txBody>
                    <a:bodyPr/>
                    <a:lstStyle/>
                    <a:p>
                      <a:pPr marL="0" algn="l" defTabSz="914400" rtl="0" eaLnBrk="1" latinLnBrk="0" hangingPunct="1"/>
                      <a:r>
                        <a:rPr lang="en-US" sz="1800" b="1" kern="1200" dirty="0">
                          <a:solidFill>
                            <a:schemeClr val="lt1"/>
                          </a:solidFill>
                          <a:latin typeface="+mn-lt"/>
                          <a:ea typeface="+mn-ea"/>
                          <a:cs typeface="+mn-cs"/>
                        </a:rPr>
                        <a:t>Linux</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1315421631"/>
                  </a:ext>
                </a:extLst>
              </a:tr>
              <a:tr h="464580">
                <a:tc>
                  <a:txBody>
                    <a:bodyPr/>
                    <a:lstStyle/>
                    <a:p>
                      <a:pPr marL="0" algn="l" defTabSz="914400" rtl="0" eaLnBrk="1" latinLnBrk="0" hangingPunct="1"/>
                      <a:r>
                        <a:rPr lang="en-US" sz="1800" b="1" kern="1200" dirty="0">
                          <a:solidFill>
                            <a:schemeClr val="lt1"/>
                          </a:solidFill>
                          <a:latin typeface="+mn-lt"/>
                          <a:ea typeface="+mn-ea"/>
                          <a:cs typeface="+mn-cs"/>
                        </a:rPr>
                        <a:t>Storage</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4283814862"/>
                  </a:ext>
                </a:extLst>
              </a:tr>
              <a:tr h="464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Security</a:t>
                      </a: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3457488096"/>
                  </a:ext>
                </a:extLst>
              </a:tr>
              <a:tr h="464580">
                <a:tc>
                  <a:txBody>
                    <a:bodyPr/>
                    <a:lstStyle/>
                    <a:p>
                      <a:pPr marL="0" algn="l" defTabSz="914400" rtl="0" eaLnBrk="1" latinLnBrk="0" hangingPunct="1"/>
                      <a:r>
                        <a:rPr lang="en-US" sz="1800" b="1" kern="1200" dirty="0">
                          <a:solidFill>
                            <a:schemeClr val="lt1"/>
                          </a:solidFill>
                          <a:latin typeface="+mn-lt"/>
                          <a:ea typeface="+mn-ea"/>
                          <a:cs typeface="+mn-cs"/>
                        </a:rPr>
                        <a:t>Networking</a:t>
                      </a: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87057651"/>
                  </a:ext>
                </a:extLst>
              </a:tr>
              <a:tr h="464580">
                <a:tc>
                  <a:txBody>
                    <a:bodyPr/>
                    <a:lstStyle/>
                    <a:p>
                      <a:pPr marL="0" algn="l" defTabSz="914400" rtl="0" eaLnBrk="1" latinLnBrk="0" hangingPunct="1"/>
                      <a:r>
                        <a:rPr lang="en-US" sz="1800" b="1" kern="1200" dirty="0">
                          <a:solidFill>
                            <a:schemeClr val="lt1"/>
                          </a:solidFill>
                          <a:latin typeface="+mn-lt"/>
                          <a:ea typeface="+mn-ea"/>
                          <a:cs typeface="+mn-cs"/>
                        </a:rPr>
                        <a:t>SVN (Git)</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958784262"/>
                  </a:ext>
                </a:extLst>
              </a:tr>
              <a:tr h="464580">
                <a:tc>
                  <a:txBody>
                    <a:bodyPr/>
                    <a:lstStyle/>
                    <a:p>
                      <a:pPr marL="0" algn="l" defTabSz="914400" rtl="0" eaLnBrk="1" latinLnBrk="0" hangingPunct="1"/>
                      <a:r>
                        <a:rPr lang="en-US" sz="1800" b="1" kern="1200" dirty="0">
                          <a:solidFill>
                            <a:schemeClr val="lt1"/>
                          </a:solidFill>
                          <a:latin typeface="+mn-lt"/>
                          <a:ea typeface="+mn-ea"/>
                          <a:cs typeface="+mn-cs"/>
                        </a:rPr>
                        <a:t>Automation</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2415032470"/>
                  </a:ext>
                </a:extLst>
              </a:tr>
              <a:tr h="464580">
                <a:tc>
                  <a:txBody>
                    <a:bodyPr/>
                    <a:lstStyle/>
                    <a:p>
                      <a:pPr marL="0" algn="l" defTabSz="914400" rtl="0" eaLnBrk="1" latinLnBrk="0" hangingPunct="1"/>
                      <a:r>
                        <a:rPr lang="en-US" sz="1800" b="1" kern="1200" dirty="0">
                          <a:solidFill>
                            <a:schemeClr val="lt1"/>
                          </a:solidFill>
                          <a:latin typeface="+mn-lt"/>
                          <a:ea typeface="+mn-ea"/>
                          <a:cs typeface="+mn-cs"/>
                        </a:rPr>
                        <a:t>Monitoring</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2840977149"/>
                  </a:ext>
                </a:extLst>
              </a:tr>
              <a:tr h="464580">
                <a:tc>
                  <a:txBody>
                    <a:bodyPr/>
                    <a:lstStyle/>
                    <a:p>
                      <a:pPr marL="0" algn="l" defTabSz="914400" rtl="0" eaLnBrk="1" latinLnBrk="0" hangingPunct="1"/>
                      <a:r>
                        <a:rPr lang="en-US" sz="1800" b="1" kern="1200" dirty="0">
                          <a:solidFill>
                            <a:schemeClr val="lt1"/>
                          </a:solidFill>
                          <a:latin typeface="+mn-lt"/>
                          <a:ea typeface="+mn-ea"/>
                          <a:cs typeface="+mn-cs"/>
                        </a:rPr>
                        <a:t>Database</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3602525686"/>
                  </a:ext>
                </a:extLst>
              </a:tr>
              <a:tr h="464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Cloud</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737418563"/>
                  </a:ext>
                </a:extLst>
              </a:tr>
              <a:tr h="464580">
                <a:tc>
                  <a:txBody>
                    <a:bodyPr/>
                    <a:lstStyle/>
                    <a:p>
                      <a:pPr marL="0" algn="l" defTabSz="914400" rtl="0" eaLnBrk="1" latinLnBrk="0" hangingPunct="1"/>
                      <a:r>
                        <a:rPr lang="en-US" sz="1800" b="1" kern="1200" dirty="0">
                          <a:solidFill>
                            <a:schemeClr val="lt1"/>
                          </a:solidFill>
                          <a:latin typeface="+mn-lt"/>
                          <a:ea typeface="+mn-ea"/>
                          <a:cs typeface="+mn-cs"/>
                        </a:rPr>
                        <a:t>Kubernetes</a:t>
                      </a: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3986542284"/>
                  </a:ext>
                </a:extLst>
              </a:tr>
              <a:tr h="464580">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r>
                        <a:rPr lang="en-US" sz="1800" b="1" kern="1200" dirty="0">
                          <a:solidFill>
                            <a:schemeClr val="lt1"/>
                          </a:solidFill>
                          <a:latin typeface="+mn-lt"/>
                          <a:ea typeface="+mn-ea"/>
                          <a:cs typeface="+mn-cs"/>
                        </a:rPr>
                        <a:t>(        /100)</a:t>
                      </a:r>
                    </a:p>
                  </a:txBody>
                  <a:tcPr/>
                </a:tc>
                <a:extLst>
                  <a:ext uri="{0D108BD9-81ED-4DB2-BD59-A6C34878D82A}">
                    <a16:rowId xmlns:a16="http://schemas.microsoft.com/office/drawing/2014/main" val="1810762980"/>
                  </a:ext>
                </a:extLst>
              </a:tr>
            </a:tbl>
          </a:graphicData>
        </a:graphic>
      </p:graphicFrame>
    </p:spTree>
    <p:extLst>
      <p:ext uri="{BB962C8B-B14F-4D97-AF65-F5344CB8AC3E}">
        <p14:creationId xmlns:p14="http://schemas.microsoft.com/office/powerpoint/2010/main" val="220943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0195-87C1-8853-0BF8-35A0117A7AB9}"/>
              </a:ext>
            </a:extLst>
          </p:cNvPr>
          <p:cNvSpPr>
            <a:spLocks noGrp="1"/>
          </p:cNvSpPr>
          <p:nvPr>
            <p:ph type="title"/>
          </p:nvPr>
        </p:nvSpPr>
        <p:spPr>
          <a:xfrm>
            <a:off x="666572" y="129358"/>
            <a:ext cx="10600985" cy="937442"/>
          </a:xfrm>
        </p:spPr>
        <p:txBody>
          <a:bodyPr>
            <a:normAutofit fontScale="90000"/>
          </a:bodyPr>
          <a:lstStyle/>
          <a:p>
            <a:r>
              <a:rPr lang="en-US" sz="3600" dirty="0"/>
              <a:t>Technical Self Assessment (Interests)</a:t>
            </a:r>
          </a:p>
        </p:txBody>
      </p:sp>
      <p:sp>
        <p:nvSpPr>
          <p:cNvPr id="3" name="Content Placeholder 2">
            <a:extLst>
              <a:ext uri="{FF2B5EF4-FFF2-40B4-BE49-F238E27FC236}">
                <a16:creationId xmlns:a16="http://schemas.microsoft.com/office/drawing/2014/main" id="{72814118-6B72-303C-0DE4-603C60C65C67}"/>
              </a:ext>
            </a:extLst>
          </p:cNvPr>
          <p:cNvSpPr>
            <a:spLocks noGrp="1"/>
          </p:cNvSpPr>
          <p:nvPr>
            <p:ph idx="1"/>
          </p:nvPr>
        </p:nvSpPr>
        <p:spPr/>
        <p:txBody>
          <a:bodyPr/>
          <a:lstStyle/>
          <a:p>
            <a:endParaRPr lang="en-US"/>
          </a:p>
        </p:txBody>
      </p:sp>
      <p:graphicFrame>
        <p:nvGraphicFramePr>
          <p:cNvPr id="5" name="Content Placeholder 3">
            <a:extLst>
              <a:ext uri="{FF2B5EF4-FFF2-40B4-BE49-F238E27FC236}">
                <a16:creationId xmlns:a16="http://schemas.microsoft.com/office/drawing/2014/main" id="{1671BA4C-E471-2843-74E4-6E43D81BD3D9}"/>
              </a:ext>
            </a:extLst>
          </p:cNvPr>
          <p:cNvGraphicFramePr>
            <a:graphicFrameLocks/>
          </p:cNvGraphicFramePr>
          <p:nvPr>
            <p:extLst>
              <p:ext uri="{D42A27DB-BD31-4B8C-83A1-F6EECF244321}">
                <p14:modId xmlns:p14="http://schemas.microsoft.com/office/powerpoint/2010/main" val="1922076671"/>
              </p:ext>
            </p:extLst>
          </p:nvPr>
        </p:nvGraphicFramePr>
        <p:xfrm>
          <a:off x="512747" y="1153682"/>
          <a:ext cx="11186445" cy="5574960"/>
        </p:xfrm>
        <a:graphic>
          <a:graphicData uri="http://schemas.openxmlformats.org/drawingml/2006/table">
            <a:tbl>
              <a:tblPr firstRow="1" bandRow="1">
                <a:tableStyleId>{08FB837D-C827-4EFA-A057-4D05807E0F7C}</a:tableStyleId>
              </a:tblPr>
              <a:tblGrid>
                <a:gridCol w="2237289">
                  <a:extLst>
                    <a:ext uri="{9D8B030D-6E8A-4147-A177-3AD203B41FA5}">
                      <a16:colId xmlns:a16="http://schemas.microsoft.com/office/drawing/2014/main" val="2406792662"/>
                    </a:ext>
                  </a:extLst>
                </a:gridCol>
                <a:gridCol w="2237289">
                  <a:extLst>
                    <a:ext uri="{9D8B030D-6E8A-4147-A177-3AD203B41FA5}">
                      <a16:colId xmlns:a16="http://schemas.microsoft.com/office/drawing/2014/main" val="1316240291"/>
                    </a:ext>
                  </a:extLst>
                </a:gridCol>
                <a:gridCol w="2237289">
                  <a:extLst>
                    <a:ext uri="{9D8B030D-6E8A-4147-A177-3AD203B41FA5}">
                      <a16:colId xmlns:a16="http://schemas.microsoft.com/office/drawing/2014/main" val="2156749373"/>
                    </a:ext>
                  </a:extLst>
                </a:gridCol>
                <a:gridCol w="2237289">
                  <a:extLst>
                    <a:ext uri="{9D8B030D-6E8A-4147-A177-3AD203B41FA5}">
                      <a16:colId xmlns:a16="http://schemas.microsoft.com/office/drawing/2014/main" val="3706697741"/>
                    </a:ext>
                  </a:extLst>
                </a:gridCol>
                <a:gridCol w="2237289">
                  <a:extLst>
                    <a:ext uri="{9D8B030D-6E8A-4147-A177-3AD203B41FA5}">
                      <a16:colId xmlns:a16="http://schemas.microsoft.com/office/drawing/2014/main" val="4124577217"/>
                    </a:ext>
                  </a:extLst>
                </a:gridCol>
              </a:tblGrid>
              <a:tr h="464580">
                <a:tc>
                  <a:txBody>
                    <a:bodyPr/>
                    <a:lstStyle/>
                    <a:p>
                      <a:r>
                        <a:rPr lang="en-US" dirty="0"/>
                        <a:t>Skill</a:t>
                      </a:r>
                    </a:p>
                  </a:txBody>
                  <a:tcPr/>
                </a:tc>
                <a:tc>
                  <a:txBody>
                    <a:bodyPr/>
                    <a:lstStyle/>
                    <a:p>
                      <a:r>
                        <a:rPr lang="en-US" dirty="0"/>
                        <a:t>High (8-10)</a:t>
                      </a:r>
                    </a:p>
                  </a:txBody>
                  <a:tcPr/>
                </a:tc>
                <a:tc>
                  <a:txBody>
                    <a:bodyPr/>
                    <a:lstStyle/>
                    <a:p>
                      <a:r>
                        <a:rPr lang="en-US" dirty="0"/>
                        <a:t>Medium (4-7)</a:t>
                      </a:r>
                    </a:p>
                  </a:txBody>
                  <a:tcPr/>
                </a:tc>
                <a:tc>
                  <a:txBody>
                    <a:bodyPr/>
                    <a:lstStyle/>
                    <a:p>
                      <a:r>
                        <a:rPr lang="en-US" dirty="0"/>
                        <a:t>Low (0-3)</a:t>
                      </a:r>
                    </a:p>
                  </a:txBody>
                  <a:tcPr/>
                </a:tc>
                <a:tc>
                  <a:txBody>
                    <a:bodyPr/>
                    <a:lstStyle/>
                    <a:p>
                      <a:r>
                        <a:rPr lang="en-US" dirty="0"/>
                        <a:t>Total</a:t>
                      </a:r>
                    </a:p>
                  </a:txBody>
                  <a:tcPr/>
                </a:tc>
                <a:extLst>
                  <a:ext uri="{0D108BD9-81ED-4DB2-BD59-A6C34878D82A}">
                    <a16:rowId xmlns:a16="http://schemas.microsoft.com/office/drawing/2014/main" val="2042630713"/>
                  </a:ext>
                </a:extLst>
              </a:tr>
              <a:tr h="464580">
                <a:tc>
                  <a:txBody>
                    <a:bodyPr/>
                    <a:lstStyle/>
                    <a:p>
                      <a:pPr marL="0" algn="l" defTabSz="914400" rtl="0" eaLnBrk="1" latinLnBrk="0" hangingPunct="1"/>
                      <a:r>
                        <a:rPr lang="en-US" sz="1800" b="1" kern="1200" dirty="0">
                          <a:solidFill>
                            <a:schemeClr val="lt1"/>
                          </a:solidFill>
                          <a:latin typeface="+mn-lt"/>
                          <a:ea typeface="+mn-ea"/>
                          <a:cs typeface="+mn-cs"/>
                        </a:rPr>
                        <a:t>Linux</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1315421631"/>
                  </a:ext>
                </a:extLst>
              </a:tr>
              <a:tr h="464580">
                <a:tc>
                  <a:txBody>
                    <a:bodyPr/>
                    <a:lstStyle/>
                    <a:p>
                      <a:pPr marL="0" algn="l" defTabSz="914400" rtl="0" eaLnBrk="1" latinLnBrk="0" hangingPunct="1"/>
                      <a:r>
                        <a:rPr lang="en-US" sz="1800" b="1" kern="1200" dirty="0">
                          <a:solidFill>
                            <a:schemeClr val="lt1"/>
                          </a:solidFill>
                          <a:latin typeface="+mn-lt"/>
                          <a:ea typeface="+mn-ea"/>
                          <a:cs typeface="+mn-cs"/>
                        </a:rPr>
                        <a:t>Storage</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4283814862"/>
                  </a:ext>
                </a:extLst>
              </a:tr>
              <a:tr h="464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Security</a:t>
                      </a: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3457488096"/>
                  </a:ext>
                </a:extLst>
              </a:tr>
              <a:tr h="464580">
                <a:tc>
                  <a:txBody>
                    <a:bodyPr/>
                    <a:lstStyle/>
                    <a:p>
                      <a:pPr marL="0" algn="l" defTabSz="914400" rtl="0" eaLnBrk="1" latinLnBrk="0" hangingPunct="1"/>
                      <a:r>
                        <a:rPr lang="en-US" sz="1800" b="1" kern="1200" dirty="0">
                          <a:solidFill>
                            <a:schemeClr val="lt1"/>
                          </a:solidFill>
                          <a:latin typeface="+mn-lt"/>
                          <a:ea typeface="+mn-ea"/>
                          <a:cs typeface="+mn-cs"/>
                        </a:rPr>
                        <a:t>Networking</a:t>
                      </a: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87057651"/>
                  </a:ext>
                </a:extLst>
              </a:tr>
              <a:tr h="464580">
                <a:tc>
                  <a:txBody>
                    <a:bodyPr/>
                    <a:lstStyle/>
                    <a:p>
                      <a:pPr marL="0" algn="l" defTabSz="914400" rtl="0" eaLnBrk="1" latinLnBrk="0" hangingPunct="1"/>
                      <a:r>
                        <a:rPr lang="en-US" sz="1800" b="1" kern="1200" dirty="0">
                          <a:solidFill>
                            <a:schemeClr val="lt1"/>
                          </a:solidFill>
                          <a:latin typeface="+mn-lt"/>
                          <a:ea typeface="+mn-ea"/>
                          <a:cs typeface="+mn-cs"/>
                        </a:rPr>
                        <a:t>SVN (Git)</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958784262"/>
                  </a:ext>
                </a:extLst>
              </a:tr>
              <a:tr h="464580">
                <a:tc>
                  <a:txBody>
                    <a:bodyPr/>
                    <a:lstStyle/>
                    <a:p>
                      <a:pPr marL="0" algn="l" defTabSz="914400" rtl="0" eaLnBrk="1" latinLnBrk="0" hangingPunct="1"/>
                      <a:r>
                        <a:rPr lang="en-US" sz="1800" b="1" kern="1200" dirty="0">
                          <a:solidFill>
                            <a:schemeClr val="lt1"/>
                          </a:solidFill>
                          <a:latin typeface="+mn-lt"/>
                          <a:ea typeface="+mn-ea"/>
                          <a:cs typeface="+mn-cs"/>
                        </a:rPr>
                        <a:t>Automation</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2415032470"/>
                  </a:ext>
                </a:extLst>
              </a:tr>
              <a:tr h="464580">
                <a:tc>
                  <a:txBody>
                    <a:bodyPr/>
                    <a:lstStyle/>
                    <a:p>
                      <a:pPr marL="0" algn="l" defTabSz="914400" rtl="0" eaLnBrk="1" latinLnBrk="0" hangingPunct="1"/>
                      <a:r>
                        <a:rPr lang="en-US" sz="1800" b="1" kern="1200" dirty="0">
                          <a:solidFill>
                            <a:schemeClr val="lt1"/>
                          </a:solidFill>
                          <a:latin typeface="+mn-lt"/>
                          <a:ea typeface="+mn-ea"/>
                          <a:cs typeface="+mn-cs"/>
                        </a:rPr>
                        <a:t>Monitoring</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2840977149"/>
                  </a:ext>
                </a:extLst>
              </a:tr>
              <a:tr h="464580">
                <a:tc>
                  <a:txBody>
                    <a:bodyPr/>
                    <a:lstStyle/>
                    <a:p>
                      <a:pPr marL="0" algn="l" defTabSz="914400" rtl="0" eaLnBrk="1" latinLnBrk="0" hangingPunct="1"/>
                      <a:r>
                        <a:rPr lang="en-US" sz="1800" b="1" kern="1200" dirty="0">
                          <a:solidFill>
                            <a:schemeClr val="lt1"/>
                          </a:solidFill>
                          <a:latin typeface="+mn-lt"/>
                          <a:ea typeface="+mn-ea"/>
                          <a:cs typeface="+mn-cs"/>
                        </a:rPr>
                        <a:t>Database</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3602525686"/>
                  </a:ext>
                </a:extLst>
              </a:tr>
              <a:tr h="464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Cloud</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737418563"/>
                  </a:ext>
                </a:extLst>
              </a:tr>
              <a:tr h="464580">
                <a:tc>
                  <a:txBody>
                    <a:bodyPr/>
                    <a:lstStyle/>
                    <a:p>
                      <a:pPr marL="0" algn="l" defTabSz="914400" rtl="0" eaLnBrk="1" latinLnBrk="0" hangingPunct="1"/>
                      <a:r>
                        <a:rPr lang="en-US" sz="1800" b="1" kern="1200" dirty="0">
                          <a:solidFill>
                            <a:schemeClr val="lt1"/>
                          </a:solidFill>
                          <a:latin typeface="+mn-lt"/>
                          <a:ea typeface="+mn-ea"/>
                          <a:cs typeface="+mn-cs"/>
                        </a:rPr>
                        <a:t>Kubernetes</a:t>
                      </a: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3986542284"/>
                  </a:ext>
                </a:extLst>
              </a:tr>
              <a:tr h="464580">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r>
                        <a:rPr lang="en-US" sz="1800" b="1" kern="1200" dirty="0">
                          <a:solidFill>
                            <a:schemeClr val="lt1"/>
                          </a:solidFill>
                          <a:latin typeface="+mn-lt"/>
                          <a:ea typeface="+mn-ea"/>
                          <a:cs typeface="+mn-cs"/>
                        </a:rPr>
                        <a:t>(        /100)</a:t>
                      </a:r>
                    </a:p>
                  </a:txBody>
                  <a:tcPr/>
                </a:tc>
                <a:extLst>
                  <a:ext uri="{0D108BD9-81ED-4DB2-BD59-A6C34878D82A}">
                    <a16:rowId xmlns:a16="http://schemas.microsoft.com/office/drawing/2014/main" val="1810762980"/>
                  </a:ext>
                </a:extLst>
              </a:tr>
            </a:tbl>
          </a:graphicData>
        </a:graphic>
      </p:graphicFrame>
    </p:spTree>
    <p:extLst>
      <p:ext uri="{BB962C8B-B14F-4D97-AF65-F5344CB8AC3E}">
        <p14:creationId xmlns:p14="http://schemas.microsoft.com/office/powerpoint/2010/main" val="88273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997D-5B1D-A9CB-882E-4D0E17E7E3E0}"/>
              </a:ext>
            </a:extLst>
          </p:cNvPr>
          <p:cNvSpPr>
            <a:spLocks noGrp="1"/>
          </p:cNvSpPr>
          <p:nvPr>
            <p:ph type="title"/>
          </p:nvPr>
        </p:nvSpPr>
        <p:spPr>
          <a:xfrm>
            <a:off x="913794" y="336135"/>
            <a:ext cx="10353761" cy="586812"/>
          </a:xfrm>
        </p:spPr>
        <p:txBody>
          <a:bodyPr/>
          <a:lstStyle/>
          <a:p>
            <a:r>
              <a:rPr lang="en-US" dirty="0"/>
              <a:t>Business Self Assessment (Skill)</a:t>
            </a:r>
          </a:p>
        </p:txBody>
      </p:sp>
      <p:graphicFrame>
        <p:nvGraphicFramePr>
          <p:cNvPr id="7" name="Content Placeholder 3">
            <a:extLst>
              <a:ext uri="{FF2B5EF4-FFF2-40B4-BE49-F238E27FC236}">
                <a16:creationId xmlns:a16="http://schemas.microsoft.com/office/drawing/2014/main" id="{EDB8F817-5DEB-DCBA-D4C2-8B292EEAD9DE}"/>
              </a:ext>
            </a:extLst>
          </p:cNvPr>
          <p:cNvGraphicFramePr>
            <a:graphicFrameLocks/>
          </p:cNvGraphicFramePr>
          <p:nvPr>
            <p:extLst>
              <p:ext uri="{D42A27DB-BD31-4B8C-83A1-F6EECF244321}">
                <p14:modId xmlns:p14="http://schemas.microsoft.com/office/powerpoint/2010/main" val="1878842868"/>
              </p:ext>
            </p:extLst>
          </p:nvPr>
        </p:nvGraphicFramePr>
        <p:xfrm>
          <a:off x="512747" y="1153682"/>
          <a:ext cx="11186445" cy="4349807"/>
        </p:xfrm>
        <a:graphic>
          <a:graphicData uri="http://schemas.openxmlformats.org/drawingml/2006/table">
            <a:tbl>
              <a:tblPr firstRow="1" bandRow="1">
                <a:tableStyleId>{08FB837D-C827-4EFA-A057-4D05807E0F7C}</a:tableStyleId>
              </a:tblPr>
              <a:tblGrid>
                <a:gridCol w="2486827">
                  <a:extLst>
                    <a:ext uri="{9D8B030D-6E8A-4147-A177-3AD203B41FA5}">
                      <a16:colId xmlns:a16="http://schemas.microsoft.com/office/drawing/2014/main" val="2406792662"/>
                    </a:ext>
                  </a:extLst>
                </a:gridCol>
                <a:gridCol w="1987751">
                  <a:extLst>
                    <a:ext uri="{9D8B030D-6E8A-4147-A177-3AD203B41FA5}">
                      <a16:colId xmlns:a16="http://schemas.microsoft.com/office/drawing/2014/main" val="1316240291"/>
                    </a:ext>
                  </a:extLst>
                </a:gridCol>
                <a:gridCol w="2237289">
                  <a:extLst>
                    <a:ext uri="{9D8B030D-6E8A-4147-A177-3AD203B41FA5}">
                      <a16:colId xmlns:a16="http://schemas.microsoft.com/office/drawing/2014/main" val="2156749373"/>
                    </a:ext>
                  </a:extLst>
                </a:gridCol>
                <a:gridCol w="2237289">
                  <a:extLst>
                    <a:ext uri="{9D8B030D-6E8A-4147-A177-3AD203B41FA5}">
                      <a16:colId xmlns:a16="http://schemas.microsoft.com/office/drawing/2014/main" val="3706697741"/>
                    </a:ext>
                  </a:extLst>
                </a:gridCol>
                <a:gridCol w="2237289">
                  <a:extLst>
                    <a:ext uri="{9D8B030D-6E8A-4147-A177-3AD203B41FA5}">
                      <a16:colId xmlns:a16="http://schemas.microsoft.com/office/drawing/2014/main" val="4124577217"/>
                    </a:ext>
                  </a:extLst>
                </a:gridCol>
              </a:tblGrid>
              <a:tr h="621401">
                <a:tc>
                  <a:txBody>
                    <a:bodyPr/>
                    <a:lstStyle/>
                    <a:p>
                      <a:r>
                        <a:rPr lang="en-US" dirty="0"/>
                        <a:t>Skill</a:t>
                      </a:r>
                    </a:p>
                  </a:txBody>
                  <a:tcPr/>
                </a:tc>
                <a:tc>
                  <a:txBody>
                    <a:bodyPr/>
                    <a:lstStyle/>
                    <a:p>
                      <a:r>
                        <a:rPr lang="en-US" dirty="0"/>
                        <a:t>High (8-10)</a:t>
                      </a:r>
                    </a:p>
                  </a:txBody>
                  <a:tcPr/>
                </a:tc>
                <a:tc>
                  <a:txBody>
                    <a:bodyPr/>
                    <a:lstStyle/>
                    <a:p>
                      <a:r>
                        <a:rPr lang="en-US" dirty="0"/>
                        <a:t>Medium (4-7)</a:t>
                      </a:r>
                    </a:p>
                  </a:txBody>
                  <a:tcPr/>
                </a:tc>
                <a:tc>
                  <a:txBody>
                    <a:bodyPr/>
                    <a:lstStyle/>
                    <a:p>
                      <a:r>
                        <a:rPr lang="en-US" dirty="0"/>
                        <a:t>Low (0-3)</a:t>
                      </a:r>
                    </a:p>
                  </a:txBody>
                  <a:tcPr/>
                </a:tc>
                <a:tc>
                  <a:txBody>
                    <a:bodyPr/>
                    <a:lstStyle/>
                    <a:p>
                      <a:r>
                        <a:rPr lang="en-US" dirty="0"/>
                        <a:t>Total</a:t>
                      </a:r>
                    </a:p>
                  </a:txBody>
                  <a:tcPr/>
                </a:tc>
                <a:extLst>
                  <a:ext uri="{0D108BD9-81ED-4DB2-BD59-A6C34878D82A}">
                    <a16:rowId xmlns:a16="http://schemas.microsoft.com/office/drawing/2014/main" val="2042630713"/>
                  </a:ext>
                </a:extLst>
              </a:tr>
              <a:tr h="621401">
                <a:tc>
                  <a:txBody>
                    <a:bodyPr/>
                    <a:lstStyle/>
                    <a:p>
                      <a:pPr marL="0" algn="l" defTabSz="914400" rtl="0" eaLnBrk="1" latinLnBrk="0" hangingPunct="1"/>
                      <a:r>
                        <a:rPr lang="en-US" sz="1800" b="1" kern="1200" dirty="0">
                          <a:solidFill>
                            <a:schemeClr val="lt1"/>
                          </a:solidFill>
                          <a:latin typeface="+mn-lt"/>
                          <a:ea typeface="+mn-ea"/>
                          <a:cs typeface="+mn-cs"/>
                        </a:rPr>
                        <a:t>Time Management</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1315421631"/>
                  </a:ext>
                </a:extLst>
              </a:tr>
              <a:tr h="621401">
                <a:tc>
                  <a:txBody>
                    <a:bodyPr/>
                    <a:lstStyle/>
                    <a:p>
                      <a:pPr marL="0" algn="l" defTabSz="914400" rtl="0" eaLnBrk="1" latinLnBrk="0" hangingPunct="1"/>
                      <a:r>
                        <a:rPr lang="en-US" sz="1800" b="1" kern="1200" dirty="0">
                          <a:solidFill>
                            <a:schemeClr val="lt1"/>
                          </a:solidFill>
                          <a:latin typeface="+mn-lt"/>
                          <a:ea typeface="+mn-ea"/>
                          <a:cs typeface="+mn-cs"/>
                        </a:rPr>
                        <a:t>Public Speaking</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4283814862"/>
                  </a:ext>
                </a:extLst>
              </a:tr>
              <a:tr h="621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Managing Others</a:t>
                      </a: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3457488096"/>
                  </a:ext>
                </a:extLst>
              </a:tr>
              <a:tr h="621401">
                <a:tc>
                  <a:txBody>
                    <a:bodyPr/>
                    <a:lstStyle/>
                    <a:p>
                      <a:pPr marL="0" algn="l" defTabSz="914400" rtl="0" eaLnBrk="1" latinLnBrk="0" hangingPunct="1"/>
                      <a:r>
                        <a:rPr lang="en-US" sz="1800" b="1" kern="1200" dirty="0">
                          <a:solidFill>
                            <a:schemeClr val="lt1"/>
                          </a:solidFill>
                          <a:latin typeface="+mn-lt"/>
                          <a:ea typeface="+mn-ea"/>
                          <a:cs typeface="+mn-cs"/>
                        </a:rPr>
                        <a:t>Budget/Financials</a:t>
                      </a: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87057651"/>
                  </a:ext>
                </a:extLst>
              </a:tr>
              <a:tr h="621401">
                <a:tc>
                  <a:txBody>
                    <a:bodyPr/>
                    <a:lstStyle/>
                    <a:p>
                      <a:pPr marL="0" algn="l" defTabSz="914400" rtl="0" eaLnBrk="1" latinLnBrk="0" hangingPunct="1"/>
                      <a:r>
                        <a:rPr lang="en-US" sz="1800" b="1" kern="1200" dirty="0">
                          <a:solidFill>
                            <a:schemeClr val="lt1"/>
                          </a:solidFill>
                          <a:latin typeface="+mn-lt"/>
                          <a:ea typeface="+mn-ea"/>
                          <a:cs typeface="+mn-cs"/>
                        </a:rPr>
                        <a:t>Vendor Interactions</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958784262"/>
                  </a:ext>
                </a:extLst>
              </a:tr>
              <a:tr h="621401">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r>
                        <a:rPr lang="en-US" sz="1800" b="1" kern="1200" dirty="0">
                          <a:solidFill>
                            <a:schemeClr val="lt1"/>
                          </a:solidFill>
                          <a:latin typeface="+mn-lt"/>
                          <a:ea typeface="+mn-ea"/>
                          <a:cs typeface="+mn-cs"/>
                        </a:rPr>
                        <a:t>(        /50)</a:t>
                      </a:r>
                    </a:p>
                  </a:txBody>
                  <a:tcPr/>
                </a:tc>
                <a:extLst>
                  <a:ext uri="{0D108BD9-81ED-4DB2-BD59-A6C34878D82A}">
                    <a16:rowId xmlns:a16="http://schemas.microsoft.com/office/drawing/2014/main" val="1810762980"/>
                  </a:ext>
                </a:extLst>
              </a:tr>
            </a:tbl>
          </a:graphicData>
        </a:graphic>
      </p:graphicFrame>
    </p:spTree>
    <p:extLst>
      <p:ext uri="{BB962C8B-B14F-4D97-AF65-F5344CB8AC3E}">
        <p14:creationId xmlns:p14="http://schemas.microsoft.com/office/powerpoint/2010/main" val="207810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0195-87C1-8853-0BF8-35A0117A7AB9}"/>
              </a:ext>
            </a:extLst>
          </p:cNvPr>
          <p:cNvSpPr>
            <a:spLocks noGrp="1"/>
          </p:cNvSpPr>
          <p:nvPr>
            <p:ph type="title"/>
          </p:nvPr>
        </p:nvSpPr>
        <p:spPr>
          <a:xfrm>
            <a:off x="913795" y="324741"/>
            <a:ext cx="10353761" cy="589660"/>
          </a:xfrm>
        </p:spPr>
        <p:txBody>
          <a:bodyPr>
            <a:normAutofit/>
          </a:bodyPr>
          <a:lstStyle/>
          <a:p>
            <a:r>
              <a:rPr lang="en-US" dirty="0"/>
              <a:t>Business Self Assessment (Interests)</a:t>
            </a:r>
          </a:p>
        </p:txBody>
      </p:sp>
      <p:graphicFrame>
        <p:nvGraphicFramePr>
          <p:cNvPr id="4" name="Content Placeholder 3">
            <a:extLst>
              <a:ext uri="{FF2B5EF4-FFF2-40B4-BE49-F238E27FC236}">
                <a16:creationId xmlns:a16="http://schemas.microsoft.com/office/drawing/2014/main" id="{88E11A81-ACA9-28ED-E295-2B3E4A6A3684}"/>
              </a:ext>
            </a:extLst>
          </p:cNvPr>
          <p:cNvGraphicFramePr>
            <a:graphicFrameLocks/>
          </p:cNvGraphicFramePr>
          <p:nvPr>
            <p:extLst>
              <p:ext uri="{D42A27DB-BD31-4B8C-83A1-F6EECF244321}">
                <p14:modId xmlns:p14="http://schemas.microsoft.com/office/powerpoint/2010/main" val="918333648"/>
              </p:ext>
            </p:extLst>
          </p:nvPr>
        </p:nvGraphicFramePr>
        <p:xfrm>
          <a:off x="497452" y="1254096"/>
          <a:ext cx="11186445" cy="4349807"/>
        </p:xfrm>
        <a:graphic>
          <a:graphicData uri="http://schemas.openxmlformats.org/drawingml/2006/table">
            <a:tbl>
              <a:tblPr firstRow="1" bandRow="1">
                <a:tableStyleId>{08FB837D-C827-4EFA-A057-4D05807E0F7C}</a:tableStyleId>
              </a:tblPr>
              <a:tblGrid>
                <a:gridCol w="2486827">
                  <a:extLst>
                    <a:ext uri="{9D8B030D-6E8A-4147-A177-3AD203B41FA5}">
                      <a16:colId xmlns:a16="http://schemas.microsoft.com/office/drawing/2014/main" val="2406792662"/>
                    </a:ext>
                  </a:extLst>
                </a:gridCol>
                <a:gridCol w="1987751">
                  <a:extLst>
                    <a:ext uri="{9D8B030D-6E8A-4147-A177-3AD203B41FA5}">
                      <a16:colId xmlns:a16="http://schemas.microsoft.com/office/drawing/2014/main" val="1316240291"/>
                    </a:ext>
                  </a:extLst>
                </a:gridCol>
                <a:gridCol w="2237289">
                  <a:extLst>
                    <a:ext uri="{9D8B030D-6E8A-4147-A177-3AD203B41FA5}">
                      <a16:colId xmlns:a16="http://schemas.microsoft.com/office/drawing/2014/main" val="2156749373"/>
                    </a:ext>
                  </a:extLst>
                </a:gridCol>
                <a:gridCol w="2237289">
                  <a:extLst>
                    <a:ext uri="{9D8B030D-6E8A-4147-A177-3AD203B41FA5}">
                      <a16:colId xmlns:a16="http://schemas.microsoft.com/office/drawing/2014/main" val="3706697741"/>
                    </a:ext>
                  </a:extLst>
                </a:gridCol>
                <a:gridCol w="2237289">
                  <a:extLst>
                    <a:ext uri="{9D8B030D-6E8A-4147-A177-3AD203B41FA5}">
                      <a16:colId xmlns:a16="http://schemas.microsoft.com/office/drawing/2014/main" val="4124577217"/>
                    </a:ext>
                  </a:extLst>
                </a:gridCol>
              </a:tblGrid>
              <a:tr h="621401">
                <a:tc>
                  <a:txBody>
                    <a:bodyPr/>
                    <a:lstStyle/>
                    <a:p>
                      <a:r>
                        <a:rPr lang="en-US" dirty="0"/>
                        <a:t>Skill</a:t>
                      </a:r>
                    </a:p>
                  </a:txBody>
                  <a:tcPr/>
                </a:tc>
                <a:tc>
                  <a:txBody>
                    <a:bodyPr/>
                    <a:lstStyle/>
                    <a:p>
                      <a:r>
                        <a:rPr lang="en-US" dirty="0"/>
                        <a:t>High (8-10)</a:t>
                      </a:r>
                    </a:p>
                  </a:txBody>
                  <a:tcPr/>
                </a:tc>
                <a:tc>
                  <a:txBody>
                    <a:bodyPr/>
                    <a:lstStyle/>
                    <a:p>
                      <a:r>
                        <a:rPr lang="en-US" dirty="0"/>
                        <a:t>Medium (4-7)</a:t>
                      </a:r>
                    </a:p>
                  </a:txBody>
                  <a:tcPr/>
                </a:tc>
                <a:tc>
                  <a:txBody>
                    <a:bodyPr/>
                    <a:lstStyle/>
                    <a:p>
                      <a:r>
                        <a:rPr lang="en-US" dirty="0"/>
                        <a:t>Low (0-3)</a:t>
                      </a:r>
                    </a:p>
                  </a:txBody>
                  <a:tcPr/>
                </a:tc>
                <a:tc>
                  <a:txBody>
                    <a:bodyPr/>
                    <a:lstStyle/>
                    <a:p>
                      <a:r>
                        <a:rPr lang="en-US" dirty="0"/>
                        <a:t>Total</a:t>
                      </a:r>
                    </a:p>
                  </a:txBody>
                  <a:tcPr/>
                </a:tc>
                <a:extLst>
                  <a:ext uri="{0D108BD9-81ED-4DB2-BD59-A6C34878D82A}">
                    <a16:rowId xmlns:a16="http://schemas.microsoft.com/office/drawing/2014/main" val="2042630713"/>
                  </a:ext>
                </a:extLst>
              </a:tr>
              <a:tr h="621401">
                <a:tc>
                  <a:txBody>
                    <a:bodyPr/>
                    <a:lstStyle/>
                    <a:p>
                      <a:pPr marL="0" algn="l" defTabSz="914400" rtl="0" eaLnBrk="1" latinLnBrk="0" hangingPunct="1"/>
                      <a:r>
                        <a:rPr lang="en-US" sz="1800" b="1" kern="1200" dirty="0">
                          <a:solidFill>
                            <a:schemeClr val="lt1"/>
                          </a:solidFill>
                          <a:latin typeface="+mn-lt"/>
                          <a:ea typeface="+mn-ea"/>
                          <a:cs typeface="+mn-cs"/>
                        </a:rPr>
                        <a:t>Time Management</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extLst>
                  <a:ext uri="{0D108BD9-81ED-4DB2-BD59-A6C34878D82A}">
                    <a16:rowId xmlns:a16="http://schemas.microsoft.com/office/drawing/2014/main" val="1315421631"/>
                  </a:ext>
                </a:extLst>
              </a:tr>
              <a:tr h="621401">
                <a:tc>
                  <a:txBody>
                    <a:bodyPr/>
                    <a:lstStyle/>
                    <a:p>
                      <a:pPr marL="0" algn="l" defTabSz="914400" rtl="0" eaLnBrk="1" latinLnBrk="0" hangingPunct="1"/>
                      <a:r>
                        <a:rPr lang="en-US" sz="1800" b="1" kern="1200" dirty="0">
                          <a:solidFill>
                            <a:schemeClr val="lt1"/>
                          </a:solidFill>
                          <a:latin typeface="+mn-lt"/>
                          <a:ea typeface="+mn-ea"/>
                          <a:cs typeface="+mn-cs"/>
                        </a:rPr>
                        <a:t>Public Speaking</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4283814862"/>
                  </a:ext>
                </a:extLst>
              </a:tr>
              <a:tr h="621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Managing Others</a:t>
                      </a: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3457488096"/>
                  </a:ext>
                </a:extLst>
              </a:tr>
              <a:tr h="621401">
                <a:tc>
                  <a:txBody>
                    <a:bodyPr/>
                    <a:lstStyle/>
                    <a:p>
                      <a:pPr marL="0" algn="l" defTabSz="914400" rtl="0" eaLnBrk="1" latinLnBrk="0" hangingPunct="1"/>
                      <a:r>
                        <a:rPr lang="en-US" sz="1800" b="1" kern="1200" dirty="0">
                          <a:solidFill>
                            <a:schemeClr val="lt1"/>
                          </a:solidFill>
                          <a:latin typeface="+mn-lt"/>
                          <a:ea typeface="+mn-ea"/>
                          <a:cs typeface="+mn-cs"/>
                        </a:rPr>
                        <a:t>Budget/Financials</a:t>
                      </a: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87057651"/>
                  </a:ext>
                </a:extLst>
              </a:tr>
              <a:tr h="621401">
                <a:tc>
                  <a:txBody>
                    <a:bodyPr/>
                    <a:lstStyle/>
                    <a:p>
                      <a:pPr marL="0" algn="l" defTabSz="914400" rtl="0" eaLnBrk="1" latinLnBrk="0" hangingPunct="1"/>
                      <a:r>
                        <a:rPr lang="en-US" sz="1800" b="1" kern="1200" dirty="0">
                          <a:solidFill>
                            <a:schemeClr val="lt1"/>
                          </a:solidFill>
                          <a:latin typeface="+mn-lt"/>
                          <a:ea typeface="+mn-ea"/>
                          <a:cs typeface="+mn-cs"/>
                        </a:rPr>
                        <a:t>Vendor Interactions</a:t>
                      </a: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958784262"/>
                  </a:ext>
                </a:extLst>
              </a:tr>
              <a:tr h="621401">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l" defTabSz="914400" rtl="0" eaLnBrk="1" latinLnBrk="0" hangingPunct="1"/>
                      <a:endParaRPr lang="en-US" sz="1800" b="1" kern="1200">
                        <a:solidFill>
                          <a:schemeClr val="lt1"/>
                        </a:solidFill>
                        <a:latin typeface="+mn-lt"/>
                        <a:ea typeface="+mn-ea"/>
                        <a:cs typeface="+mn-cs"/>
                      </a:endParaRPr>
                    </a:p>
                  </a:txBody>
                  <a:tcPr/>
                </a:tc>
                <a:tc>
                  <a:txBody>
                    <a:bodyPr/>
                    <a:lstStyle/>
                    <a:p>
                      <a:pPr marL="0" algn="l" defTabSz="914400" rtl="0" eaLnBrk="1" latinLnBrk="0" hangingPunct="1"/>
                      <a:r>
                        <a:rPr lang="en-US" sz="1800" b="1" kern="1200" dirty="0">
                          <a:solidFill>
                            <a:schemeClr val="lt1"/>
                          </a:solidFill>
                          <a:latin typeface="+mn-lt"/>
                          <a:ea typeface="+mn-ea"/>
                          <a:cs typeface="+mn-cs"/>
                        </a:rPr>
                        <a:t>(        /50)</a:t>
                      </a:r>
                    </a:p>
                  </a:txBody>
                  <a:tcPr/>
                </a:tc>
                <a:extLst>
                  <a:ext uri="{0D108BD9-81ED-4DB2-BD59-A6C34878D82A}">
                    <a16:rowId xmlns:a16="http://schemas.microsoft.com/office/drawing/2014/main" val="1810762980"/>
                  </a:ext>
                </a:extLst>
              </a:tr>
            </a:tbl>
          </a:graphicData>
        </a:graphic>
      </p:graphicFrame>
    </p:spTree>
    <p:extLst>
      <p:ext uri="{BB962C8B-B14F-4D97-AF65-F5344CB8AC3E}">
        <p14:creationId xmlns:p14="http://schemas.microsoft.com/office/powerpoint/2010/main" val="1472990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50950</TotalTime>
  <Words>352</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Rockwell</vt:lpstr>
      <vt:lpstr>Damask</vt:lpstr>
      <vt:lpstr>Self Assessment Matrix </vt:lpstr>
      <vt:lpstr>Methodology</vt:lpstr>
      <vt:lpstr>Technical Self Assessment (Skill)</vt:lpstr>
      <vt:lpstr>Technical Self Assessment (Interests)</vt:lpstr>
      <vt:lpstr>Business Self Assessment (Skill)</vt:lpstr>
      <vt:lpstr>Business Self Assessment (Interests)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Champine</dc:creator>
  <cp:lastModifiedBy>Champine, Scott Thomas</cp:lastModifiedBy>
  <cp:revision>66</cp:revision>
  <dcterms:created xsi:type="dcterms:W3CDTF">2021-05-01T16:00:38Z</dcterms:created>
  <dcterms:modified xsi:type="dcterms:W3CDTF">2023-10-20T22:47:16Z</dcterms:modified>
</cp:coreProperties>
</file>