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7139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bhij\Desktop\Abhijit\project.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bhij\Desktop\Abhijit\project.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[project.xlsx]Pivot cal!PivotTable3</c:name>
    <c:fmtId val="15"/>
  </c:pivotSource>
  <c:chart>
    <c:autoTitleDeleted val="0"/>
    <c:pivotFmts>
      <c:pivotFmt>
        <c:idx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rgbClr val="FFFF00"/>
          </a:soli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rgbClr val="FFFF00"/>
          </a:soli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9"/>
        <c:spPr>
          <a:solidFill>
            <a:srgbClr val="FF0000"/>
          </a:soli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rgbClr val="FFFF00"/>
          </a:soli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solidFill>
            <a:srgbClr val="FFFF00"/>
          </a:soli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13"/>
        <c:spPr>
          <a:solidFill>
            <a:srgbClr val="FF0000"/>
          </a:soli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rgbClr val="FFFF00"/>
          </a:soli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solidFill>
            <a:srgbClr val="FFFF00"/>
          </a:soli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16"/>
        <c:spPr>
          <a:solidFill>
            <a:srgbClr val="FF0000"/>
          </a:soli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21837840899332112"/>
          <c:y val="0.15574582218286134"/>
          <c:w val="0.62530399564765027"/>
          <c:h val="0.61612454515700499"/>
        </c:manualLayout>
      </c:layout>
      <c:barChart>
        <c:barDir val="col"/>
        <c:grouping val="clustered"/>
        <c:varyColors val="0"/>
        <c:ser>
          <c:idx val="0"/>
          <c:order val="0"/>
          <c:tx>
            <c:strRef>
              <c:f>'Pivot cal'!$F$12:$F$13</c:f>
              <c:strCache>
                <c:ptCount val="1"/>
                <c:pt idx="0">
                  <c:v>casual</c:v>
                </c:pt>
              </c:strCache>
            </c:strRef>
          </c:tx>
          <c:spPr>
            <a:solidFill>
              <a:srgbClr val="FFFF00"/>
            </a:soli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invertIfNegative val="0"/>
          <c:dPt>
            <c:idx val="3"/>
            <c:invertIfNegative val="0"/>
            <c:bubble3D val="0"/>
            <c:spPr>
              <a:solidFill>
                <a:srgbClr val="FFFF00"/>
              </a:soli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extLst>
              <c:ext xmlns:c16="http://schemas.microsoft.com/office/drawing/2014/chart" uri="{C3380CC4-5D6E-409C-BE32-E72D297353CC}">
                <c16:uniqueId val="{00000001-B770-4F71-A9C6-93F6186FFDAE}"/>
              </c:ext>
            </c:extLst>
          </c:dPt>
          <c:dLbls>
            <c:spPr>
              <a:noFill/>
              <a:ln>
                <a:noFill/>
              </a:ln>
              <a:effectLst/>
            </c:spPr>
            <c:txPr>
              <a:bodyPr rot="0" spcFirstLastPara="1" vertOverflow="ellipsis" vert="horz" wrap="square" anchor="ctr" anchorCtr="0"/>
              <a:lstStyle/>
              <a:p>
                <a:pPr algn="ctr">
                  <a:defRPr lang="en-US" sz="12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'Pivot cal'!$E$14:$E$20</c:f>
              <c:strCache>
                <c:ptCount val="7"/>
                <c:pt idx="0">
                  <c:v>1</c:v>
                </c:pt>
                <c:pt idx="1">
                  <c:v>2</c:v>
                </c:pt>
                <c:pt idx="2">
                  <c:v>3</c:v>
                </c:pt>
                <c:pt idx="3">
                  <c:v>4</c:v>
                </c:pt>
                <c:pt idx="4">
                  <c:v>5</c:v>
                </c:pt>
                <c:pt idx="5">
                  <c:v>6</c:v>
                </c:pt>
                <c:pt idx="6">
                  <c:v>7</c:v>
                </c:pt>
              </c:strCache>
            </c:strRef>
          </c:cat>
          <c:val>
            <c:numRef>
              <c:f>'Pivot cal'!$F$14:$F$20</c:f>
              <c:numCache>
                <c:formatCode>0</c:formatCode>
                <c:ptCount val="7"/>
                <c:pt idx="0">
                  <c:v>4316</c:v>
                </c:pt>
                <c:pt idx="1">
                  <c:v>2830</c:v>
                </c:pt>
                <c:pt idx="2">
                  <c:v>3159</c:v>
                </c:pt>
                <c:pt idx="3">
                  <c:v>3730</c:v>
                </c:pt>
                <c:pt idx="4">
                  <c:v>3801</c:v>
                </c:pt>
                <c:pt idx="5">
                  <c:v>2795</c:v>
                </c:pt>
                <c:pt idx="6">
                  <c:v>3861</c:v>
                </c:pt>
              </c:numCache>
            </c:numRef>
          </c:val>
          <c:extLst>
            <c:ext xmlns:c16="http://schemas.microsoft.com/office/drawing/2014/chart" uri="{C3380CC4-5D6E-409C-BE32-E72D297353CC}">
              <c16:uniqueId val="{00000002-B770-4F71-A9C6-93F6186FFDAE}"/>
            </c:ext>
          </c:extLst>
        </c:ser>
        <c:ser>
          <c:idx val="1"/>
          <c:order val="1"/>
          <c:tx>
            <c:strRef>
              <c:f>'Pivot cal'!$G$12:$G$13</c:f>
              <c:strCache>
                <c:ptCount val="1"/>
                <c:pt idx="0">
                  <c:v>member</c:v>
                </c:pt>
              </c:strCache>
            </c:strRef>
          </c:tx>
          <c:spPr>
            <a:solidFill>
              <a:srgbClr val="FF0000"/>
            </a:soli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invertIfNegative val="0"/>
          <c:dLbls>
            <c:spPr>
              <a:noFill/>
              <a:ln>
                <a:noFill/>
              </a:ln>
              <a:effectLst/>
            </c:spPr>
            <c:txPr>
              <a:bodyPr rot="0" spcFirstLastPara="1" vertOverflow="ellipsis" vert="horz" wrap="square" anchor="ctr" anchorCtr="0"/>
              <a:lstStyle/>
              <a:p>
                <a:pPr algn="ctr">
                  <a:defRPr lang="en-US" sz="12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'Pivot cal'!$E$14:$E$20</c:f>
              <c:strCache>
                <c:ptCount val="7"/>
                <c:pt idx="0">
                  <c:v>1</c:v>
                </c:pt>
                <c:pt idx="1">
                  <c:v>2</c:v>
                </c:pt>
                <c:pt idx="2">
                  <c:v>3</c:v>
                </c:pt>
                <c:pt idx="3">
                  <c:v>4</c:v>
                </c:pt>
                <c:pt idx="4">
                  <c:v>5</c:v>
                </c:pt>
                <c:pt idx="5">
                  <c:v>6</c:v>
                </c:pt>
                <c:pt idx="6">
                  <c:v>7</c:v>
                </c:pt>
              </c:strCache>
            </c:strRef>
          </c:cat>
          <c:val>
            <c:numRef>
              <c:f>'Pivot cal'!$G$14:$G$20</c:f>
              <c:numCache>
                <c:formatCode>0</c:formatCode>
                <c:ptCount val="7"/>
                <c:pt idx="0">
                  <c:v>10302</c:v>
                </c:pt>
                <c:pt idx="1">
                  <c:v>12263</c:v>
                </c:pt>
                <c:pt idx="2">
                  <c:v>15131</c:v>
                </c:pt>
                <c:pt idx="3">
                  <c:v>15645</c:v>
                </c:pt>
                <c:pt idx="4">
                  <c:v>14745</c:v>
                </c:pt>
                <c:pt idx="5">
                  <c:v>10933</c:v>
                </c:pt>
                <c:pt idx="6">
                  <c:v>10030</c:v>
                </c:pt>
              </c:numCache>
            </c:numRef>
          </c:val>
          <c:extLst>
            <c:ext xmlns:c16="http://schemas.microsoft.com/office/drawing/2014/chart" uri="{C3380CC4-5D6E-409C-BE32-E72D297353CC}">
              <c16:uniqueId val="{00000003-B770-4F71-A9C6-93F6186FFDAE}"/>
            </c:ext>
          </c:extLst>
        </c:ser>
        <c:dLbls>
          <c:dLblPos val="outEnd"/>
          <c:showLegendKey val="0"/>
          <c:showVal val="1"/>
          <c:showCatName val="0"/>
          <c:showSerName val="0"/>
          <c:showPercent val="0"/>
          <c:showBubbleSize val="0"/>
        </c:dLbls>
        <c:gapWidth val="100"/>
        <c:overlap val="-24"/>
        <c:axId val="1765029088"/>
        <c:axId val="1765013280"/>
      </c:barChart>
      <c:catAx>
        <c:axId val="1765029088"/>
        <c:scaling>
          <c:orientation val="minMax"/>
        </c:scaling>
        <c:delete val="0"/>
        <c:axPos val="b"/>
        <c:title>
          <c:tx>
            <c:rich>
              <a:bodyPr rot="0" spcFirstLastPara="1" vertOverflow="ellipsis" vert="horz" wrap="square" anchor="ctr" anchorCtr="1"/>
              <a:lstStyle/>
              <a:p>
                <a:pPr algn="ctr">
                  <a:defRPr lang="en-IN" sz="1200" b="0" i="0" u="none" strike="noStrike" kern="1200" cap="all" baseline="0">
                    <a:solidFill>
                      <a:schemeClr val="tx1"/>
                    </a:solidFill>
                    <a:latin typeface="+mn-lt"/>
                    <a:ea typeface="+mn-ea"/>
                    <a:cs typeface="+mn-cs"/>
                  </a:defRPr>
                </a:pPr>
                <a:r>
                  <a:rPr lang="en-IN" sz="1200" b="0" i="0" u="none" strike="noStrike" kern="1200" baseline="0">
                    <a:solidFill>
                      <a:schemeClr val="tx1"/>
                    </a:solidFill>
                    <a:latin typeface="+mn-lt"/>
                    <a:ea typeface="+mn-ea"/>
                    <a:cs typeface="+mn-cs"/>
                  </a:rPr>
                  <a:t>Days of weeks</a:t>
                </a:r>
              </a:p>
            </c:rich>
          </c:tx>
          <c:overlay val="0"/>
          <c:spPr>
            <a:noFill/>
            <a:ln>
              <a:noFill/>
            </a:ln>
            <a:effectLst/>
          </c:spPr>
          <c:txPr>
            <a:bodyPr rot="0" spcFirstLastPara="1" vertOverflow="ellipsis" vert="horz" wrap="square" anchor="ctr" anchorCtr="1"/>
            <a:lstStyle/>
            <a:p>
              <a:pPr algn="ctr">
                <a:defRPr lang="en-IN" sz="1200" b="0" i="0" u="none" strike="noStrike" kern="1200" cap="all"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lgn="ctr">
              <a:defRPr lang="en-US" sz="1200" b="0" i="0" u="none" strike="noStrike" kern="1200" baseline="0">
                <a:solidFill>
                  <a:schemeClr val="tx1"/>
                </a:solidFill>
                <a:latin typeface="+mn-lt"/>
                <a:ea typeface="+mn-ea"/>
                <a:cs typeface="+mn-cs"/>
              </a:defRPr>
            </a:pPr>
            <a:endParaRPr lang="en-US"/>
          </a:p>
        </c:txPr>
        <c:crossAx val="1765013280"/>
        <c:crosses val="autoZero"/>
        <c:auto val="1"/>
        <c:lblAlgn val="ctr"/>
        <c:lblOffset val="100"/>
        <c:noMultiLvlLbl val="0"/>
      </c:catAx>
      <c:valAx>
        <c:axId val="1765013280"/>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lgn="ctr">
                  <a:defRPr lang="en-IN" sz="1200" b="0" i="0" u="none" strike="noStrike" kern="1200" cap="all" baseline="0">
                    <a:solidFill>
                      <a:schemeClr val="tx1"/>
                    </a:solidFill>
                    <a:latin typeface="+mn-lt"/>
                    <a:ea typeface="+mn-ea"/>
                    <a:cs typeface="+mn-cs"/>
                  </a:defRPr>
                </a:pPr>
                <a:r>
                  <a:rPr lang="en-IN" sz="1200" b="0" i="0" u="none" strike="noStrike" kern="1200" baseline="0">
                    <a:solidFill>
                      <a:schemeClr val="tx1"/>
                    </a:solidFill>
                    <a:latin typeface="+mn-lt"/>
                    <a:ea typeface="+mn-ea"/>
                    <a:cs typeface="+mn-cs"/>
                  </a:rPr>
                  <a:t>count of rides</a:t>
                </a:r>
              </a:p>
            </c:rich>
          </c:tx>
          <c:layout>
            <c:manualLayout>
              <c:xMode val="edge"/>
              <c:yMode val="edge"/>
              <c:x val="0.11195245125609297"/>
              <c:y val="0.25102637123833177"/>
            </c:manualLayout>
          </c:layout>
          <c:overlay val="0"/>
          <c:spPr>
            <a:noFill/>
            <a:ln>
              <a:noFill/>
            </a:ln>
            <a:effectLst/>
          </c:spPr>
          <c:txPr>
            <a:bodyPr rot="-5400000" spcFirstLastPara="1" vertOverflow="ellipsis" vert="horz" wrap="square" anchor="ctr" anchorCtr="1"/>
            <a:lstStyle/>
            <a:p>
              <a:pPr algn="ctr">
                <a:defRPr lang="en-IN" sz="1200" b="0" i="0" u="none" strike="noStrike" kern="1200" cap="all" baseline="0">
                  <a:solidFill>
                    <a:schemeClr val="tx1"/>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lang="en-US" sz="1200" b="0" i="0" u="none" strike="noStrike" kern="1200" baseline="0">
                <a:solidFill>
                  <a:schemeClr val="tx1"/>
                </a:solidFill>
                <a:latin typeface="+mn-lt"/>
                <a:ea typeface="+mn-ea"/>
                <a:cs typeface="+mn-cs"/>
              </a:defRPr>
            </a:pPr>
            <a:endParaRPr lang="en-US"/>
          </a:p>
        </c:txPr>
        <c:crossAx val="1765029088"/>
        <c:crosses val="autoZero"/>
        <c:crossBetween val="between"/>
      </c:valAx>
      <c:spPr>
        <a:noFill/>
        <a:ln w="25400">
          <a:noFill/>
        </a:ln>
        <a:effectLst/>
      </c:spPr>
    </c:plotArea>
    <c:legend>
      <c:legendPos val="r"/>
      <c:layout>
        <c:manualLayout>
          <c:xMode val="edge"/>
          <c:yMode val="edge"/>
          <c:x val="0.86793724351603974"/>
          <c:y val="0.36475656903851272"/>
          <c:w val="0.12099300168545371"/>
          <c:h val="0.20483862898417649"/>
        </c:manualLayout>
      </c:layout>
      <c:overlay val="0"/>
      <c:spPr>
        <a:noFill/>
        <a:ln>
          <a:noFill/>
        </a:ln>
        <a:effectLst/>
      </c:spPr>
      <c:txPr>
        <a:bodyPr rot="0" spcFirstLastPara="1" vertOverflow="ellipsis" vert="horz" wrap="square" anchor="ctr" anchorCtr="1"/>
        <a:lstStyle/>
        <a:p>
          <a:pPr algn="ctr">
            <a:defRPr lang="en-US" sz="14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sz="1000" b="0" i="0" u="none" strike="noStrike" kern="1200" baseline="0">
          <a:solidFill>
            <a:schemeClr val="dk1"/>
          </a:solidFill>
          <a:latin typeface="+mn-lt"/>
          <a:ea typeface="+mn-ea"/>
          <a:cs typeface="+mn-cs"/>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[project.xlsx]Pivot cal!PivotTable1</c:name>
    <c:fmtId val="6"/>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sz="1400" b="1"/>
              <a:t>Average Ride Length</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rgbClr val="7030A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rgbClr val="7030A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7030A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rgbClr val="7030A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rgbClr val="7030A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9.1159179145868005E-2"/>
          <c:y val="0.12382712036968332"/>
          <c:w val="0.79015708726924938"/>
          <c:h val="0.7519002132464232"/>
        </c:manualLayout>
      </c:layout>
      <c:barChart>
        <c:barDir val="bar"/>
        <c:grouping val="stacked"/>
        <c:varyColors val="0"/>
        <c:ser>
          <c:idx val="0"/>
          <c:order val="0"/>
          <c:tx>
            <c:strRef>
              <c:f>'Pivot cal'!$B$3</c:f>
              <c:strCache>
                <c:ptCount val="1"/>
                <c:pt idx="0">
                  <c:v>Total</c:v>
                </c:pt>
              </c:strCache>
            </c:strRef>
          </c:tx>
          <c:spPr>
            <a:solidFill>
              <a:srgbClr val="7030A0"/>
            </a:solidFill>
            <a:ln>
              <a:noFill/>
            </a:ln>
            <a:effectLst/>
          </c:spPr>
          <c:invertIfNegative val="0"/>
          <c:cat>
            <c:strRef>
              <c:f>'Pivot cal'!$A$4:$A$6</c:f>
              <c:strCache>
                <c:ptCount val="2"/>
                <c:pt idx="0">
                  <c:v>casual</c:v>
                </c:pt>
                <c:pt idx="1">
                  <c:v>member</c:v>
                </c:pt>
              </c:strCache>
            </c:strRef>
          </c:cat>
          <c:val>
            <c:numRef>
              <c:f>'Pivot cal'!$B$4:$B$6</c:f>
              <c:numCache>
                <c:formatCode>[$-14009]hh:mm:ss;@</c:formatCode>
                <c:ptCount val="2"/>
                <c:pt idx="0">
                  <c:v>1.9181439064002659E-2</c:v>
                </c:pt>
                <c:pt idx="1">
                  <c:v>8.5743866360718651E-3</c:v>
                </c:pt>
              </c:numCache>
            </c:numRef>
          </c:val>
          <c:extLst>
            <c:ext xmlns:c16="http://schemas.microsoft.com/office/drawing/2014/chart" uri="{C3380CC4-5D6E-409C-BE32-E72D297353CC}">
              <c16:uniqueId val="{00000000-AC79-4917-8003-849E6A07C0B6}"/>
            </c:ext>
          </c:extLst>
        </c:ser>
        <c:dLbls>
          <c:showLegendKey val="0"/>
          <c:showVal val="0"/>
          <c:showCatName val="0"/>
          <c:showSerName val="0"/>
          <c:showPercent val="0"/>
          <c:showBubbleSize val="0"/>
        </c:dLbls>
        <c:gapWidth val="150"/>
        <c:overlap val="100"/>
        <c:axId val="574538255"/>
        <c:axId val="574538671"/>
      </c:barChart>
      <c:catAx>
        <c:axId val="574538255"/>
        <c:scaling>
          <c:orientation val="minMax"/>
        </c:scaling>
        <c:delete val="0"/>
        <c:axPos val="l"/>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crossAx val="574538671"/>
        <c:crossesAt val="0.1"/>
        <c:auto val="1"/>
        <c:lblAlgn val="ctr"/>
        <c:lblOffset val="100"/>
        <c:noMultiLvlLbl val="0"/>
      </c:catAx>
      <c:valAx>
        <c:axId val="574538671"/>
        <c:scaling>
          <c:orientation val="minMax"/>
        </c:scaling>
        <c:delete val="0"/>
        <c:axPos val="b"/>
        <c:majorGridlines>
          <c:spPr>
            <a:ln w="9525" cap="flat" cmpd="sng" algn="ctr">
              <a:solidFill>
                <a:schemeClr val="tx1">
                  <a:lumMod val="15000"/>
                  <a:lumOff val="85000"/>
                </a:schemeClr>
              </a:solidFill>
              <a:round/>
            </a:ln>
            <a:effectLst/>
          </c:spPr>
        </c:majorGridlines>
        <c:numFmt formatCode="[$-14009]hh:mm:ss;@" sourceLinked="1"/>
        <c:majorTickMark val="out"/>
        <c:minorTickMark val="none"/>
        <c:tickLblPos val="low"/>
        <c:spPr>
          <a:noFill/>
          <a:ln>
            <a:solidFill>
              <a:schemeClr val="accent1"/>
            </a:solid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57453825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0.24068</cdr:x>
      <cdr:y>0.84524</cdr:y>
    </cdr:from>
    <cdr:to>
      <cdr:x>0.26087</cdr:x>
      <cdr:y>0.9478</cdr:y>
    </cdr:to>
    <cdr:cxnSp macro="">
      <cdr:nvCxnSpPr>
        <cdr:cNvPr id="3" name="Connector: Curved 2">
          <a:extLst xmlns:a="http://schemas.openxmlformats.org/drawingml/2006/main">
            <a:ext uri="{FF2B5EF4-FFF2-40B4-BE49-F238E27FC236}">
              <a16:creationId xmlns:a16="http://schemas.microsoft.com/office/drawing/2014/main" id="{BE8BE859-6F62-18C4-EA8D-B311559E0E7F}"/>
            </a:ext>
          </a:extLst>
        </cdr:cNvPr>
        <cdr:cNvCxnSpPr/>
      </cdr:nvCxnSpPr>
      <cdr:spPr>
        <a:xfrm xmlns:a="http://schemas.openxmlformats.org/drawingml/2006/main" rot="5400000">
          <a:off x="1954687" y="3157312"/>
          <a:ext cx="371053" cy="172307"/>
        </a:xfrm>
        <a:prstGeom xmlns:a="http://schemas.openxmlformats.org/drawingml/2006/main" prst="curvedConnector3">
          <a:avLst/>
        </a:prstGeom>
        <a:ln xmlns:a="http://schemas.openxmlformats.org/drawingml/2006/main">
          <a:solidFill>
            <a:srgbClr val="FFFF00"/>
          </a:solidFill>
          <a:tailEnd type="triangle"/>
        </a:ln>
      </cdr:spPr>
      <cdr:style>
        <a:lnRef xmlns:a="http://schemas.openxmlformats.org/drawingml/2006/main" idx="3">
          <a:schemeClr val="accent5"/>
        </a:lnRef>
        <a:fillRef xmlns:a="http://schemas.openxmlformats.org/drawingml/2006/main" idx="0">
          <a:schemeClr val="accent5"/>
        </a:fillRef>
        <a:effectRef xmlns:a="http://schemas.openxmlformats.org/drawingml/2006/main" idx="2">
          <a:schemeClr val="accent5"/>
        </a:effectRef>
        <a:fontRef xmlns:a="http://schemas.openxmlformats.org/drawingml/2006/main" idx="minor">
          <a:schemeClr val="tx1"/>
        </a:fontRef>
      </cdr:style>
    </cdr:cxnSp>
  </cdr:relSizeAnchor>
  <cdr:relSizeAnchor xmlns:cdr="http://schemas.openxmlformats.org/drawingml/2006/chartDrawing">
    <cdr:from>
      <cdr:x>0.79943</cdr:x>
      <cdr:y>0.84341</cdr:y>
    </cdr:from>
    <cdr:to>
      <cdr:x>0.85093</cdr:x>
      <cdr:y>0.9478</cdr:y>
    </cdr:to>
    <cdr:cxnSp macro="">
      <cdr:nvCxnSpPr>
        <cdr:cNvPr id="4" name="Connector: Curved 3">
          <a:extLst xmlns:a="http://schemas.openxmlformats.org/drawingml/2006/main">
            <a:ext uri="{FF2B5EF4-FFF2-40B4-BE49-F238E27FC236}">
              <a16:creationId xmlns:a16="http://schemas.microsoft.com/office/drawing/2014/main" id="{C5098E03-C083-2BD6-4A29-C5D70FC10A00}"/>
            </a:ext>
          </a:extLst>
        </cdr:cNvPr>
        <cdr:cNvCxnSpPr/>
      </cdr:nvCxnSpPr>
      <cdr:spPr>
        <a:xfrm xmlns:a="http://schemas.openxmlformats.org/drawingml/2006/main">
          <a:off x="6822664" y="3051314"/>
          <a:ext cx="439528" cy="377689"/>
        </a:xfrm>
        <a:prstGeom xmlns:a="http://schemas.openxmlformats.org/drawingml/2006/main" prst="curvedConnector3">
          <a:avLst>
            <a:gd name="adj1" fmla="val 50000"/>
          </a:avLst>
        </a:prstGeom>
        <a:ln xmlns:a="http://schemas.openxmlformats.org/drawingml/2006/main">
          <a:solidFill>
            <a:srgbClr val="FFFF00"/>
          </a:solidFill>
          <a:tailEnd type="triangle"/>
        </a:ln>
      </cdr:spPr>
      <cdr:style>
        <a:lnRef xmlns:a="http://schemas.openxmlformats.org/drawingml/2006/main" idx="3">
          <a:schemeClr val="accent5"/>
        </a:lnRef>
        <a:fillRef xmlns:a="http://schemas.openxmlformats.org/drawingml/2006/main" idx="0">
          <a:schemeClr val="accent5"/>
        </a:fillRef>
        <a:effectRef xmlns:a="http://schemas.openxmlformats.org/drawingml/2006/main" idx="2">
          <a:schemeClr val="accent5"/>
        </a:effectRef>
        <a:fontRef xmlns:a="http://schemas.openxmlformats.org/drawingml/2006/main" idx="minor">
          <a:schemeClr val="tx1"/>
        </a:fontRef>
      </cdr:style>
    </cdr:cxn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10/6/2022</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divvy-tripdata.s3.amazonaws.com/202012-divvy-tripdata.zip" TargetMode="Externa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abhijit-kurade-877796240" TargetMode="External"/><Relationship Id="rId2" Type="http://schemas.openxmlformats.org/officeDocument/2006/relationships/hyperlink" Target="mailto:abhijit.kurade2000@gmail.com" TargetMode="External"/><Relationship Id="rId1" Type="http://schemas.openxmlformats.org/officeDocument/2006/relationships/slideLayout" Target="../slideLayouts/slideLayout2.xml"/><Relationship Id="rId4" Type="http://schemas.openxmlformats.org/officeDocument/2006/relationships/hyperlink" Target="https://github.com/Abhijitkurade/Data-Analysis.gi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5494E-348F-03EC-0352-A651E4CDDE48}"/>
              </a:ext>
            </a:extLst>
          </p:cNvPr>
          <p:cNvSpPr>
            <a:spLocks noGrp="1"/>
          </p:cNvSpPr>
          <p:nvPr>
            <p:ph type="ctrTitle"/>
          </p:nvPr>
        </p:nvSpPr>
        <p:spPr>
          <a:xfrm>
            <a:off x="1668155" y="1294640"/>
            <a:ext cx="9675705" cy="2306638"/>
          </a:xfrm>
        </p:spPr>
        <p:txBody>
          <a:bodyPr>
            <a:normAutofit/>
          </a:bodyPr>
          <a:lstStyle/>
          <a:p>
            <a:r>
              <a:rPr lang="en-US" dirty="0" err="1"/>
              <a:t>Cyclistic</a:t>
            </a:r>
            <a:br>
              <a:rPr lang="en-US" dirty="0"/>
            </a:br>
            <a:endParaRPr lang="en-IN" sz="3200" dirty="0"/>
          </a:p>
        </p:txBody>
      </p:sp>
      <p:sp>
        <p:nvSpPr>
          <p:cNvPr id="3" name="Subtitle 2">
            <a:extLst>
              <a:ext uri="{FF2B5EF4-FFF2-40B4-BE49-F238E27FC236}">
                <a16:creationId xmlns:a16="http://schemas.microsoft.com/office/drawing/2014/main" id="{3A446370-11D6-6156-F226-B6089CF68D12}"/>
              </a:ext>
            </a:extLst>
          </p:cNvPr>
          <p:cNvSpPr>
            <a:spLocks noGrp="1"/>
          </p:cNvSpPr>
          <p:nvPr>
            <p:ph type="subTitle" idx="1"/>
          </p:nvPr>
        </p:nvSpPr>
        <p:spPr>
          <a:xfrm>
            <a:off x="4757529" y="3101009"/>
            <a:ext cx="3750367" cy="914400"/>
          </a:xfrm>
        </p:spPr>
        <p:txBody>
          <a:bodyPr vert="horz" lIns="91440" tIns="45720" rIns="91440" bIns="45720" rtlCol="0" anchor="b">
            <a:normAutofit/>
          </a:bodyPr>
          <a:lstStyle/>
          <a:p>
            <a:pPr>
              <a:lnSpc>
                <a:spcPct val="90000"/>
              </a:lnSpc>
              <a:spcBef>
                <a:spcPct val="0"/>
              </a:spcBef>
            </a:pPr>
            <a:r>
              <a:rPr lang="en-US" sz="3200" b="1" cap="all" dirty="0">
                <a:effectLst>
                  <a:outerShdw blurRad="50800" dist="63500" dir="2700000" algn="tl" rotWithShape="0">
                    <a:srgbClr val="000000">
                      <a:alpha val="48000"/>
                    </a:srgbClr>
                  </a:outerShdw>
                </a:effectLst>
                <a:latin typeface="+mj-lt"/>
                <a:ea typeface="+mj-ea"/>
                <a:cs typeface="+mj-cs"/>
              </a:rPr>
              <a:t>case study</a:t>
            </a:r>
            <a:endParaRPr lang="en-IN" sz="3200" b="1" cap="all" dirty="0">
              <a:effectLst>
                <a:outerShdw blurRad="50800" dist="63500" dir="2700000" algn="tl" rotWithShape="0">
                  <a:srgbClr val="000000">
                    <a:alpha val="48000"/>
                  </a:srgbClr>
                </a:outerShdw>
              </a:effectLst>
              <a:latin typeface="+mj-lt"/>
              <a:ea typeface="+mj-ea"/>
              <a:cs typeface="+mj-cs"/>
            </a:endParaRPr>
          </a:p>
        </p:txBody>
      </p:sp>
      <p:pic>
        <p:nvPicPr>
          <p:cNvPr id="5" name="Picture 4">
            <a:extLst>
              <a:ext uri="{FF2B5EF4-FFF2-40B4-BE49-F238E27FC236}">
                <a16:creationId xmlns:a16="http://schemas.microsoft.com/office/drawing/2014/main" id="{62E8860D-D235-79AC-3B07-53989BDD8F65}"/>
              </a:ext>
            </a:extLst>
          </p:cNvPr>
          <p:cNvPicPr>
            <a:picLocks noChangeAspect="1"/>
          </p:cNvPicPr>
          <p:nvPr/>
        </p:nvPicPr>
        <p:blipFill>
          <a:blip r:embed="rId2"/>
          <a:stretch>
            <a:fillRect/>
          </a:stretch>
        </p:blipFill>
        <p:spPr>
          <a:xfrm>
            <a:off x="1364974" y="2367029"/>
            <a:ext cx="2422456" cy="2225708"/>
          </a:xfrm>
          <a:prstGeom prst="rect">
            <a:avLst/>
          </a:prstGeom>
        </p:spPr>
      </p:pic>
    </p:spTree>
    <p:extLst>
      <p:ext uri="{BB962C8B-B14F-4D97-AF65-F5344CB8AC3E}">
        <p14:creationId xmlns:p14="http://schemas.microsoft.com/office/powerpoint/2010/main" val="2385736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C545D-7617-18A9-8ECC-B135B90C2DE6}"/>
              </a:ext>
            </a:extLst>
          </p:cNvPr>
          <p:cNvSpPr>
            <a:spLocks noGrp="1"/>
          </p:cNvSpPr>
          <p:nvPr>
            <p:ph type="title"/>
          </p:nvPr>
        </p:nvSpPr>
        <p:spPr>
          <a:xfrm>
            <a:off x="618978" y="609600"/>
            <a:ext cx="3446585" cy="1326321"/>
          </a:xfrm>
        </p:spPr>
        <p:txBody>
          <a:bodyPr/>
          <a:lstStyle/>
          <a:p>
            <a:r>
              <a:rPr lang="en-US" cap="none" dirty="0"/>
              <a:t>Our Proposal</a:t>
            </a:r>
            <a:endParaRPr lang="en-IN" cap="none" dirty="0"/>
          </a:p>
        </p:txBody>
      </p:sp>
      <p:sp>
        <p:nvSpPr>
          <p:cNvPr id="3" name="Content Placeholder 2">
            <a:extLst>
              <a:ext uri="{FF2B5EF4-FFF2-40B4-BE49-F238E27FC236}">
                <a16:creationId xmlns:a16="http://schemas.microsoft.com/office/drawing/2014/main" id="{38F7CCA9-F3F7-B038-E8A4-B631A62C7341}"/>
              </a:ext>
            </a:extLst>
          </p:cNvPr>
          <p:cNvSpPr>
            <a:spLocks noGrp="1"/>
          </p:cNvSpPr>
          <p:nvPr>
            <p:ph idx="1"/>
          </p:nvPr>
        </p:nvSpPr>
        <p:spPr/>
        <p:txBody>
          <a:bodyPr/>
          <a:lstStyle/>
          <a:p>
            <a:pPr>
              <a:buFont typeface="Wingdings" panose="05000000000000000000" pitchFamily="2" charset="2"/>
              <a:buChar char="Ø"/>
            </a:pPr>
            <a:r>
              <a:rPr lang="en-IN" dirty="0"/>
              <a:t>    Apply what we know from our initial findings to kickstart and form the basis of </a:t>
            </a:r>
            <a:r>
              <a:rPr lang="en-IN" dirty="0" err="1"/>
              <a:t>Cyclistic's</a:t>
            </a:r>
            <a:r>
              <a:rPr lang="en-IN" dirty="0"/>
              <a:t> marketing conversion strategies.</a:t>
            </a:r>
          </a:p>
          <a:p>
            <a:pPr>
              <a:buFont typeface="Wingdings" panose="05000000000000000000" pitchFamily="2" charset="2"/>
              <a:buChar char="Ø"/>
            </a:pPr>
            <a:endParaRPr lang="en-IN" dirty="0"/>
          </a:p>
          <a:p>
            <a:pPr>
              <a:buFont typeface="Wingdings" panose="05000000000000000000" pitchFamily="2" charset="2"/>
              <a:buChar char="Ø"/>
            </a:pPr>
            <a:r>
              <a:rPr lang="en-IN" dirty="0"/>
              <a:t>    We know </a:t>
            </a:r>
            <a:r>
              <a:rPr lang="en-IN" sz="2800" b="1" dirty="0"/>
              <a:t>how</a:t>
            </a:r>
            <a:r>
              <a:rPr lang="en-IN" sz="2400" b="1" dirty="0"/>
              <a:t> </a:t>
            </a:r>
            <a:r>
              <a:rPr lang="en-IN" dirty="0"/>
              <a:t>Casuals and Members use </a:t>
            </a:r>
            <a:r>
              <a:rPr lang="en-IN" dirty="0" err="1"/>
              <a:t>Cyclistic</a:t>
            </a:r>
            <a:r>
              <a:rPr lang="en-IN" dirty="0"/>
              <a:t> bikes differently, but </a:t>
            </a:r>
            <a:r>
              <a:rPr lang="en-IN" sz="2800" b="1" dirty="0"/>
              <a:t>not</a:t>
            </a:r>
            <a:r>
              <a:rPr lang="en-IN" dirty="0"/>
              <a:t> </a:t>
            </a:r>
            <a:r>
              <a:rPr lang="en-IN"/>
              <a:t>conclusively </a:t>
            </a:r>
            <a:r>
              <a:rPr lang="en-IN" sz="2800" b="1"/>
              <a:t>why?</a:t>
            </a:r>
            <a:endParaRPr lang="en-IN" sz="2800" b="1" dirty="0"/>
          </a:p>
          <a:p>
            <a:pPr>
              <a:buFont typeface="Wingdings" panose="05000000000000000000" pitchFamily="2" charset="2"/>
              <a:buChar char="Ø"/>
            </a:pPr>
            <a:r>
              <a:rPr lang="en-IN" sz="2800" b="1" dirty="0"/>
              <a:t>  </a:t>
            </a:r>
            <a:r>
              <a:rPr lang="en-IN" dirty="0"/>
              <a:t>A more examination is necessary for an effective conversion strategy</a:t>
            </a:r>
          </a:p>
        </p:txBody>
      </p:sp>
    </p:spTree>
    <p:extLst>
      <p:ext uri="{BB962C8B-B14F-4D97-AF65-F5344CB8AC3E}">
        <p14:creationId xmlns:p14="http://schemas.microsoft.com/office/powerpoint/2010/main" val="3664699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43547-031F-B387-4D63-7C7B74511957}"/>
              </a:ext>
            </a:extLst>
          </p:cNvPr>
          <p:cNvSpPr>
            <a:spLocks noGrp="1"/>
          </p:cNvSpPr>
          <p:nvPr>
            <p:ph type="title"/>
          </p:nvPr>
        </p:nvSpPr>
        <p:spPr>
          <a:xfrm>
            <a:off x="913794" y="636105"/>
            <a:ext cx="2929335" cy="1326321"/>
          </a:xfrm>
        </p:spPr>
        <p:txBody>
          <a:bodyPr/>
          <a:lstStyle/>
          <a:p>
            <a:r>
              <a:rPr lang="en-US" cap="none" dirty="0"/>
              <a:t>Sources:</a:t>
            </a:r>
            <a:endParaRPr lang="en-IN" cap="none" dirty="0"/>
          </a:p>
        </p:txBody>
      </p:sp>
      <p:sp>
        <p:nvSpPr>
          <p:cNvPr id="3" name="Content Placeholder 2">
            <a:extLst>
              <a:ext uri="{FF2B5EF4-FFF2-40B4-BE49-F238E27FC236}">
                <a16:creationId xmlns:a16="http://schemas.microsoft.com/office/drawing/2014/main" id="{19ABED85-8EC4-393D-0505-02B69B91F7E1}"/>
              </a:ext>
            </a:extLst>
          </p:cNvPr>
          <p:cNvSpPr>
            <a:spLocks noGrp="1"/>
          </p:cNvSpPr>
          <p:nvPr>
            <p:ph idx="1"/>
          </p:nvPr>
        </p:nvSpPr>
        <p:spPr/>
        <p:txBody>
          <a:bodyPr>
            <a:normAutofit/>
          </a:bodyPr>
          <a:lstStyle/>
          <a:p>
            <a:pPr>
              <a:buFont typeface="Wingdings" panose="05000000000000000000" pitchFamily="2" charset="2"/>
              <a:buChar char="Ø"/>
            </a:pPr>
            <a:r>
              <a:rPr lang="en-US" sz="2400" dirty="0"/>
              <a:t>   Data Source</a:t>
            </a:r>
          </a:p>
          <a:p>
            <a:pPr marL="514350" indent="-514350">
              <a:buFont typeface="+mj-lt"/>
              <a:buAutoNum type="romanUcPeriod"/>
            </a:pPr>
            <a:endParaRPr lang="en-IN" sz="2400" dirty="0"/>
          </a:p>
          <a:p>
            <a:pPr marL="514350" indent="-514350">
              <a:buFont typeface="+mj-lt"/>
              <a:buAutoNum type="romanUcPeriod"/>
            </a:pPr>
            <a:r>
              <a:rPr lang="en-IN" sz="2400" dirty="0">
                <a:hlinkClick r:id="rId2"/>
              </a:rPr>
              <a:t>amazonaws.com/202012-divvy-tripdata</a:t>
            </a:r>
            <a:endParaRPr lang="en-IN" sz="2400" dirty="0"/>
          </a:p>
          <a:p>
            <a:pPr marL="0" indent="0">
              <a:buNone/>
            </a:pPr>
            <a:r>
              <a:rPr lang="en-IN" sz="2400" dirty="0"/>
              <a:t>        last updated on: 2 oct 2022</a:t>
            </a:r>
          </a:p>
          <a:p>
            <a:pPr marL="0" indent="0">
              <a:buNone/>
            </a:pPr>
            <a:endParaRPr lang="en-IN" sz="2400" dirty="0"/>
          </a:p>
        </p:txBody>
      </p:sp>
      <p:pic>
        <p:nvPicPr>
          <p:cNvPr id="5" name="Graphic 4" descr="Database">
            <a:extLst>
              <a:ext uri="{FF2B5EF4-FFF2-40B4-BE49-F238E27FC236}">
                <a16:creationId xmlns:a16="http://schemas.microsoft.com/office/drawing/2014/main" id="{11BE5C3C-EE14-4659-8669-A693D60217D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6595" y="690721"/>
            <a:ext cx="881875" cy="881875"/>
          </a:xfrm>
          <a:prstGeom prst="rect">
            <a:avLst/>
          </a:prstGeom>
        </p:spPr>
      </p:pic>
    </p:spTree>
    <p:extLst>
      <p:ext uri="{BB962C8B-B14F-4D97-AF65-F5344CB8AC3E}">
        <p14:creationId xmlns:p14="http://schemas.microsoft.com/office/powerpoint/2010/main" val="4185335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C3D0DA-BF35-F9CF-C572-74F76198B052}"/>
              </a:ext>
            </a:extLst>
          </p:cNvPr>
          <p:cNvSpPr txBox="1"/>
          <p:nvPr/>
        </p:nvSpPr>
        <p:spPr>
          <a:xfrm>
            <a:off x="3982855" y="2598003"/>
            <a:ext cx="7593496" cy="923330"/>
          </a:xfrm>
          <a:prstGeom prst="rect">
            <a:avLst/>
          </a:prstGeom>
          <a:noFill/>
        </p:spPr>
        <p:txBody>
          <a:bodyPr wrap="square" rtlCol="0">
            <a:spAutoFit/>
          </a:bodyPr>
          <a:lstStyle/>
          <a:p>
            <a:r>
              <a:rPr lang="en-US" sz="5400" b="1" dirty="0">
                <a:ln w="6600">
                  <a:solidFill>
                    <a:schemeClr val="accent2"/>
                  </a:solidFill>
                  <a:prstDash val="solid"/>
                </a:ln>
                <a:solidFill>
                  <a:srgbClr val="FFFFFF"/>
                </a:solidFill>
                <a:effectLst>
                  <a:glow rad="101600">
                    <a:schemeClr val="accent5">
                      <a:satMod val="175000"/>
                      <a:alpha val="40000"/>
                    </a:schemeClr>
                  </a:glow>
                  <a:outerShdw dist="38100" dir="2700000" algn="tl" rotWithShape="0">
                    <a:schemeClr val="accent2"/>
                  </a:outerShdw>
                </a:effectLst>
                <a:latin typeface="Times New Roman" panose="02020603050405020304" pitchFamily="18" charset="0"/>
                <a:cs typeface="Times New Roman" panose="02020603050405020304" pitchFamily="18" charset="0"/>
              </a:rPr>
              <a:t>Thank you</a:t>
            </a:r>
            <a:endParaRPr lang="en-IN" sz="5400" b="1" dirty="0">
              <a:ln w="6600">
                <a:solidFill>
                  <a:schemeClr val="accent2"/>
                </a:solidFill>
                <a:prstDash val="solid"/>
              </a:ln>
              <a:solidFill>
                <a:srgbClr val="FFFFFF"/>
              </a:solidFill>
              <a:effectLst>
                <a:glow rad="101600">
                  <a:schemeClr val="accent5">
                    <a:satMod val="175000"/>
                    <a:alpha val="40000"/>
                  </a:schemeClr>
                </a:glow>
                <a:outerShdw dist="38100" dir="2700000" algn="tl" rotWithShape="0">
                  <a:schemeClr val="accent2"/>
                </a:outerShdw>
              </a:effectLst>
              <a:latin typeface="Times New Roman" panose="02020603050405020304" pitchFamily="18" charset="0"/>
              <a:cs typeface="Times New Roman" panose="02020603050405020304" pitchFamily="18" charset="0"/>
            </a:endParaRPr>
          </a:p>
        </p:txBody>
      </p:sp>
      <p:pic>
        <p:nvPicPr>
          <p:cNvPr id="8" name="Graphic 7" descr="Handshake">
            <a:extLst>
              <a:ext uri="{FF2B5EF4-FFF2-40B4-BE49-F238E27FC236}">
                <a16:creationId xmlns:a16="http://schemas.microsoft.com/office/drawing/2014/main" id="{84B1DA5F-0293-B2A1-AADA-F115933EAF7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46506" y="2695953"/>
            <a:ext cx="1099930" cy="1099930"/>
          </a:xfrm>
          <a:prstGeom prst="rect">
            <a:avLst/>
          </a:prstGeom>
        </p:spPr>
      </p:pic>
    </p:spTree>
    <p:extLst>
      <p:ext uri="{BB962C8B-B14F-4D97-AF65-F5344CB8AC3E}">
        <p14:creationId xmlns:p14="http://schemas.microsoft.com/office/powerpoint/2010/main" val="2857121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C94AC-D02F-26D8-44F8-EE52694705CE}"/>
              </a:ext>
            </a:extLst>
          </p:cNvPr>
          <p:cNvSpPr>
            <a:spLocks noGrp="1"/>
          </p:cNvSpPr>
          <p:nvPr>
            <p:ph type="title"/>
          </p:nvPr>
        </p:nvSpPr>
        <p:spPr>
          <a:xfrm>
            <a:off x="92766" y="609600"/>
            <a:ext cx="2915478" cy="1326321"/>
          </a:xfrm>
        </p:spPr>
        <p:txBody>
          <a:bodyPr/>
          <a:lstStyle/>
          <a:p>
            <a:r>
              <a:rPr lang="en-US" dirty="0">
                <a:solidFill>
                  <a:srgbClr val="92D050"/>
                </a:solidFill>
              </a:rPr>
              <a:t>Hello!</a:t>
            </a:r>
            <a:endParaRPr lang="en-IN" dirty="0">
              <a:solidFill>
                <a:srgbClr val="92D050"/>
              </a:solidFill>
            </a:endParaRPr>
          </a:p>
        </p:txBody>
      </p:sp>
      <p:sp>
        <p:nvSpPr>
          <p:cNvPr id="3" name="Content Placeholder 2">
            <a:extLst>
              <a:ext uri="{FF2B5EF4-FFF2-40B4-BE49-F238E27FC236}">
                <a16:creationId xmlns:a16="http://schemas.microsoft.com/office/drawing/2014/main" id="{573A09D9-2BA5-F4F1-F8A5-82AECA7EE361}"/>
              </a:ext>
            </a:extLst>
          </p:cNvPr>
          <p:cNvSpPr>
            <a:spLocks noGrp="1"/>
          </p:cNvSpPr>
          <p:nvPr>
            <p:ph idx="1"/>
          </p:nvPr>
        </p:nvSpPr>
        <p:spPr>
          <a:xfrm>
            <a:off x="662608" y="2239616"/>
            <a:ext cx="11410121" cy="3551583"/>
          </a:xfrm>
        </p:spPr>
        <p:txBody>
          <a:bodyPr>
            <a:normAutofit/>
          </a:bodyPr>
          <a:lstStyle/>
          <a:p>
            <a:pPr marL="0" indent="0">
              <a:buNone/>
            </a:pPr>
            <a:r>
              <a:rPr lang="en-US" sz="3200" dirty="0">
                <a:latin typeface="Algerian" panose="04020705040A02060702" pitchFamily="82" charset="0"/>
              </a:rPr>
              <a:t>I am Abhijit Kurade.</a:t>
            </a:r>
          </a:p>
          <a:p>
            <a:r>
              <a:rPr lang="en-US" sz="3200" dirty="0">
                <a:effectLst>
                  <a:outerShdw blurRad="38100" dist="38100" dir="2700000" algn="tl">
                    <a:srgbClr val="000000">
                      <a:alpha val="43137"/>
                    </a:srgbClr>
                  </a:outerShdw>
                </a:effectLst>
                <a:latin typeface="Algerian" panose="04020705040A02060702" pitchFamily="82" charset="0"/>
              </a:rPr>
              <a:t>e-mail : </a:t>
            </a:r>
            <a:r>
              <a:rPr lang="en-US" sz="3200" dirty="0">
                <a:solidFill>
                  <a:schemeClr val="bg2">
                    <a:lumMod val="60000"/>
                    <a:lumOff val="40000"/>
                  </a:schemeClr>
                </a:solidFill>
                <a:effectLst>
                  <a:outerShdw blurRad="38100" dist="38100" dir="2700000" algn="tl">
                    <a:srgbClr val="000000">
                      <a:alpha val="43137"/>
                    </a:srgbClr>
                  </a:outerShdw>
                </a:effectLst>
                <a:hlinkClick r:id="rId2">
                  <a:extLst>
                    <a:ext uri="{A12FA001-AC4F-418D-AE19-62706E023703}">
                      <ahyp:hlinkClr xmlns:ahyp="http://schemas.microsoft.com/office/drawing/2018/hyperlinkcolor" val="tx"/>
                    </a:ext>
                  </a:extLst>
                </a:hlinkClick>
              </a:rPr>
              <a:t>abhijit.kurade2000@gmail.com</a:t>
            </a:r>
            <a:endParaRPr lang="en-US" sz="3200" dirty="0">
              <a:solidFill>
                <a:schemeClr val="bg2">
                  <a:lumMod val="60000"/>
                  <a:lumOff val="40000"/>
                </a:schemeClr>
              </a:solidFill>
              <a:effectLst>
                <a:outerShdw blurRad="38100" dist="38100" dir="2700000" algn="tl">
                  <a:srgbClr val="000000">
                    <a:alpha val="43137"/>
                  </a:srgbClr>
                </a:outerShdw>
              </a:effectLst>
            </a:endParaRPr>
          </a:p>
          <a:p>
            <a:r>
              <a:rPr lang="en-IN" sz="3200" dirty="0" err="1">
                <a:effectLst>
                  <a:outerShdw blurRad="38100" dist="38100" dir="2700000" algn="tl">
                    <a:srgbClr val="000000">
                      <a:alpha val="43137"/>
                    </a:srgbClr>
                  </a:outerShdw>
                </a:effectLst>
                <a:latin typeface="Algerian" panose="04020705040A02060702" pitchFamily="82" charset="0"/>
              </a:rPr>
              <a:t>Linkedin</a:t>
            </a:r>
            <a:r>
              <a:rPr lang="en-IN" sz="3200" dirty="0">
                <a:effectLst>
                  <a:outerShdw blurRad="38100" dist="38100" dir="2700000" algn="tl">
                    <a:srgbClr val="000000">
                      <a:alpha val="43137"/>
                    </a:srgbClr>
                  </a:outerShdw>
                </a:effectLst>
                <a:latin typeface="Algerian" panose="04020705040A02060702" pitchFamily="82" charset="0"/>
              </a:rPr>
              <a:t> : </a:t>
            </a:r>
            <a:r>
              <a:rPr lang="en-IN" sz="3200" dirty="0">
                <a:effectLst>
                  <a:outerShdw blurRad="38100" dist="38100" dir="2700000" algn="tl">
                    <a:srgbClr val="000000">
                      <a:alpha val="43137"/>
                    </a:srgbClr>
                  </a:outerShdw>
                </a:effectLst>
                <a:hlinkClick r:id="rId3"/>
              </a:rPr>
              <a:t>www.linkedin.com/in/abhijit-kurade</a:t>
            </a:r>
            <a:endParaRPr lang="en-IN" sz="3200" dirty="0">
              <a:effectLst>
                <a:outerShdw blurRad="38100" dist="38100" dir="2700000" algn="tl">
                  <a:srgbClr val="000000">
                    <a:alpha val="43137"/>
                  </a:srgbClr>
                </a:outerShdw>
              </a:effectLst>
            </a:endParaRPr>
          </a:p>
          <a:p>
            <a:r>
              <a:rPr lang="en-IN" sz="3200" dirty="0" err="1">
                <a:effectLst>
                  <a:outerShdw blurRad="38100" dist="38100" dir="2700000" algn="tl">
                    <a:srgbClr val="000000">
                      <a:alpha val="43137"/>
                    </a:srgbClr>
                  </a:outerShdw>
                </a:effectLst>
                <a:latin typeface="Algerian" panose="04020705040A02060702" pitchFamily="82" charset="0"/>
              </a:rPr>
              <a:t>Github</a:t>
            </a:r>
            <a:r>
              <a:rPr lang="en-IN" sz="3200" dirty="0">
                <a:effectLst>
                  <a:outerShdw blurRad="38100" dist="38100" dir="2700000" algn="tl">
                    <a:srgbClr val="000000">
                      <a:alpha val="43137"/>
                    </a:srgbClr>
                  </a:outerShdw>
                </a:effectLst>
              </a:rPr>
              <a:t> : </a:t>
            </a:r>
            <a:r>
              <a:rPr lang="en-IN" sz="3200" dirty="0">
                <a:effectLst>
                  <a:outerShdw blurRad="38100" dist="38100" dir="2700000" algn="tl">
                    <a:srgbClr val="000000">
                      <a:alpha val="43137"/>
                    </a:srgbClr>
                  </a:outerShdw>
                </a:effectLst>
                <a:hlinkClick r:id="rId4"/>
              </a:rPr>
              <a:t>github.com/</a:t>
            </a:r>
            <a:r>
              <a:rPr lang="en-IN" sz="3200" dirty="0" err="1">
                <a:effectLst>
                  <a:outerShdw blurRad="38100" dist="38100" dir="2700000" algn="tl">
                    <a:srgbClr val="000000">
                      <a:alpha val="43137"/>
                    </a:srgbClr>
                  </a:outerShdw>
                </a:effectLst>
                <a:hlinkClick r:id="rId4"/>
              </a:rPr>
              <a:t>Abhijitkurade</a:t>
            </a:r>
            <a:endParaRPr lang="en-IN" sz="32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96001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99BB4-17D5-F84B-DB5C-BD67754118A7}"/>
              </a:ext>
            </a:extLst>
          </p:cNvPr>
          <p:cNvSpPr>
            <a:spLocks noGrp="1"/>
          </p:cNvSpPr>
          <p:nvPr>
            <p:ph type="title"/>
          </p:nvPr>
        </p:nvSpPr>
        <p:spPr>
          <a:xfrm>
            <a:off x="119271" y="609600"/>
            <a:ext cx="4227442" cy="1326321"/>
          </a:xfrm>
        </p:spPr>
        <p:txBody>
          <a:bodyPr>
            <a:normAutofit/>
          </a:bodyPr>
          <a:lstStyle/>
          <a:p>
            <a:r>
              <a:rPr lang="en-US" sz="4000" dirty="0"/>
              <a:t>b</a:t>
            </a:r>
            <a:r>
              <a:rPr lang="en-US" sz="4000" cap="none" dirty="0"/>
              <a:t>ackground</a:t>
            </a:r>
            <a:endParaRPr lang="en-IN" sz="4000" dirty="0"/>
          </a:p>
        </p:txBody>
      </p:sp>
      <p:sp>
        <p:nvSpPr>
          <p:cNvPr id="3" name="Content Placeholder 2">
            <a:extLst>
              <a:ext uri="{FF2B5EF4-FFF2-40B4-BE49-F238E27FC236}">
                <a16:creationId xmlns:a16="http://schemas.microsoft.com/office/drawing/2014/main" id="{70DB6AE8-8ACA-24F8-04BD-716838518C0B}"/>
              </a:ext>
            </a:extLst>
          </p:cNvPr>
          <p:cNvSpPr>
            <a:spLocks noGrp="1"/>
          </p:cNvSpPr>
          <p:nvPr>
            <p:ph idx="1"/>
          </p:nvPr>
        </p:nvSpPr>
        <p:spPr>
          <a:xfrm>
            <a:off x="543340" y="2096064"/>
            <a:ext cx="11330608" cy="3695136"/>
          </a:xfrm>
        </p:spPr>
        <p:txBody>
          <a:bodyPr/>
          <a:lstStyle/>
          <a:p>
            <a:r>
              <a:rPr lang="en-IN" dirty="0"/>
              <a:t>In 2016, </a:t>
            </a:r>
            <a:r>
              <a:rPr lang="en-IN" dirty="0" err="1"/>
              <a:t>Cyclistic</a:t>
            </a:r>
            <a:r>
              <a:rPr lang="en-IN" dirty="0"/>
              <a:t> launched a successful bike-share offering. Since then, the program has grown to a fleet of 5,824 bicycles that are geo-tracked and locked into a network of 692 stations across Chicago. The bikes can be unlocked from one station and returned to any other station in the system anytime.</a:t>
            </a:r>
          </a:p>
          <a:p>
            <a:endParaRPr lang="en-IN" dirty="0"/>
          </a:p>
          <a:p>
            <a:r>
              <a:rPr lang="en-IN" dirty="0"/>
              <a:t>There are two types of cyclists, those who purchase casual tickets and those purchase annual memberships. The marketing team believes that maximizing the number of annual members will be key to future growth. Rather than creating a marketing campaign that targets all-new customers, there is a very good chance to convert casual riders into members.</a:t>
            </a:r>
          </a:p>
        </p:txBody>
      </p:sp>
    </p:spTree>
    <p:extLst>
      <p:ext uri="{BB962C8B-B14F-4D97-AF65-F5344CB8AC3E}">
        <p14:creationId xmlns:p14="http://schemas.microsoft.com/office/powerpoint/2010/main" val="3547793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BAA83-D0AA-9293-1E47-27971328D18A}"/>
              </a:ext>
            </a:extLst>
          </p:cNvPr>
          <p:cNvSpPr>
            <a:spLocks noGrp="1"/>
          </p:cNvSpPr>
          <p:nvPr>
            <p:ph type="title"/>
          </p:nvPr>
        </p:nvSpPr>
        <p:spPr>
          <a:xfrm>
            <a:off x="198784" y="609600"/>
            <a:ext cx="4611756" cy="1326321"/>
          </a:xfrm>
        </p:spPr>
        <p:txBody>
          <a:bodyPr/>
          <a:lstStyle/>
          <a:p>
            <a:r>
              <a:rPr lang="en-US" dirty="0"/>
              <a:t>P</a:t>
            </a:r>
            <a:r>
              <a:rPr lang="en-US" cap="none" dirty="0"/>
              <a:t>roject</a:t>
            </a:r>
            <a:r>
              <a:rPr lang="en-US" dirty="0"/>
              <a:t> p</a:t>
            </a:r>
            <a:r>
              <a:rPr lang="en-US" cap="none" dirty="0"/>
              <a:t>urpose</a:t>
            </a:r>
            <a:endParaRPr lang="en-IN" dirty="0"/>
          </a:p>
        </p:txBody>
      </p:sp>
      <p:sp>
        <p:nvSpPr>
          <p:cNvPr id="3" name="Content Placeholder 2">
            <a:extLst>
              <a:ext uri="{FF2B5EF4-FFF2-40B4-BE49-F238E27FC236}">
                <a16:creationId xmlns:a16="http://schemas.microsoft.com/office/drawing/2014/main" id="{19CED97D-C335-B399-7AD5-8DD8C33A5EE6}"/>
              </a:ext>
            </a:extLst>
          </p:cNvPr>
          <p:cNvSpPr>
            <a:spLocks noGrp="1"/>
          </p:cNvSpPr>
          <p:nvPr>
            <p:ph idx="1"/>
          </p:nvPr>
        </p:nvSpPr>
        <p:spPr>
          <a:xfrm>
            <a:off x="516835" y="2096064"/>
            <a:ext cx="10750722" cy="3695136"/>
          </a:xfrm>
        </p:spPr>
        <p:txBody>
          <a:bodyPr/>
          <a:lstStyle/>
          <a:p>
            <a:r>
              <a:rPr lang="en-IN" sz="2400" dirty="0"/>
              <a:t>What is the most effective marketing strategy of converting </a:t>
            </a:r>
            <a:r>
              <a:rPr lang="en-IN" sz="2400" dirty="0" err="1"/>
              <a:t>Cyclistic's</a:t>
            </a:r>
            <a:r>
              <a:rPr lang="en-IN" sz="2400" dirty="0"/>
              <a:t> </a:t>
            </a:r>
            <a:r>
              <a:rPr lang="en-IN" sz="2400" dirty="0">
                <a:solidFill>
                  <a:srgbClr val="FFFF00"/>
                </a:solidFill>
              </a:rPr>
              <a:t>casual riders </a:t>
            </a:r>
            <a:r>
              <a:rPr lang="en-IN" sz="2400" dirty="0"/>
              <a:t>to </a:t>
            </a:r>
            <a:r>
              <a:rPr lang="en-IN" sz="2400" dirty="0">
                <a:solidFill>
                  <a:srgbClr val="FF0000"/>
                </a:solidFill>
              </a:rPr>
              <a:t>annual member</a:t>
            </a:r>
            <a:r>
              <a:rPr lang="en-IN" sz="2400" dirty="0"/>
              <a:t>?</a:t>
            </a:r>
          </a:p>
          <a:p>
            <a:endParaRPr lang="en-IN" dirty="0"/>
          </a:p>
          <a:p>
            <a:endParaRPr lang="en-IN" dirty="0"/>
          </a:p>
          <a:p>
            <a:r>
              <a:rPr lang="en-IN" sz="2400" dirty="0"/>
              <a:t>How do annual members and casual riders use </a:t>
            </a:r>
            <a:r>
              <a:rPr lang="en-IN" sz="2400" dirty="0" err="1"/>
              <a:t>Cyclistic</a:t>
            </a:r>
            <a:r>
              <a:rPr lang="en-IN" sz="2400" dirty="0"/>
              <a:t> bikes differently?</a:t>
            </a:r>
          </a:p>
        </p:txBody>
      </p:sp>
      <p:cxnSp>
        <p:nvCxnSpPr>
          <p:cNvPr id="5" name="Connector: Curved 4">
            <a:extLst>
              <a:ext uri="{FF2B5EF4-FFF2-40B4-BE49-F238E27FC236}">
                <a16:creationId xmlns:a16="http://schemas.microsoft.com/office/drawing/2014/main" id="{813BC9E4-6AE1-182F-D9ED-216CA7660D1C}"/>
              </a:ext>
            </a:extLst>
          </p:cNvPr>
          <p:cNvCxnSpPr>
            <a:cxnSpLocks/>
          </p:cNvCxnSpPr>
          <p:nvPr/>
        </p:nvCxnSpPr>
        <p:spPr>
          <a:xfrm rot="16200000" flipH="1">
            <a:off x="4583590" y="3089418"/>
            <a:ext cx="321376" cy="132523"/>
          </a:xfrm>
          <a:prstGeom prst="curvedConnector3">
            <a:avLst/>
          </a:prstGeom>
          <a:ln>
            <a:solidFill>
              <a:srgbClr val="FF0000"/>
            </a:solidFill>
            <a:tailEnd type="triangle"/>
          </a:ln>
        </p:spPr>
        <p:style>
          <a:lnRef idx="3">
            <a:schemeClr val="accent5"/>
          </a:lnRef>
          <a:fillRef idx="0">
            <a:schemeClr val="accent5"/>
          </a:fillRef>
          <a:effectRef idx="2">
            <a:schemeClr val="accent5"/>
          </a:effectRef>
          <a:fontRef idx="minor">
            <a:schemeClr val="tx1"/>
          </a:fontRef>
        </p:style>
      </p:cxnSp>
      <p:cxnSp>
        <p:nvCxnSpPr>
          <p:cNvPr id="7" name="Connector: Curved 6">
            <a:extLst>
              <a:ext uri="{FF2B5EF4-FFF2-40B4-BE49-F238E27FC236}">
                <a16:creationId xmlns:a16="http://schemas.microsoft.com/office/drawing/2014/main" id="{7DF2E08C-7230-8A1A-8F51-D1F39769361F}"/>
              </a:ext>
            </a:extLst>
          </p:cNvPr>
          <p:cNvCxnSpPr/>
          <p:nvPr/>
        </p:nvCxnSpPr>
        <p:spPr>
          <a:xfrm rot="5400000">
            <a:off x="1422947" y="3016532"/>
            <a:ext cx="321376" cy="278296"/>
          </a:xfrm>
          <a:prstGeom prst="curvedConnector3">
            <a:avLst/>
          </a:prstGeom>
          <a:ln>
            <a:solidFill>
              <a:srgbClr val="FFFF00"/>
            </a:solidFill>
            <a:tailEnd type="triangle"/>
          </a:ln>
        </p:spPr>
        <p:style>
          <a:lnRef idx="3">
            <a:schemeClr val="accent5"/>
          </a:lnRef>
          <a:fillRef idx="0">
            <a:schemeClr val="accent5"/>
          </a:fillRef>
          <a:effectRef idx="2">
            <a:schemeClr val="accent5"/>
          </a:effectRef>
          <a:fontRef idx="minor">
            <a:schemeClr val="tx1"/>
          </a:fontRef>
        </p:style>
      </p:cxnSp>
      <p:sp>
        <p:nvSpPr>
          <p:cNvPr id="8" name="TextBox 7">
            <a:extLst>
              <a:ext uri="{FF2B5EF4-FFF2-40B4-BE49-F238E27FC236}">
                <a16:creationId xmlns:a16="http://schemas.microsoft.com/office/drawing/2014/main" id="{FD7CD32E-C172-405F-4C83-4C7204170BEB}"/>
              </a:ext>
            </a:extLst>
          </p:cNvPr>
          <p:cNvSpPr txBox="1"/>
          <p:nvPr/>
        </p:nvSpPr>
        <p:spPr>
          <a:xfrm>
            <a:off x="490331" y="3307234"/>
            <a:ext cx="2464904" cy="338554"/>
          </a:xfrm>
          <a:prstGeom prst="rect">
            <a:avLst/>
          </a:prstGeom>
          <a:noFill/>
        </p:spPr>
        <p:txBody>
          <a:bodyPr wrap="square" rtlCol="0">
            <a:spAutoFit/>
          </a:bodyPr>
          <a:lstStyle/>
          <a:p>
            <a:r>
              <a:rPr lang="en-US" sz="1600" dirty="0"/>
              <a:t>Single Pass purchasers</a:t>
            </a:r>
            <a:endParaRPr lang="en-IN" sz="1600" dirty="0"/>
          </a:p>
        </p:txBody>
      </p:sp>
      <p:sp>
        <p:nvSpPr>
          <p:cNvPr id="9" name="TextBox 8">
            <a:extLst>
              <a:ext uri="{FF2B5EF4-FFF2-40B4-BE49-F238E27FC236}">
                <a16:creationId xmlns:a16="http://schemas.microsoft.com/office/drawing/2014/main" id="{D71853E7-B6D3-D124-306B-BB3E46294832}"/>
              </a:ext>
            </a:extLst>
          </p:cNvPr>
          <p:cNvSpPr txBox="1"/>
          <p:nvPr/>
        </p:nvSpPr>
        <p:spPr>
          <a:xfrm>
            <a:off x="4441082" y="3276456"/>
            <a:ext cx="2670314" cy="369332"/>
          </a:xfrm>
          <a:prstGeom prst="rect">
            <a:avLst/>
          </a:prstGeom>
          <a:noFill/>
        </p:spPr>
        <p:txBody>
          <a:bodyPr wrap="square" rtlCol="0">
            <a:spAutoFit/>
          </a:bodyPr>
          <a:lstStyle/>
          <a:p>
            <a:r>
              <a:rPr lang="en-US" sz="1600" dirty="0"/>
              <a:t>Annual</a:t>
            </a:r>
            <a:r>
              <a:rPr lang="en-US" dirty="0"/>
              <a:t> </a:t>
            </a:r>
            <a:r>
              <a:rPr lang="en-US" sz="1600" dirty="0"/>
              <a:t>subscribers</a:t>
            </a:r>
            <a:endParaRPr lang="en-IN" sz="1600" dirty="0"/>
          </a:p>
        </p:txBody>
      </p:sp>
      <p:pic>
        <p:nvPicPr>
          <p:cNvPr id="6" name="Graphic 5" descr="Bullseye">
            <a:extLst>
              <a:ext uri="{FF2B5EF4-FFF2-40B4-BE49-F238E27FC236}">
                <a16:creationId xmlns:a16="http://schemas.microsoft.com/office/drawing/2014/main" id="{61B4D704-2E76-E680-5DB3-E3E9872A153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441082" y="732201"/>
            <a:ext cx="914400" cy="914400"/>
          </a:xfrm>
          <a:prstGeom prst="rect">
            <a:avLst/>
          </a:prstGeom>
        </p:spPr>
      </p:pic>
    </p:spTree>
    <p:extLst>
      <p:ext uri="{BB962C8B-B14F-4D97-AF65-F5344CB8AC3E}">
        <p14:creationId xmlns:p14="http://schemas.microsoft.com/office/powerpoint/2010/main" val="3428223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9E07A-9DF5-2DF3-DE04-2F8E0F094950}"/>
              </a:ext>
            </a:extLst>
          </p:cNvPr>
          <p:cNvSpPr>
            <a:spLocks noGrp="1"/>
          </p:cNvSpPr>
          <p:nvPr>
            <p:ph type="title"/>
          </p:nvPr>
        </p:nvSpPr>
        <p:spPr>
          <a:xfrm>
            <a:off x="913795" y="609600"/>
            <a:ext cx="10257788" cy="1311965"/>
          </a:xfrm>
        </p:spPr>
        <p:txBody>
          <a:bodyPr>
            <a:normAutofit/>
          </a:bodyPr>
          <a:lstStyle/>
          <a:p>
            <a:r>
              <a:rPr lang="en-US" sz="2800" dirty="0"/>
              <a:t>K</a:t>
            </a:r>
            <a:r>
              <a:rPr lang="en-US" sz="2800" cap="none" dirty="0"/>
              <a:t>ey</a:t>
            </a:r>
            <a:r>
              <a:rPr lang="en-US" sz="2800" dirty="0"/>
              <a:t> f</a:t>
            </a:r>
            <a:r>
              <a:rPr lang="en-US" sz="2800" cap="none" dirty="0"/>
              <a:t>indings</a:t>
            </a:r>
            <a:r>
              <a:rPr lang="en-US" sz="2800" dirty="0"/>
              <a:t>: </a:t>
            </a:r>
            <a:r>
              <a:rPr lang="en-US" sz="2800" cap="none" dirty="0"/>
              <a:t>Count Of Rides By Day Of Weeks</a:t>
            </a:r>
            <a:endParaRPr lang="en-IN" sz="2800" dirty="0"/>
          </a:p>
        </p:txBody>
      </p:sp>
      <p:graphicFrame>
        <p:nvGraphicFramePr>
          <p:cNvPr id="4" name="Content Placeholder 3">
            <a:extLst>
              <a:ext uri="{FF2B5EF4-FFF2-40B4-BE49-F238E27FC236}">
                <a16:creationId xmlns:a16="http://schemas.microsoft.com/office/drawing/2014/main" id="{77F302AC-F8E5-4A3F-B7DB-F718AFE1CE39}"/>
              </a:ext>
            </a:extLst>
          </p:cNvPr>
          <p:cNvGraphicFramePr>
            <a:graphicFrameLocks noGrp="1"/>
          </p:cNvGraphicFramePr>
          <p:nvPr>
            <p:ph idx="1"/>
            <p:extLst>
              <p:ext uri="{D42A27DB-BD31-4B8C-83A1-F6EECF244321}">
                <p14:modId xmlns:p14="http://schemas.microsoft.com/office/powerpoint/2010/main" val="162577980"/>
              </p:ext>
            </p:extLst>
          </p:nvPr>
        </p:nvGraphicFramePr>
        <p:xfrm>
          <a:off x="1272208" y="1620078"/>
          <a:ext cx="9090992" cy="446267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40F4E73C-CD76-3E00-C60A-CD736E9E0BFE}"/>
              </a:ext>
            </a:extLst>
          </p:cNvPr>
          <p:cNvSpPr txBox="1"/>
          <p:nvPr/>
        </p:nvSpPr>
        <p:spPr>
          <a:xfrm>
            <a:off x="2941681" y="5879068"/>
            <a:ext cx="1338772" cy="369332"/>
          </a:xfrm>
          <a:prstGeom prst="rect">
            <a:avLst/>
          </a:prstGeom>
          <a:noFill/>
        </p:spPr>
        <p:txBody>
          <a:bodyPr wrap="square" rtlCol="0">
            <a:spAutoFit/>
          </a:bodyPr>
          <a:lstStyle/>
          <a:p>
            <a:r>
              <a:rPr lang="en-US" dirty="0">
                <a:solidFill>
                  <a:srgbClr val="FFC000"/>
                </a:solidFill>
              </a:rPr>
              <a:t>Sunday</a:t>
            </a:r>
            <a:endParaRPr lang="en-IN" dirty="0">
              <a:solidFill>
                <a:srgbClr val="FFC000"/>
              </a:solidFill>
            </a:endParaRPr>
          </a:p>
        </p:txBody>
      </p:sp>
      <p:sp>
        <p:nvSpPr>
          <p:cNvPr id="7" name="TextBox 6">
            <a:extLst>
              <a:ext uri="{FF2B5EF4-FFF2-40B4-BE49-F238E27FC236}">
                <a16:creationId xmlns:a16="http://schemas.microsoft.com/office/drawing/2014/main" id="{54403079-1B87-C278-D181-AB03A4BC13F7}"/>
              </a:ext>
            </a:extLst>
          </p:cNvPr>
          <p:cNvSpPr txBox="1"/>
          <p:nvPr/>
        </p:nvSpPr>
        <p:spPr>
          <a:xfrm>
            <a:off x="8931513" y="5743234"/>
            <a:ext cx="1338771" cy="369332"/>
          </a:xfrm>
          <a:prstGeom prst="rect">
            <a:avLst/>
          </a:prstGeom>
          <a:noFill/>
        </p:spPr>
        <p:txBody>
          <a:bodyPr wrap="square" rtlCol="0">
            <a:spAutoFit/>
          </a:bodyPr>
          <a:lstStyle/>
          <a:p>
            <a:r>
              <a:rPr lang="en-US" dirty="0">
                <a:solidFill>
                  <a:srgbClr val="FFC000"/>
                </a:solidFill>
              </a:rPr>
              <a:t>Saturday</a:t>
            </a:r>
            <a:endParaRPr lang="en-IN" dirty="0">
              <a:solidFill>
                <a:srgbClr val="FFC000"/>
              </a:solidFill>
            </a:endParaRPr>
          </a:p>
        </p:txBody>
      </p:sp>
    </p:spTree>
    <p:extLst>
      <p:ext uri="{BB962C8B-B14F-4D97-AF65-F5344CB8AC3E}">
        <p14:creationId xmlns:p14="http://schemas.microsoft.com/office/powerpoint/2010/main" val="3074836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E7098-2BBC-DD2B-72C2-B5511D1B6771}"/>
              </a:ext>
            </a:extLst>
          </p:cNvPr>
          <p:cNvSpPr>
            <a:spLocks noGrp="1"/>
          </p:cNvSpPr>
          <p:nvPr>
            <p:ph type="title"/>
          </p:nvPr>
        </p:nvSpPr>
        <p:spPr/>
        <p:txBody>
          <a:bodyPr/>
          <a:lstStyle/>
          <a:p>
            <a:r>
              <a:rPr lang="en-US" cap="none" dirty="0"/>
              <a:t>Key Finds: </a:t>
            </a:r>
            <a:r>
              <a:rPr lang="en-US" u="sng" cap="none" dirty="0"/>
              <a:t>People’s Favorite Ride Type</a:t>
            </a:r>
            <a:endParaRPr lang="en-IN" u="sng" cap="none" dirty="0"/>
          </a:p>
        </p:txBody>
      </p:sp>
      <p:pic>
        <p:nvPicPr>
          <p:cNvPr id="15" name="Content Placeholder 14">
            <a:extLst>
              <a:ext uri="{FF2B5EF4-FFF2-40B4-BE49-F238E27FC236}">
                <a16:creationId xmlns:a16="http://schemas.microsoft.com/office/drawing/2014/main" id="{3C7D37BA-DF0B-C422-B8AA-28F4C853DC04}"/>
              </a:ext>
            </a:extLst>
          </p:cNvPr>
          <p:cNvPicPr>
            <a:picLocks noGrp="1" noChangeAspect="1"/>
          </p:cNvPicPr>
          <p:nvPr>
            <p:ph idx="1"/>
          </p:nvPr>
        </p:nvPicPr>
        <p:blipFill>
          <a:blip r:embed="rId2"/>
          <a:stretch>
            <a:fillRect/>
          </a:stretch>
        </p:blipFill>
        <p:spPr>
          <a:xfrm>
            <a:off x="2107096" y="1935921"/>
            <a:ext cx="7895205" cy="3892985"/>
          </a:xfrm>
          <a:noFill/>
        </p:spPr>
      </p:pic>
    </p:spTree>
    <p:extLst>
      <p:ext uri="{BB962C8B-B14F-4D97-AF65-F5344CB8AC3E}">
        <p14:creationId xmlns:p14="http://schemas.microsoft.com/office/powerpoint/2010/main" val="1360549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F7B2F-1D6D-24E7-9A80-FCA9F2C2A6B8}"/>
              </a:ext>
            </a:extLst>
          </p:cNvPr>
          <p:cNvSpPr>
            <a:spLocks noGrp="1"/>
          </p:cNvSpPr>
          <p:nvPr>
            <p:ph type="title"/>
          </p:nvPr>
        </p:nvSpPr>
        <p:spPr>
          <a:xfrm>
            <a:off x="145775" y="609600"/>
            <a:ext cx="11728174" cy="1326321"/>
          </a:xfrm>
        </p:spPr>
        <p:txBody>
          <a:bodyPr/>
          <a:lstStyle/>
          <a:p>
            <a:r>
              <a:rPr lang="en-US" cap="none" dirty="0"/>
              <a:t>Key Finds: Average Ride Length By Riders</a:t>
            </a:r>
            <a:endParaRPr lang="en-IN" cap="none" dirty="0"/>
          </a:p>
        </p:txBody>
      </p:sp>
      <p:graphicFrame>
        <p:nvGraphicFramePr>
          <p:cNvPr id="4" name="Content Placeholder 3">
            <a:extLst>
              <a:ext uri="{FF2B5EF4-FFF2-40B4-BE49-F238E27FC236}">
                <a16:creationId xmlns:a16="http://schemas.microsoft.com/office/drawing/2014/main" id="{4C7C52DC-D7B3-44B4-B8D7-CAA54D895D46}"/>
              </a:ext>
            </a:extLst>
          </p:cNvPr>
          <p:cNvGraphicFramePr>
            <a:graphicFrameLocks noGrp="1"/>
          </p:cNvGraphicFramePr>
          <p:nvPr>
            <p:ph idx="1"/>
            <p:extLst>
              <p:ext uri="{D42A27DB-BD31-4B8C-83A1-F6EECF244321}">
                <p14:modId xmlns:p14="http://schemas.microsoft.com/office/powerpoint/2010/main" val="1738377092"/>
              </p:ext>
            </p:extLst>
          </p:nvPr>
        </p:nvGraphicFramePr>
        <p:xfrm>
          <a:off x="914400" y="2095500"/>
          <a:ext cx="10353675" cy="36957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81885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10CDA-EA73-0B29-03A0-5B526FF75923}"/>
              </a:ext>
            </a:extLst>
          </p:cNvPr>
          <p:cNvSpPr>
            <a:spLocks noGrp="1"/>
          </p:cNvSpPr>
          <p:nvPr>
            <p:ph type="title"/>
          </p:nvPr>
        </p:nvSpPr>
        <p:spPr/>
        <p:txBody>
          <a:bodyPr/>
          <a:lstStyle/>
          <a:p>
            <a:r>
              <a:rPr lang="en-US" cap="none" dirty="0"/>
              <a:t>Key Findings: Summary </a:t>
            </a:r>
            <a:endParaRPr lang="en-IN" cap="none" dirty="0"/>
          </a:p>
        </p:txBody>
      </p:sp>
      <p:sp>
        <p:nvSpPr>
          <p:cNvPr id="3" name="Content Placeholder 2">
            <a:extLst>
              <a:ext uri="{FF2B5EF4-FFF2-40B4-BE49-F238E27FC236}">
                <a16:creationId xmlns:a16="http://schemas.microsoft.com/office/drawing/2014/main" id="{9E6B3604-F2B6-E939-991B-20203F976C10}"/>
              </a:ext>
            </a:extLst>
          </p:cNvPr>
          <p:cNvSpPr>
            <a:spLocks noGrp="1"/>
          </p:cNvSpPr>
          <p:nvPr>
            <p:ph idx="1"/>
          </p:nvPr>
        </p:nvSpPr>
        <p:spPr>
          <a:xfrm>
            <a:off x="913794" y="2096064"/>
            <a:ext cx="10496327" cy="3695136"/>
          </a:xfrm>
        </p:spPr>
        <p:txBody>
          <a:bodyPr/>
          <a:lstStyle/>
          <a:p>
            <a:r>
              <a:rPr lang="en-IN" dirty="0"/>
              <a:t>The days of  week also further shows that causal riders prefer to use the service during the weekends as their usage at peak. The long term members conversely utilized the service throughout the typical work week </a:t>
            </a:r>
            <a:r>
              <a:rPr lang="en-IN" dirty="0" err="1"/>
              <a:t>i.e</a:t>
            </a:r>
            <a:r>
              <a:rPr lang="en-IN" dirty="0"/>
              <a:t> (Monday- Friday)</a:t>
            </a:r>
          </a:p>
          <a:p>
            <a:endParaRPr lang="en-IN" dirty="0"/>
          </a:p>
          <a:p>
            <a:r>
              <a:rPr lang="en-IN" dirty="0"/>
              <a:t>Long term riders tended to stick to classic bikes as opposed to the docked or electric bikes. This might suggest more available classic bikes or the pricing between each option might be a factor</a:t>
            </a:r>
          </a:p>
        </p:txBody>
      </p:sp>
      <p:pic>
        <p:nvPicPr>
          <p:cNvPr id="4" name="Graphic 3" descr="Research">
            <a:extLst>
              <a:ext uri="{FF2B5EF4-FFF2-40B4-BE49-F238E27FC236}">
                <a16:creationId xmlns:a16="http://schemas.microsoft.com/office/drawing/2014/main" id="{3714782F-002B-B52A-9853-E8DE05F605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240194" y="769466"/>
            <a:ext cx="1006588" cy="1006588"/>
          </a:xfrm>
          <a:prstGeom prst="rect">
            <a:avLst/>
          </a:prstGeom>
        </p:spPr>
      </p:pic>
    </p:spTree>
    <p:extLst>
      <p:ext uri="{BB962C8B-B14F-4D97-AF65-F5344CB8AC3E}">
        <p14:creationId xmlns:p14="http://schemas.microsoft.com/office/powerpoint/2010/main" val="1283432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24C00-1EEB-DA04-76BF-2A95BC466070}"/>
              </a:ext>
            </a:extLst>
          </p:cNvPr>
          <p:cNvSpPr>
            <a:spLocks noGrp="1"/>
          </p:cNvSpPr>
          <p:nvPr>
            <p:ph type="title"/>
          </p:nvPr>
        </p:nvSpPr>
        <p:spPr/>
        <p:txBody>
          <a:bodyPr/>
          <a:lstStyle/>
          <a:p>
            <a:r>
              <a:rPr lang="en-US" cap="none" dirty="0"/>
              <a:t>Next Possible Steps:</a:t>
            </a:r>
            <a:endParaRPr lang="en-IN" dirty="0"/>
          </a:p>
        </p:txBody>
      </p:sp>
      <p:sp>
        <p:nvSpPr>
          <p:cNvPr id="3" name="Content Placeholder 2">
            <a:extLst>
              <a:ext uri="{FF2B5EF4-FFF2-40B4-BE49-F238E27FC236}">
                <a16:creationId xmlns:a16="http://schemas.microsoft.com/office/drawing/2014/main" id="{16C4BA25-7771-08B1-224A-2E66654931F2}"/>
              </a:ext>
            </a:extLst>
          </p:cNvPr>
          <p:cNvSpPr>
            <a:spLocks noGrp="1"/>
          </p:cNvSpPr>
          <p:nvPr>
            <p:ph idx="1"/>
          </p:nvPr>
        </p:nvSpPr>
        <p:spPr>
          <a:xfrm>
            <a:off x="913795" y="2096063"/>
            <a:ext cx="10452900" cy="4431345"/>
          </a:xfrm>
        </p:spPr>
        <p:txBody>
          <a:bodyPr>
            <a:normAutofit/>
          </a:bodyPr>
          <a:lstStyle/>
          <a:p>
            <a:r>
              <a:rPr lang="en-IN" dirty="0"/>
              <a:t>Try new service and pricing models like: </a:t>
            </a:r>
          </a:p>
          <a:p>
            <a:endParaRPr lang="en-IN" dirty="0"/>
          </a:p>
          <a:p>
            <a:pPr marL="457200" indent="-457200">
              <a:buFont typeface="+mj-lt"/>
              <a:buAutoNum type="arabicPeriod"/>
            </a:pPr>
            <a:r>
              <a:rPr lang="en-IN" dirty="0"/>
              <a:t> Optimize profits by focusing on factors affecting Casuals willingness to pay.</a:t>
            </a:r>
          </a:p>
          <a:p>
            <a:pPr marL="457200" indent="-457200">
              <a:buFont typeface="+mj-lt"/>
              <a:buAutoNum type="arabicPeriod"/>
            </a:pPr>
            <a:endParaRPr lang="en-IN" dirty="0"/>
          </a:p>
          <a:p>
            <a:pPr marL="457200" indent="-457200">
              <a:buFont typeface="+mj-lt"/>
              <a:buAutoNum type="arabicPeriod"/>
            </a:pPr>
            <a:r>
              <a:rPr lang="en-IN" dirty="0"/>
              <a:t>  Yearly subscription providing an unlimited pass for every weekend.</a:t>
            </a:r>
          </a:p>
          <a:p>
            <a:pPr marL="457200" indent="-457200">
              <a:buFont typeface="+mj-lt"/>
              <a:buAutoNum type="arabicPeriod"/>
            </a:pPr>
            <a:endParaRPr lang="en-IN" dirty="0"/>
          </a:p>
          <a:p>
            <a:pPr marL="457200" indent="-457200">
              <a:buFont typeface="+mj-lt"/>
              <a:buAutoNum type="arabicPeriod"/>
            </a:pPr>
            <a:r>
              <a:rPr lang="en-IN" dirty="0"/>
              <a:t> Introduces a middle pricing tier that could be the basis for pricing optimization or reduce membership cost.      </a:t>
            </a:r>
          </a:p>
          <a:p>
            <a:pPr marL="0" indent="0">
              <a:buNone/>
            </a:pPr>
            <a:r>
              <a:rPr lang="en-IN" dirty="0"/>
              <a:t>      </a:t>
            </a:r>
          </a:p>
          <a:p>
            <a:endParaRPr lang="en-IN" dirty="0"/>
          </a:p>
          <a:p>
            <a:endParaRPr lang="en-IN" dirty="0"/>
          </a:p>
        </p:txBody>
      </p:sp>
      <p:pic>
        <p:nvPicPr>
          <p:cNvPr id="7" name="Picture 6">
            <a:extLst>
              <a:ext uri="{FF2B5EF4-FFF2-40B4-BE49-F238E27FC236}">
                <a16:creationId xmlns:a16="http://schemas.microsoft.com/office/drawing/2014/main" id="{28416068-F559-542D-EC3F-A34246F14873}"/>
              </a:ext>
            </a:extLst>
          </p:cNvPr>
          <p:cNvPicPr>
            <a:picLocks noChangeAspect="1"/>
          </p:cNvPicPr>
          <p:nvPr/>
        </p:nvPicPr>
        <p:blipFill>
          <a:blip r:embed="rId2"/>
          <a:stretch>
            <a:fillRect/>
          </a:stretch>
        </p:blipFill>
        <p:spPr>
          <a:xfrm rot="20239790">
            <a:off x="9756945" y="3812581"/>
            <a:ext cx="1641666" cy="998310"/>
          </a:xfrm>
          <a:prstGeom prst="rect">
            <a:avLst/>
          </a:prstGeom>
        </p:spPr>
      </p:pic>
    </p:spTree>
    <p:extLst>
      <p:ext uri="{BB962C8B-B14F-4D97-AF65-F5344CB8AC3E}">
        <p14:creationId xmlns:p14="http://schemas.microsoft.com/office/powerpoint/2010/main" val="26405833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192</TotalTime>
  <Words>436</Words>
  <Application>Microsoft Office PowerPoint</Application>
  <PresentationFormat>Widescreen</PresentationFormat>
  <Paragraphs>50</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Algerian</vt:lpstr>
      <vt:lpstr>Arial</vt:lpstr>
      <vt:lpstr>Bookman Old Style</vt:lpstr>
      <vt:lpstr>Rockwell</vt:lpstr>
      <vt:lpstr>Times New Roman</vt:lpstr>
      <vt:lpstr>Wingdings</vt:lpstr>
      <vt:lpstr>Damask</vt:lpstr>
      <vt:lpstr>Cyclistic </vt:lpstr>
      <vt:lpstr>Hello!</vt:lpstr>
      <vt:lpstr>background</vt:lpstr>
      <vt:lpstr>Project purpose</vt:lpstr>
      <vt:lpstr>Key findings: Count Of Rides By Day Of Weeks</vt:lpstr>
      <vt:lpstr>Key Finds: People’s Favorite Ride Type</vt:lpstr>
      <vt:lpstr>Key Finds: Average Ride Length By Riders</vt:lpstr>
      <vt:lpstr>Key Findings: Summary </vt:lpstr>
      <vt:lpstr>Next Possible Steps:</vt:lpstr>
      <vt:lpstr>Our Proposal</vt:lpstr>
      <vt:lpstr>Sources: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Cyclistic</dc:title>
  <dc:creator>Abhijit Kurade</dc:creator>
  <cp:lastModifiedBy>Abhijit Kurade</cp:lastModifiedBy>
  <cp:revision>7</cp:revision>
  <dcterms:created xsi:type="dcterms:W3CDTF">2022-10-01T15:11:20Z</dcterms:created>
  <dcterms:modified xsi:type="dcterms:W3CDTF">2022-10-06T09:34:25Z</dcterms:modified>
</cp:coreProperties>
</file>