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0" r:id="rId7"/>
    <p:sldId id="272" r:id="rId8"/>
    <p:sldId id="271" r:id="rId9"/>
    <p:sldId id="275" r:id="rId10"/>
    <p:sldId id="276" r:id="rId11"/>
    <p:sldId id="273" r:id="rId12"/>
    <p:sldId id="27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01456F"/>
    <a:srgbClr val="3F3F3F"/>
    <a:srgbClr val="014067"/>
    <a:srgbClr val="014E7D"/>
    <a:srgbClr val="013657"/>
    <a:srgbClr val="014B79"/>
    <a:srgbClr val="0937C9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0" d="100"/>
          <a:sy n="80" d="100"/>
        </p:scale>
        <p:origin x="782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fi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93/swagger-ui/index.html#/dashboard-controller/failureCaseCount" TargetMode="External"/><Relationship Id="rId3" Type="http://schemas.openxmlformats.org/officeDocument/2006/relationships/hyperlink" Target="http://localhost:9995/swagger-ui/index.html#/dad-controller/cbo" TargetMode="External"/><Relationship Id="rId7" Type="http://schemas.openxmlformats.org/officeDocument/2006/relationships/hyperlink" Target="http://localhost:8092/swagger-ui/index.html#/dashboard-controller/failureCaseCount" TargetMode="External"/><Relationship Id="rId2" Type="http://schemas.openxmlformats.org/officeDocument/2006/relationships/hyperlink" Target="http://localhost:8761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localhost:8091/swagger-ui/index.html#/dad-controller/cbo" TargetMode="External"/><Relationship Id="rId5" Type="http://schemas.openxmlformats.org/officeDocument/2006/relationships/hyperlink" Target="http://localhost:9996/swagger-ui/index.html#/dad-controller/cbo" TargetMode="External"/><Relationship Id="rId10" Type="http://schemas.openxmlformats.org/officeDocument/2006/relationships/image" Target="../media/image3.jfif"/><Relationship Id="rId4" Type="http://schemas.openxmlformats.org/officeDocument/2006/relationships/hyperlink" Target="http://localhost:8095/swagger-ui/index.html#/dad-controller/cbo" TargetMode="External"/><Relationship Id="rId9" Type="http://schemas.openxmlformats.org/officeDocument/2006/relationships/hyperlink" Target="http://localhost:3000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06" y="957378"/>
            <a:ext cx="4713944" cy="5154686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41041" y="2034084"/>
            <a:ext cx="2676074" cy="2789827"/>
          </a:xfrm>
          <a:prstGeom prst="hexag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484163" y="2736501"/>
            <a:ext cx="2826992" cy="1384995"/>
            <a:chOff x="2484163" y="2783156"/>
            <a:chExt cx="2826992" cy="13849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484163" y="2783156"/>
              <a:ext cx="282699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1456F"/>
                  </a:solidFill>
                  <a:latin typeface="Arial Black" panose="020B0A04020102020204" pitchFamily="34" charset="0"/>
                </a:rPr>
                <a:t>CREDIT</a:t>
              </a:r>
            </a:p>
            <a:p>
              <a:pPr algn="ctr"/>
              <a:r>
                <a:rPr lang="en-US" sz="2800" dirty="0">
                  <a:solidFill>
                    <a:srgbClr val="01456F"/>
                  </a:solidFill>
                  <a:latin typeface="Arial Black" panose="020B0A04020102020204" pitchFamily="34" charset="0"/>
                </a:rPr>
                <a:t>MONITORING</a:t>
              </a:r>
            </a:p>
            <a:p>
              <a:pPr algn="ctr"/>
              <a:r>
                <a:rPr lang="en-US" sz="2800" dirty="0">
                  <a:solidFill>
                    <a:srgbClr val="01456F"/>
                  </a:solidFill>
                  <a:latin typeface="Arial Black" panose="020B0A04020102020204" pitchFamily="34" charset="0"/>
                </a:rPr>
                <a:t>UNIT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4955" y="3365452"/>
            <a:ext cx="4853573" cy="75604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Data Analysis Board</a:t>
            </a:r>
            <a:endParaRPr lang="en-US" sz="28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55" y="4161423"/>
            <a:ext cx="4854339" cy="1836610"/>
          </a:xfrm>
        </p:spPr>
        <p:txBody>
          <a:bodyPr/>
          <a:lstStyle/>
          <a:p>
            <a:pPr algn="ctr"/>
            <a:r>
              <a:rPr lang="en-US" sz="1400" b="1" dirty="0"/>
              <a:t>Presented By- </a:t>
            </a:r>
          </a:p>
          <a:p>
            <a:pPr algn="ctr"/>
            <a:r>
              <a:rPr lang="en-US" sz="1400" b="1" dirty="0"/>
              <a:t>Group 7</a:t>
            </a:r>
          </a:p>
          <a:p>
            <a:pPr algn="ctr"/>
            <a:r>
              <a:rPr lang="en-US" sz="1400" b="1" dirty="0"/>
              <a:t>Jai Singh</a:t>
            </a:r>
          </a:p>
          <a:p>
            <a:pPr algn="ctr"/>
            <a:r>
              <a:rPr lang="en-US" sz="1400" b="1" dirty="0"/>
              <a:t>Abhijit Saikia</a:t>
            </a:r>
          </a:p>
          <a:p>
            <a:pPr algn="ctr"/>
            <a:r>
              <a:rPr lang="en-US" sz="1400" b="1" dirty="0"/>
              <a:t>Himani Sunariya</a:t>
            </a:r>
          </a:p>
          <a:p>
            <a:pPr algn="ctr"/>
            <a:r>
              <a:rPr lang="en-US" sz="1400" b="1" dirty="0"/>
              <a:t>Sanjeev Kumar Tripathi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0533" y="1501498"/>
            <a:ext cx="2839983" cy="114796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8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40" y="2611315"/>
            <a:ext cx="2782848" cy="56621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Overview</a:t>
            </a:r>
            <a:endParaRPr lang="en-US" sz="4000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439" y="3261577"/>
            <a:ext cx="4740439" cy="352428"/>
          </a:xfrm>
        </p:spPr>
        <p:txBody>
          <a:bodyPr/>
          <a:lstStyle/>
          <a:p>
            <a:pPr algn="ctr"/>
            <a:r>
              <a:rPr lang="en-US" b="1" dirty="0"/>
              <a:t>Of Credit Monitoring Unit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98" y="3798276"/>
            <a:ext cx="4942829" cy="10303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solidFill>
                  <a:srgbClr val="000000"/>
                </a:solidFill>
              </a:rPr>
              <a:t>The Credit Monitoring Unit is a Java based web application. It is designed to analyze data on basis of assigned parameters using graphs. For detail view data can also be viewed in data table. 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66" y="-1"/>
            <a:ext cx="5559233" cy="6875585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086494" y="6765925"/>
            <a:ext cx="96713" cy="9207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411" y="916221"/>
            <a:ext cx="5328206" cy="42501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Tools And Technology</a:t>
            </a:r>
            <a:endParaRPr lang="en-US" sz="4000" b="0" dirty="0">
              <a:solidFill>
                <a:schemeClr val="bg1"/>
              </a:solidFill>
            </a:endParaRPr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8" y="2270419"/>
            <a:ext cx="1396354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8" y="3693288"/>
            <a:ext cx="1396354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90" y="3693288"/>
            <a:ext cx="1396354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95" y="5076154"/>
            <a:ext cx="1462743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8" y="5076154"/>
            <a:ext cx="1444241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90" y="2285384"/>
            <a:ext cx="1444241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18" y="3682151"/>
            <a:ext cx="1442576" cy="73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18" y="2287002"/>
            <a:ext cx="1479522" cy="740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510197" y="5076154"/>
            <a:ext cx="1462743" cy="774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538912"/>
            <a:ext cx="4114800" cy="365125"/>
          </a:xfrm>
        </p:spPr>
        <p:txBody>
          <a:bodyPr/>
          <a:lstStyle/>
          <a:p>
            <a:r>
              <a:rPr lang="en-US" noProof="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516248" y="6538912"/>
            <a:ext cx="740227" cy="365125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238" y="1176183"/>
            <a:ext cx="8330184" cy="114796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4100" y="3367454"/>
            <a:ext cx="34993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Display Data in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Generating Graphs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Downloading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23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87923" y="6684059"/>
            <a:ext cx="150397" cy="45719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96440" y="6364653"/>
            <a:ext cx="740227" cy="365125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5930" y="68352"/>
            <a:ext cx="5987630" cy="1147968"/>
          </a:xfrm>
        </p:spPr>
        <p:txBody>
          <a:bodyPr/>
          <a:lstStyle/>
          <a:p>
            <a:r>
              <a:rPr lang="en-IN" dirty="0"/>
              <a:t>Application Architecture</a:t>
            </a:r>
          </a:p>
        </p:txBody>
      </p:sp>
      <p:pic>
        <p:nvPicPr>
          <p:cNvPr id="5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sp>
        <p:nvSpPr>
          <p:cNvPr id="6" name="Can 5"/>
          <p:cNvSpPr/>
          <p:nvPr/>
        </p:nvSpPr>
        <p:spPr>
          <a:xfrm>
            <a:off x="337435" y="1645732"/>
            <a:ext cx="1068239" cy="1036735"/>
          </a:xfrm>
          <a:prstGeom prst="can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90740" y="1874294"/>
            <a:ext cx="76162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 </a:t>
            </a:r>
            <a:r>
              <a:rPr lang="en-IN" sz="1050" b="1" dirty="0"/>
              <a:t>Database:</a:t>
            </a:r>
          </a:p>
          <a:p>
            <a:pPr algn="ctr"/>
            <a:r>
              <a:rPr lang="en-IN" sz="1050" b="1" dirty="0">
                <a:solidFill>
                  <a:srgbClr val="FF0000"/>
                </a:solidFill>
              </a:rPr>
              <a:t>27017</a:t>
            </a:r>
            <a:r>
              <a:rPr lang="en-IN" sz="1050" dirty="0"/>
              <a:t> </a:t>
            </a:r>
          </a:p>
          <a:p>
            <a:endParaRPr lang="en-IN" sz="1200" dirty="0"/>
          </a:p>
        </p:txBody>
      </p:sp>
      <p:sp>
        <p:nvSpPr>
          <p:cNvPr id="9" name="Down Arrow 8"/>
          <p:cNvSpPr/>
          <p:nvPr/>
        </p:nvSpPr>
        <p:spPr>
          <a:xfrm>
            <a:off x="895720" y="2778193"/>
            <a:ext cx="325316" cy="589353"/>
          </a:xfrm>
          <a:prstGeom prst="down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459408" y="2778194"/>
            <a:ext cx="325316" cy="589353"/>
          </a:xfrm>
          <a:prstGeom prst="down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38319" y="3463272"/>
            <a:ext cx="4395227" cy="28408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408" y="3596054"/>
            <a:ext cx="13957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Eureka Server : </a:t>
            </a:r>
            <a:r>
              <a:rPr lang="en-IN" sz="1100" b="1" dirty="0">
                <a:solidFill>
                  <a:srgbClr val="FF0000"/>
                </a:solidFill>
              </a:rPr>
              <a:t>8761</a:t>
            </a:r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71403" y="3865358"/>
            <a:ext cx="4129057" cy="235959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408" y="3994139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7868" y="4044272"/>
            <a:ext cx="7286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1:</a:t>
            </a:r>
            <a:r>
              <a:rPr lang="en-IN" sz="1050" dirty="0"/>
              <a:t> </a:t>
            </a:r>
            <a:r>
              <a:rPr lang="en-IN" sz="105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9995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8707" y="5292942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58123" y="5292942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689786" y="3994139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76116" y="4639220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806595" y="4029084"/>
            <a:ext cx="7397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2: </a:t>
            </a:r>
            <a:r>
              <a:rPr lang="en-IN" sz="105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8095</a:t>
            </a:r>
          </a:p>
          <a:p>
            <a:endParaRPr lang="en-IN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138849" y="4695862"/>
            <a:ext cx="8607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3: </a:t>
            </a:r>
            <a:r>
              <a:rPr lang="en-IN" sz="105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9996</a:t>
            </a:r>
          </a:p>
          <a:p>
            <a:endParaRPr lang="en-IN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14906" y="5357661"/>
            <a:ext cx="8319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4: </a:t>
            </a:r>
            <a:r>
              <a:rPr lang="en-IN" sz="105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8091</a:t>
            </a:r>
          </a:p>
          <a:p>
            <a:endParaRPr lang="en-IN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751222" y="5330461"/>
            <a:ext cx="8340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5:</a:t>
            </a:r>
            <a:r>
              <a:rPr lang="en-IN" sz="1050" dirty="0"/>
              <a:t> </a:t>
            </a:r>
            <a:r>
              <a:rPr lang="en-IN" sz="105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8093</a:t>
            </a:r>
          </a:p>
          <a:p>
            <a:pPr algn="ctr"/>
            <a:endParaRPr lang="en-IN" sz="1050" dirty="0"/>
          </a:p>
        </p:txBody>
      </p:sp>
      <p:sp>
        <p:nvSpPr>
          <p:cNvPr id="24" name="Rectangle 23"/>
          <p:cNvSpPr/>
          <p:nvPr/>
        </p:nvSpPr>
        <p:spPr>
          <a:xfrm>
            <a:off x="3164236" y="4459770"/>
            <a:ext cx="1108190" cy="99236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6436" y="5882595"/>
            <a:ext cx="185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Micro-Services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5133" y="4646611"/>
            <a:ext cx="84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Kafka: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9092</a:t>
            </a:r>
          </a:p>
        </p:txBody>
      </p:sp>
      <p:sp>
        <p:nvSpPr>
          <p:cNvPr id="27" name="Plus 26"/>
          <p:cNvSpPr/>
          <p:nvPr/>
        </p:nvSpPr>
        <p:spPr>
          <a:xfrm>
            <a:off x="2585319" y="4685209"/>
            <a:ext cx="422030" cy="434662"/>
          </a:xfrm>
          <a:prstGeom prst="mathPlu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4774036" y="4187123"/>
            <a:ext cx="1978456" cy="452097"/>
          </a:xfrm>
          <a:prstGeom prst="right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4790433" y="5104412"/>
            <a:ext cx="1962059" cy="452097"/>
          </a:xfrm>
          <a:prstGeom prst="right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981092" y="3367546"/>
            <a:ext cx="3604846" cy="307721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77908" y="3497959"/>
            <a:ext cx="1802423" cy="68916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7908" y="4355992"/>
            <a:ext cx="1802423" cy="68916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77907" y="5258672"/>
            <a:ext cx="1802423" cy="68916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44962" y="6021094"/>
            <a:ext cx="163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Frontend: </a:t>
            </a:r>
            <a:r>
              <a:rPr lang="en-IN" sz="1200" b="1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37915" y="5452130"/>
            <a:ext cx="108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Axios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5804" y="4541973"/>
            <a:ext cx="100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Router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1545" y="3689789"/>
            <a:ext cx="144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87171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87923" y="6684059"/>
            <a:ext cx="150397" cy="45719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96440" y="6364653"/>
            <a:ext cx="740227" cy="365125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5930" y="68352"/>
            <a:ext cx="5987630" cy="1147968"/>
          </a:xfrm>
        </p:spPr>
        <p:txBody>
          <a:bodyPr>
            <a:normAutofit fontScale="90000"/>
          </a:bodyPr>
          <a:lstStyle/>
          <a:p>
            <a:r>
              <a:rPr lang="en-IN" dirty="0"/>
              <a:t>Micro-Service Architecture</a:t>
            </a:r>
          </a:p>
        </p:txBody>
      </p:sp>
      <p:pic>
        <p:nvPicPr>
          <p:cNvPr id="5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sp>
        <p:nvSpPr>
          <p:cNvPr id="11" name="Rectangle 10"/>
          <p:cNvSpPr/>
          <p:nvPr/>
        </p:nvSpPr>
        <p:spPr>
          <a:xfrm>
            <a:off x="1125416" y="1749670"/>
            <a:ext cx="9398976" cy="472146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8853" y="1879152"/>
            <a:ext cx="21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Eureka Server : </a:t>
            </a:r>
            <a:r>
              <a:rPr lang="en-IN" sz="1400" b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8761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9125" y="2316411"/>
            <a:ext cx="8737809" cy="391439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81531" y="2737386"/>
            <a:ext cx="1321866" cy="9496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5263" y="4636630"/>
            <a:ext cx="1321866" cy="9496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DTO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881531" y="4636630"/>
            <a:ext cx="1321866" cy="9496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525263" y="2737386"/>
            <a:ext cx="1321866" cy="9496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Repository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3203397" y="3687008"/>
            <a:ext cx="1321866" cy="9496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endParaRPr lang="en-IN" sz="1200" dirty="0"/>
          </a:p>
        </p:txBody>
      </p:sp>
      <p:sp>
        <p:nvSpPr>
          <p:cNvPr id="24" name="Rectangle 23"/>
          <p:cNvSpPr/>
          <p:nvPr/>
        </p:nvSpPr>
        <p:spPr>
          <a:xfrm>
            <a:off x="7349943" y="2631983"/>
            <a:ext cx="2418312" cy="30596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32069" y="5822561"/>
            <a:ext cx="4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Micro-Service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84424" y="2713873"/>
            <a:ext cx="114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Kafka: </a:t>
            </a:r>
            <a:r>
              <a:rPr lang="en-IN" sz="1400" b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9092</a:t>
            </a:r>
          </a:p>
        </p:txBody>
      </p:sp>
      <p:sp>
        <p:nvSpPr>
          <p:cNvPr id="27" name="Plus 26"/>
          <p:cNvSpPr/>
          <p:nvPr/>
        </p:nvSpPr>
        <p:spPr>
          <a:xfrm>
            <a:off x="6288975" y="3879379"/>
            <a:ext cx="619123" cy="564879"/>
          </a:xfrm>
          <a:prstGeom prst="mathPlu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7608125" y="4901029"/>
            <a:ext cx="1898766" cy="46085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Consumer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08125" y="3356607"/>
            <a:ext cx="1898766" cy="46085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Kafka Configuration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08125" y="4110404"/>
            <a:ext cx="1898766" cy="46085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29159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83553" y="6427177"/>
            <a:ext cx="254977" cy="355844"/>
          </a:xfrm>
        </p:spPr>
        <p:txBody>
          <a:bodyPr/>
          <a:lstStyle/>
          <a:p>
            <a:r>
              <a:rPr lang="en-US" noProof="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975123" y="6576646"/>
            <a:ext cx="149467" cy="206375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846" y="345426"/>
            <a:ext cx="8273630" cy="69757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Data 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722" y="2571737"/>
            <a:ext cx="1145931" cy="83763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Get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5717" y="2571733"/>
            <a:ext cx="1094185" cy="83763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Controller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2652" y="2579266"/>
            <a:ext cx="1111004" cy="83010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8283" y="2583021"/>
            <a:ext cx="1132538" cy="83763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2661" y="2579266"/>
            <a:ext cx="1164140" cy="83010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7249" y="4032164"/>
            <a:ext cx="3651122" cy="172096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6" idx="3"/>
            <a:endCxn id="7" idx="1"/>
          </p:cNvCxnSpPr>
          <p:nvPr/>
        </p:nvCxnSpPr>
        <p:spPr>
          <a:xfrm flipV="1">
            <a:off x="1538653" y="2990552"/>
            <a:ext cx="917064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>
            <a:off x="3002810" y="3409370"/>
            <a:ext cx="207" cy="6280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sp>
        <p:nvSpPr>
          <p:cNvPr id="18" name="Rectangle 17"/>
          <p:cNvSpPr/>
          <p:nvPr/>
        </p:nvSpPr>
        <p:spPr>
          <a:xfrm>
            <a:off x="1281919" y="4846031"/>
            <a:ext cx="1173798" cy="48494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Kafka Templet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3106" y="4215845"/>
            <a:ext cx="1193980" cy="30777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Controller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33695" y="4825690"/>
            <a:ext cx="1280117" cy="525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Kafka Topic</a:t>
            </a:r>
          </a:p>
        </p:txBody>
      </p:sp>
      <p:cxnSp>
        <p:nvCxnSpPr>
          <p:cNvPr id="26" name="Straight Arrow Connector 25"/>
          <p:cNvCxnSpPr>
            <a:stCxn id="18" idx="3"/>
            <a:endCxn id="19" idx="1"/>
          </p:cNvCxnSpPr>
          <p:nvPr/>
        </p:nvCxnSpPr>
        <p:spPr>
          <a:xfrm>
            <a:off x="2455717" y="5088501"/>
            <a:ext cx="977978" cy="0"/>
          </a:xfrm>
          <a:prstGeom prst="straightConnector1">
            <a:avLst/>
          </a:prstGeom>
          <a:ln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3"/>
          </p:cNvCxnSpPr>
          <p:nvPr/>
        </p:nvCxnSpPr>
        <p:spPr>
          <a:xfrm>
            <a:off x="4828371" y="4892646"/>
            <a:ext cx="13614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189785" y="4477594"/>
            <a:ext cx="1960684" cy="83010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HTTP request OK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BB48E5-2494-4DE2-B9F4-CC3E6AE1F5C2}"/>
              </a:ext>
            </a:extLst>
          </p:cNvPr>
          <p:cNvSpPr/>
          <p:nvPr/>
        </p:nvSpPr>
        <p:spPr>
          <a:xfrm>
            <a:off x="6866247" y="3723395"/>
            <a:ext cx="963813" cy="54785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3B322-4C7A-44EA-80D2-621814C04A4C}"/>
              </a:ext>
            </a:extLst>
          </p:cNvPr>
          <p:cNvCxnSpPr>
            <a:cxnSpLocks/>
          </p:cNvCxnSpPr>
          <p:nvPr/>
        </p:nvCxnSpPr>
        <p:spPr>
          <a:xfrm>
            <a:off x="7343437" y="3429000"/>
            <a:ext cx="0" cy="254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D72756-A11F-419C-91EB-487B44475B1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903656" y="2986476"/>
            <a:ext cx="902259" cy="78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C83291-8E1C-4798-9A3C-0F50B7FFA4D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16801" y="2994318"/>
            <a:ext cx="951143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BFEBC5-8AB2-48BF-B358-5DC9C8ED33C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72270" y="2994318"/>
            <a:ext cx="1080391" cy="1129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83553" y="6427177"/>
            <a:ext cx="254977" cy="355844"/>
          </a:xfrm>
        </p:spPr>
        <p:txBody>
          <a:bodyPr/>
          <a:lstStyle/>
          <a:p>
            <a:r>
              <a:rPr lang="en-US" noProof="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975123" y="6576646"/>
            <a:ext cx="149467" cy="206375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093" y="138691"/>
            <a:ext cx="8273630" cy="114796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Front End Design</a:t>
            </a:r>
          </a:p>
        </p:txBody>
      </p:sp>
      <p:pic>
        <p:nvPicPr>
          <p:cNvPr id="70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5983"/>
          <a:stretch/>
        </p:blipFill>
        <p:spPr>
          <a:xfrm>
            <a:off x="413264" y="2729004"/>
            <a:ext cx="2582149" cy="1536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r="262" b="4118"/>
          <a:stretch/>
        </p:blipFill>
        <p:spPr>
          <a:xfrm>
            <a:off x="4315821" y="2726834"/>
            <a:ext cx="2587593" cy="1538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3419" r="261" b="5050"/>
          <a:stretch/>
        </p:blipFill>
        <p:spPr>
          <a:xfrm>
            <a:off x="8223822" y="2726834"/>
            <a:ext cx="2582149" cy="1538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6477" y="4466492"/>
            <a:ext cx="177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0262" y="4484077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Table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42839" y="4468715"/>
            <a:ext cx="195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361702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E36DA0-645F-4680-9EF1-B966FD5AB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8792D-9255-44EE-92D9-FF5143D45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DFC022-9095-4494-A3DA-7C40A69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78" y="742429"/>
            <a:ext cx="8330184" cy="1147968"/>
          </a:xfrm>
        </p:spPr>
        <p:txBody>
          <a:bodyPr>
            <a:normAutofit fontScale="90000"/>
          </a:bodyPr>
          <a:lstStyle/>
          <a:p>
            <a:r>
              <a:rPr lang="en-IN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Services name-port number</a:t>
            </a:r>
            <a:br>
              <a:rPr lang="en-IN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IN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&amp; Swagger APIs</a:t>
            </a:r>
            <a:r>
              <a:rPr lang="en-IN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br>
              <a:rPr lang="en-IN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D5525C-2039-D564-9903-387679323916}"/>
              </a:ext>
            </a:extLst>
          </p:cNvPr>
          <p:cNvSpPr>
            <a:spLocks noGrp="1"/>
          </p:cNvSpPr>
          <p:nvPr/>
        </p:nvSpPr>
        <p:spPr>
          <a:xfrm>
            <a:off x="981604" y="1488614"/>
            <a:ext cx="102287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EUREKA_SERVER  	: </a:t>
            </a:r>
            <a:r>
              <a:rPr lang="en-IN" sz="2000" b="1" dirty="0">
                <a:solidFill>
                  <a:srgbClr val="FF0000"/>
                </a:solidFill>
              </a:rPr>
              <a:t>8761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chemeClr val="bg1"/>
                </a:solidFill>
              </a:rPr>
              <a:t>:</a:t>
            </a:r>
            <a:r>
              <a:rPr lang="en-IN" sz="2000" b="1" dirty="0"/>
              <a:t> </a:t>
            </a:r>
            <a:r>
              <a:rPr lang="en-IN" sz="2000" b="1" dirty="0">
                <a:highlight>
                  <a:srgbClr val="FFFF00"/>
                </a:highlight>
                <a:hlinkClick r:id="rId2"/>
              </a:rPr>
              <a:t>http://localhost:8761/</a:t>
            </a:r>
            <a:endParaRPr lang="en-IN" sz="2000" b="1" dirty="0">
              <a:highlight>
                <a:srgbClr val="FFFF00"/>
              </a:highlight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DASHBOARD 1</a:t>
            </a:r>
            <a:r>
              <a:rPr lang="en-IN" sz="2000" b="1" dirty="0"/>
              <a:t>     	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</a:rPr>
              <a:t>9995 </a:t>
            </a:r>
            <a:r>
              <a:rPr lang="en-IN" sz="2000" b="1" dirty="0">
                <a:solidFill>
                  <a:schemeClr val="bg1"/>
                </a:solidFill>
              </a:rPr>
              <a:t>: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http://localhost:9995/swagger-ui/index.html#/dad-controller/cbo</a:t>
            </a:r>
            <a:endParaRPr lang="en-IN" sz="2000" b="1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DASHBOARD 2 </a:t>
            </a:r>
            <a:r>
              <a:rPr lang="en-IN" sz="2000" b="1" dirty="0"/>
              <a:t>	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</a:rPr>
              <a:t>8095 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http://localhost:8095/swagger-ui/index.html#/dad-controller/cbo</a:t>
            </a:r>
            <a:endParaRPr lang="en-I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DASHBOARD 3 </a:t>
            </a:r>
            <a:r>
              <a:rPr lang="en-IN" sz="2000" b="1" dirty="0"/>
              <a:t>	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</a:rPr>
              <a:t>9996 </a:t>
            </a:r>
            <a:r>
              <a:rPr lang="en-IN" sz="2000" b="1" dirty="0">
                <a:solidFill>
                  <a:schemeClr val="bg1"/>
                </a:solidFill>
              </a:rPr>
              <a:t>: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http://localhost:9996/swagger-ui/index.html#/dad-controller/cbo</a:t>
            </a:r>
            <a:endParaRPr lang="en-I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DASHBOARD 4 </a:t>
            </a:r>
            <a:r>
              <a:rPr lang="en-IN" sz="2000" b="1" dirty="0"/>
              <a:t>	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</a:rPr>
              <a:t>8091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chemeClr val="bg1"/>
                </a:solidFill>
              </a:rPr>
              <a:t>:</a:t>
            </a:r>
            <a:r>
              <a:rPr lang="en-IN" sz="2000" b="1" dirty="0"/>
              <a:t> </a:t>
            </a:r>
            <a:r>
              <a:rPr lang="en-IN" sz="2000" b="1" dirty="0">
                <a:highlight>
                  <a:srgbClr val="FFFF00"/>
                </a:highlight>
                <a:hlinkClick r:id="rId6"/>
              </a:rPr>
              <a:t>http://localhost:8091/swagger-ui/index.html#/dad-controller/cbo</a:t>
            </a:r>
            <a:endParaRPr lang="en-IN" sz="2000" b="1" dirty="0">
              <a:highlight>
                <a:srgbClr val="FFFF00"/>
              </a:highlight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DASHBOARD 5</a:t>
            </a:r>
            <a:r>
              <a:rPr lang="en-IN" sz="2000" b="1" dirty="0"/>
              <a:t> 	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</a:rPr>
              <a:t>8092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chemeClr val="bg1"/>
                </a:solidFill>
              </a:rPr>
              <a:t>:</a:t>
            </a:r>
            <a:r>
              <a:rPr lang="en-IN" sz="2000" b="1" dirty="0"/>
              <a:t> </a:t>
            </a:r>
            <a:r>
              <a:rPr lang="en-IN" sz="2000" b="1" dirty="0">
                <a:highlight>
                  <a:srgbClr val="FFFF00"/>
                </a:highlight>
                <a:hlinkClick r:id="rId7"/>
              </a:rPr>
              <a:t>http://localhost:8092/swagger-ui/index.html#/dashboard-</a:t>
            </a:r>
            <a:r>
              <a:rPr lang="en-IN" sz="2000" b="1" dirty="0">
                <a:hlinkClick r:id="rId7"/>
              </a:rPr>
              <a:t>controller/failureCaseCount</a:t>
            </a:r>
            <a:endParaRPr lang="en-IN" sz="2000" b="1" dirty="0"/>
          </a:p>
          <a:p>
            <a:r>
              <a:rPr lang="en-IN" sz="2000" b="1" dirty="0">
                <a:solidFill>
                  <a:schemeClr val="bg1"/>
                </a:solidFill>
              </a:rPr>
              <a:t>DASHBOARD 6 </a:t>
            </a:r>
            <a:r>
              <a:rPr lang="en-IN" sz="2000" b="1" dirty="0"/>
              <a:t>	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</a:rPr>
              <a:t>8093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highlight>
                  <a:srgbClr val="FFFF00"/>
                </a:highlight>
                <a:hlinkClick r:id="rId8"/>
              </a:rPr>
              <a:t>http://localhost:8093/swagger-ui/index.html#/dashboard-</a:t>
            </a:r>
            <a:r>
              <a:rPr lang="en-IN" sz="2000" b="1" dirty="0">
                <a:hlinkClick r:id="rId8"/>
              </a:rPr>
              <a:t>controller/failureCaseCount</a:t>
            </a:r>
            <a:endParaRPr lang="en-IN" sz="2000" b="1" dirty="0"/>
          </a:p>
          <a:p>
            <a:r>
              <a:rPr lang="en-IN" sz="2000" b="1" dirty="0"/>
              <a:t> </a:t>
            </a:r>
            <a:r>
              <a:rPr lang="en-IN" sz="2000" b="1" dirty="0">
                <a:solidFill>
                  <a:schemeClr val="bg1"/>
                </a:solidFill>
              </a:rPr>
              <a:t>React_APP      	        : </a:t>
            </a:r>
            <a:r>
              <a:rPr lang="en-IN" sz="2000" b="1" dirty="0">
                <a:solidFill>
                  <a:srgbClr val="FF0000"/>
                </a:solidFill>
              </a:rPr>
              <a:t>3000 </a:t>
            </a:r>
            <a:r>
              <a:rPr lang="en-IN" sz="2000" b="1" dirty="0">
                <a:solidFill>
                  <a:schemeClr val="bg1"/>
                </a:solidFill>
              </a:rPr>
              <a:t>: 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  <a:hlinkClick r:id="rId9"/>
              </a:rPr>
              <a:t>http://localhost:3000/</a:t>
            </a:r>
            <a:endParaRPr lang="en-I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MONGO_DB	        :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FF0000"/>
                </a:solidFill>
              </a:rPr>
              <a:t>3036</a:t>
            </a:r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7B35278C-1ADC-42E7-BCB7-FDFAA4A932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690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345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Times New Roman</vt:lpstr>
      <vt:lpstr>Wingdings 3</vt:lpstr>
      <vt:lpstr>Office Theme</vt:lpstr>
      <vt:lpstr>Data Analysis Board</vt:lpstr>
      <vt:lpstr>Overview</vt:lpstr>
      <vt:lpstr>Tools And Technology</vt:lpstr>
      <vt:lpstr>Functionality</vt:lpstr>
      <vt:lpstr>Application Architecture</vt:lpstr>
      <vt:lpstr>Micro-Service Architecture</vt:lpstr>
      <vt:lpstr>Data Flow</vt:lpstr>
      <vt:lpstr>Front End Design</vt:lpstr>
      <vt:lpstr>Services name-port number &amp; Swagger APIs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2023-04-05T20:43:25Z</dcterms:created>
  <dcterms:modified xsi:type="dcterms:W3CDTF">2023-04-10T08:26:36Z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