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9" r:id="rId6"/>
    <p:sldId id="260" r:id="rId7"/>
    <p:sldId id="27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56F"/>
    <a:srgbClr val="3F3F3F"/>
    <a:srgbClr val="014067"/>
    <a:srgbClr val="014E7D"/>
    <a:srgbClr val="013657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7" d="100"/>
          <a:sy n="87" d="100"/>
        </p:scale>
        <p:origin x="528" y="5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4/6/2023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jfi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06" y="957378"/>
            <a:ext cx="4713944" cy="5154686"/>
          </a:xfrm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541041" y="2034084"/>
            <a:ext cx="2676074" cy="2789827"/>
          </a:xfrm>
          <a:prstGeom prst="hexagon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484163" y="2736501"/>
            <a:ext cx="2826992" cy="1384995"/>
            <a:chOff x="2484163" y="2783156"/>
            <a:chExt cx="2826992" cy="13849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2484163" y="2783156"/>
              <a:ext cx="282699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1456F"/>
                  </a:solidFill>
                  <a:latin typeface="Arial Black" panose="020B0A04020102020204" pitchFamily="34" charset="0"/>
                </a:rPr>
                <a:t>CREDIT</a:t>
              </a:r>
              <a:endParaRPr lang="en-US" sz="2800" dirty="0" smtClean="0">
                <a:solidFill>
                  <a:srgbClr val="01456F"/>
                </a:solidFill>
                <a:latin typeface="Arial Black" panose="020B0A04020102020204" pitchFamily="34" charset="0"/>
              </a:endParaRPr>
            </a:p>
            <a:p>
              <a:pPr algn="ctr"/>
              <a:r>
                <a:rPr lang="en-US" sz="2800" dirty="0" smtClean="0">
                  <a:solidFill>
                    <a:srgbClr val="01456F"/>
                  </a:solidFill>
                  <a:latin typeface="Arial Black" panose="020B0A04020102020204" pitchFamily="34" charset="0"/>
                </a:rPr>
                <a:t>MONITORING</a:t>
              </a:r>
            </a:p>
            <a:p>
              <a:pPr algn="ctr"/>
              <a:r>
                <a:rPr lang="en-US" sz="2800" dirty="0" smtClean="0">
                  <a:solidFill>
                    <a:srgbClr val="01456F"/>
                  </a:solidFill>
                  <a:latin typeface="Arial Black" panose="020B0A04020102020204" pitchFamily="34" charset="0"/>
                </a:rPr>
                <a:t>UNIT</a:t>
              </a:r>
              <a:endParaRPr lang="en-US" sz="2800" dirty="0">
                <a:solidFill>
                  <a:srgbClr val="01456F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4955" y="3365452"/>
            <a:ext cx="4853573" cy="75604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Data Analysis Board</a:t>
            </a:r>
            <a:endParaRPr lang="en-US" sz="28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955" y="4161423"/>
            <a:ext cx="4854339" cy="1836610"/>
          </a:xfrm>
        </p:spPr>
        <p:txBody>
          <a:bodyPr/>
          <a:lstStyle/>
          <a:p>
            <a:pPr algn="ctr"/>
            <a:r>
              <a:rPr lang="en-US" sz="1400" dirty="0" smtClean="0"/>
              <a:t>Presented By- </a:t>
            </a:r>
          </a:p>
          <a:p>
            <a:pPr algn="ctr"/>
            <a:r>
              <a:rPr lang="en-US" sz="1400" b="1" dirty="0" smtClean="0"/>
              <a:t>Group 7</a:t>
            </a:r>
          </a:p>
          <a:p>
            <a:pPr algn="ctr"/>
            <a:r>
              <a:rPr lang="en-US" sz="1400" dirty="0"/>
              <a:t>Jai Singh</a:t>
            </a:r>
          </a:p>
          <a:p>
            <a:pPr algn="ctr"/>
            <a:r>
              <a:rPr lang="en-US" sz="1400" dirty="0" err="1" smtClean="0"/>
              <a:t>Abhijit</a:t>
            </a:r>
            <a:r>
              <a:rPr lang="en-US" sz="1400" dirty="0" smtClean="0"/>
              <a:t> </a:t>
            </a:r>
            <a:r>
              <a:rPr lang="en-US" sz="1400" dirty="0" err="1" smtClean="0"/>
              <a:t>Saikia</a:t>
            </a:r>
            <a:endParaRPr lang="en-US" sz="1400" dirty="0" smtClean="0"/>
          </a:p>
          <a:p>
            <a:pPr algn="ctr"/>
            <a:r>
              <a:rPr lang="en-US" sz="1400" dirty="0" smtClean="0"/>
              <a:t>Himani Sunariya</a:t>
            </a:r>
          </a:p>
          <a:p>
            <a:pPr algn="ctr"/>
            <a:r>
              <a:rPr lang="en-US" sz="1400" dirty="0" smtClean="0"/>
              <a:t>Sanjeev Kumar </a:t>
            </a:r>
            <a:r>
              <a:rPr lang="en-US" sz="1400" dirty="0" err="1" smtClean="0"/>
              <a:t>Tripathi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40" y="2611315"/>
            <a:ext cx="2782848" cy="56621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Overview</a:t>
            </a:r>
            <a:endParaRPr lang="en-US" sz="4000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6439" y="3261577"/>
            <a:ext cx="4740439" cy="352428"/>
          </a:xfrm>
        </p:spPr>
        <p:txBody>
          <a:bodyPr/>
          <a:lstStyle/>
          <a:p>
            <a:pPr algn="ctr"/>
            <a:r>
              <a:rPr lang="en-US" dirty="0" smtClean="0"/>
              <a:t>Of </a:t>
            </a:r>
            <a:r>
              <a:rPr lang="en-US" dirty="0" smtClean="0"/>
              <a:t>Credit </a:t>
            </a:r>
            <a:r>
              <a:rPr lang="en-US" dirty="0" smtClean="0"/>
              <a:t>Monitoring Unit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98" y="3798276"/>
            <a:ext cx="4942829" cy="103036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>
                <a:solidFill>
                  <a:srgbClr val="000000"/>
                </a:solidFill>
              </a:rPr>
              <a:t>The </a:t>
            </a:r>
            <a:r>
              <a:rPr lang="en-US" sz="1600" dirty="0" smtClean="0">
                <a:solidFill>
                  <a:srgbClr val="000000"/>
                </a:solidFill>
              </a:rPr>
              <a:t>Credit </a:t>
            </a:r>
            <a:r>
              <a:rPr lang="en-US" sz="1600" dirty="0" smtClean="0">
                <a:solidFill>
                  <a:srgbClr val="000000"/>
                </a:solidFill>
              </a:rPr>
              <a:t>Monitoring Unit is a </a:t>
            </a:r>
            <a:r>
              <a:rPr lang="en-US" sz="1600" dirty="0">
                <a:solidFill>
                  <a:srgbClr val="000000"/>
                </a:solidFill>
              </a:rPr>
              <a:t>Java based web </a:t>
            </a:r>
            <a:r>
              <a:rPr lang="en-US" sz="1600" dirty="0" smtClean="0">
                <a:solidFill>
                  <a:srgbClr val="000000"/>
                </a:solidFill>
              </a:rPr>
              <a:t>application. It is designed to analyze data on basis of assigned parameters using graphs. For detail view data can also be viewed in data table. </a:t>
            </a:r>
            <a:endParaRPr lang="en-US" sz="1600" dirty="0">
              <a:solidFill>
                <a:srgbClr val="000000"/>
              </a:solidFill>
            </a:endParaRPr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766" y="-1"/>
            <a:ext cx="5559233" cy="6875585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2086494" y="6765925"/>
            <a:ext cx="96713" cy="92075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411" y="916221"/>
            <a:ext cx="5328206" cy="42501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Tools And Technology</a:t>
            </a:r>
            <a:endParaRPr lang="en-US" sz="4000" b="0" dirty="0">
              <a:solidFill>
                <a:schemeClr val="bg1"/>
              </a:solidFill>
            </a:endParaRPr>
          </a:p>
        </p:txBody>
      </p:sp>
      <p:pic>
        <p:nvPicPr>
          <p:cNvPr id="59" name="Picture Placeholder 58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26766" y="-182767"/>
            <a:ext cx="2682467" cy="30480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88" y="2270419"/>
            <a:ext cx="1396354" cy="742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88" y="3693288"/>
            <a:ext cx="1396354" cy="742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390" y="3693288"/>
            <a:ext cx="1396354" cy="742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195" y="5076154"/>
            <a:ext cx="1462743" cy="742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88" y="5076154"/>
            <a:ext cx="1444241" cy="742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390" y="2285384"/>
            <a:ext cx="1444241" cy="742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18" y="3682151"/>
            <a:ext cx="1442576" cy="73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18" y="2287002"/>
            <a:ext cx="1479522" cy="740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510197" y="5076154"/>
            <a:ext cx="1462743" cy="774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87923" y="6684059"/>
            <a:ext cx="150397" cy="45719"/>
          </a:xfrm>
        </p:spPr>
        <p:txBody>
          <a:bodyPr/>
          <a:lstStyle/>
          <a:p>
            <a:r>
              <a:rPr lang="en-US" dirty="0"/>
              <a:t>.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296440" y="6364653"/>
            <a:ext cx="740227" cy="365125"/>
          </a:xfrm>
        </p:spPr>
        <p:txBody>
          <a:bodyPr/>
          <a:lstStyle/>
          <a:p>
            <a:r>
              <a:rPr lang="en-US" dirty="0"/>
              <a:t>.</a:t>
            </a:r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95930" y="68352"/>
            <a:ext cx="5987630" cy="1147968"/>
          </a:xfrm>
        </p:spPr>
        <p:txBody>
          <a:bodyPr/>
          <a:lstStyle/>
          <a:p>
            <a:r>
              <a:rPr lang="en-IN" dirty="0"/>
              <a:t>Application Architecture</a:t>
            </a:r>
          </a:p>
        </p:txBody>
      </p:sp>
      <p:pic>
        <p:nvPicPr>
          <p:cNvPr id="5" name="Picture Placeholder 58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26766" y="-182767"/>
            <a:ext cx="2682467" cy="30480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  <p:sp>
        <p:nvSpPr>
          <p:cNvPr id="6" name="Can 5"/>
          <p:cNvSpPr/>
          <p:nvPr/>
        </p:nvSpPr>
        <p:spPr>
          <a:xfrm>
            <a:off x="337435" y="1645732"/>
            <a:ext cx="1068239" cy="1036735"/>
          </a:xfrm>
          <a:prstGeom prst="can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90740" y="1874294"/>
            <a:ext cx="761628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 </a:t>
            </a:r>
            <a:r>
              <a:rPr lang="en-IN" sz="1050" b="1" dirty="0" smtClean="0"/>
              <a:t>Database:</a:t>
            </a:r>
          </a:p>
          <a:p>
            <a:pPr algn="ctr"/>
            <a:r>
              <a:rPr lang="en-IN" sz="1050" b="1" dirty="0" smtClean="0">
                <a:solidFill>
                  <a:srgbClr val="FF0000"/>
                </a:solidFill>
              </a:rPr>
              <a:t>27017</a:t>
            </a:r>
            <a:r>
              <a:rPr lang="en-IN" sz="1050" dirty="0" smtClean="0"/>
              <a:t> </a:t>
            </a:r>
            <a:endParaRPr lang="en-IN" sz="1050" dirty="0"/>
          </a:p>
          <a:p>
            <a:endParaRPr lang="en-IN" sz="1200" dirty="0"/>
          </a:p>
        </p:txBody>
      </p:sp>
      <p:sp>
        <p:nvSpPr>
          <p:cNvPr id="9" name="Down Arrow 8"/>
          <p:cNvSpPr/>
          <p:nvPr/>
        </p:nvSpPr>
        <p:spPr>
          <a:xfrm>
            <a:off x="895720" y="2778193"/>
            <a:ext cx="325316" cy="589353"/>
          </a:xfrm>
          <a:prstGeom prst="downArrow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459408" y="2778194"/>
            <a:ext cx="325316" cy="589353"/>
          </a:xfrm>
          <a:prstGeom prst="downArrow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38319" y="3463272"/>
            <a:ext cx="4395227" cy="284081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9408" y="3596054"/>
            <a:ext cx="139576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Eureka Server : </a:t>
            </a:r>
            <a:r>
              <a:rPr lang="en-IN" sz="1100" b="1" dirty="0">
                <a:solidFill>
                  <a:srgbClr val="FF0000"/>
                </a:solidFill>
              </a:rPr>
              <a:t>8761</a:t>
            </a:r>
          </a:p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71403" y="3865358"/>
            <a:ext cx="4129057" cy="2359596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9408" y="3994139"/>
            <a:ext cx="939128" cy="47249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547868" y="4044272"/>
            <a:ext cx="7286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 smtClean="0"/>
              <a:t>Service 1:</a:t>
            </a:r>
            <a:r>
              <a:rPr lang="en-IN" sz="1050" dirty="0" smtClean="0"/>
              <a:t> </a:t>
            </a:r>
            <a:r>
              <a:rPr lang="en-IN" sz="105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9995</a:t>
            </a:r>
            <a:endParaRPr lang="en-IN" sz="1050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8707" y="5292942"/>
            <a:ext cx="939128" cy="47249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58123" y="5292942"/>
            <a:ext cx="939128" cy="47249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689786" y="3994139"/>
            <a:ext cx="939128" cy="47249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76116" y="4639220"/>
            <a:ext cx="939128" cy="47249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1806595" y="4029084"/>
            <a:ext cx="7397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/>
              <a:t>Service </a:t>
            </a:r>
            <a:r>
              <a:rPr lang="en-IN" sz="1050" b="1" dirty="0" smtClean="0"/>
              <a:t>2: </a:t>
            </a:r>
            <a:r>
              <a:rPr lang="en-IN" sz="105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8095</a:t>
            </a:r>
            <a:endParaRPr lang="en-IN" sz="1050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endParaRPr lang="en-IN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1138849" y="4695862"/>
            <a:ext cx="8607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/>
              <a:t>Service </a:t>
            </a:r>
            <a:r>
              <a:rPr lang="en-IN" sz="1050" b="1" dirty="0" smtClean="0"/>
              <a:t>3: </a:t>
            </a:r>
            <a:r>
              <a:rPr lang="en-IN" sz="105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9996</a:t>
            </a:r>
            <a:endParaRPr lang="en-IN" sz="1050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endParaRPr lang="en-IN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514906" y="5357661"/>
            <a:ext cx="8319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/>
              <a:t>Service 4</a:t>
            </a:r>
            <a:r>
              <a:rPr lang="en-IN" sz="1050" b="1" dirty="0" smtClean="0"/>
              <a:t>: </a:t>
            </a:r>
            <a:r>
              <a:rPr lang="en-IN" sz="105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8091</a:t>
            </a:r>
            <a:endParaRPr lang="en-IN" sz="1050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endParaRPr lang="en-IN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1751222" y="5330461"/>
            <a:ext cx="8340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/>
              <a:t>Service </a:t>
            </a:r>
            <a:r>
              <a:rPr lang="en-IN" sz="1050" b="1" dirty="0" smtClean="0"/>
              <a:t>5:</a:t>
            </a:r>
            <a:r>
              <a:rPr lang="en-IN" sz="1050" dirty="0" smtClean="0"/>
              <a:t> </a:t>
            </a:r>
            <a:r>
              <a:rPr lang="en-IN" sz="105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8093</a:t>
            </a:r>
            <a:endParaRPr lang="en-IN" sz="1050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pPr algn="ctr"/>
            <a:endParaRPr lang="en-IN" sz="1050" dirty="0"/>
          </a:p>
        </p:txBody>
      </p:sp>
      <p:sp>
        <p:nvSpPr>
          <p:cNvPr id="24" name="Rectangle 23"/>
          <p:cNvSpPr/>
          <p:nvPr/>
        </p:nvSpPr>
        <p:spPr>
          <a:xfrm>
            <a:off x="3164236" y="4459770"/>
            <a:ext cx="1108190" cy="99236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36436" y="5882595"/>
            <a:ext cx="1859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/>
              <a:t>Micro-Services</a:t>
            </a:r>
            <a:endParaRPr lang="en-IN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85133" y="4646611"/>
            <a:ext cx="84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Kafka:</a:t>
            </a:r>
          </a:p>
          <a:p>
            <a:pPr algn="ctr"/>
            <a:r>
              <a:rPr lang="en-IN" b="1" dirty="0" smtClean="0">
                <a:solidFill>
                  <a:srgbClr val="FF0000"/>
                </a:solidFill>
              </a:rPr>
              <a:t>9092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7" name="Plus 26"/>
          <p:cNvSpPr/>
          <p:nvPr/>
        </p:nvSpPr>
        <p:spPr>
          <a:xfrm>
            <a:off x="2585319" y="4685209"/>
            <a:ext cx="422030" cy="434662"/>
          </a:xfrm>
          <a:prstGeom prst="mathPlus">
            <a:avLst/>
          </a:prstGeom>
          <a:solidFill>
            <a:schemeClr val="accent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4774036" y="4187123"/>
            <a:ext cx="1978456" cy="452097"/>
          </a:xfrm>
          <a:prstGeom prst="rightArrow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10800000">
            <a:off x="4790433" y="5104412"/>
            <a:ext cx="1962059" cy="452097"/>
          </a:xfrm>
          <a:prstGeom prst="rightArrow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981092" y="3367546"/>
            <a:ext cx="3604846" cy="3077216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77908" y="3497959"/>
            <a:ext cx="1802423" cy="68916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877908" y="4355992"/>
            <a:ext cx="1802423" cy="68916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877907" y="5258672"/>
            <a:ext cx="1802423" cy="68916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44962" y="6021094"/>
            <a:ext cx="163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/>
              <a:t>Frontend: </a:t>
            </a:r>
            <a:r>
              <a:rPr lang="en-IN" sz="1200" b="1" dirty="0" smtClean="0">
                <a:solidFill>
                  <a:srgbClr val="FF0000"/>
                </a:solidFill>
              </a:rPr>
              <a:t>3000</a:t>
            </a:r>
            <a:endParaRPr lang="en-IN" sz="12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37915" y="5452130"/>
            <a:ext cx="108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/>
              <a:t>Axios</a:t>
            </a:r>
            <a:endParaRPr lang="en-IN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275804" y="4541973"/>
            <a:ext cx="1006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/>
              <a:t>Router</a:t>
            </a:r>
            <a:endParaRPr lang="en-IN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051545" y="3689789"/>
            <a:ext cx="144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/>
              <a:t>Components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87171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00533" y="1501498"/>
            <a:ext cx="2839983" cy="1147968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pic>
        <p:nvPicPr>
          <p:cNvPr id="8" name="Picture Placeholder 58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26766" y="-182767"/>
            <a:ext cx="2682467" cy="30480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112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Data Analysis Board</vt:lpstr>
      <vt:lpstr>Overview</vt:lpstr>
      <vt:lpstr>Tools And Technology</vt:lpstr>
      <vt:lpstr>Application Architecture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2023-04-05T20:43:25Z</dcterms:created>
  <dcterms:modified xsi:type="dcterms:W3CDTF">2023-04-06T03:55:42Z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