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61" r:id="rId4"/>
    <p:sldId id="259" r:id="rId5"/>
    <p:sldId id="262" r:id="rId6"/>
    <p:sldId id="263" r:id="rId7"/>
    <p:sldId id="264" r:id="rId8"/>
    <p:sldId id="268" r:id="rId9"/>
    <p:sldId id="269" r:id="rId10"/>
    <p:sldId id="267" r:id="rId11"/>
    <p:sldId id="265" r:id="rId12"/>
    <p:sldId id="266"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712"/>
    <a:srgbClr val="3F3C3B"/>
    <a:srgbClr val="4A412A"/>
    <a:srgbClr val="2B2929"/>
    <a:srgbClr val="DBBA95"/>
    <a:srgbClr val="E9D4BD"/>
    <a:srgbClr val="B27E5C"/>
    <a:srgbClr val="00E6F2"/>
    <a:srgbClr val="E50D7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3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02815"/>
            <a:ext cx="7482545" cy="1373587"/>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89121"/>
            <a:ext cx="7482545" cy="61082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89602"/>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123" y="370282"/>
            <a:ext cx="6722985" cy="763525"/>
          </a:xfrm>
        </p:spPr>
        <p:txBody>
          <a:bodyPr>
            <a:normAutofit/>
          </a:bodyPr>
          <a:lstStyle>
            <a:lvl1pPr algn="l">
              <a:defRPr sz="3600">
                <a:solidFill>
                  <a:schemeClr val="accent5">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8124" y="1174628"/>
            <a:ext cx="6722986"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552" y="251411"/>
            <a:ext cx="8076896" cy="789602"/>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0605" y="58632"/>
            <a:ext cx="7473395" cy="1138773"/>
          </a:xfrm>
          <a:prstGeom prst="rect">
            <a:avLst/>
          </a:prstGeom>
          <a:noFill/>
        </p:spPr>
        <p:txBody>
          <a:bodyPr wrap="square" rtlCol="0">
            <a:spAutoFit/>
          </a:bodyPr>
          <a:lstStyle/>
          <a:p>
            <a:r>
              <a:rPr lang="en-IN" sz="4000" b="1" dirty="0">
                <a:solidFill>
                  <a:srgbClr val="FF0000"/>
                </a:solidFill>
                <a:latin typeface="Times New Roman" pitchFamily="18" charset="0"/>
                <a:cs typeface="Times New Roman" pitchFamily="18" charset="0"/>
              </a:rPr>
              <a:t>Pune </a:t>
            </a:r>
            <a:r>
              <a:rPr lang="en-IN" sz="4000" b="1" dirty="0" err="1">
                <a:solidFill>
                  <a:srgbClr val="FF0000"/>
                </a:solidFill>
                <a:latin typeface="Times New Roman" pitchFamily="18" charset="0"/>
                <a:cs typeface="Times New Roman" pitchFamily="18" charset="0"/>
              </a:rPr>
              <a:t>Vidyarthi</a:t>
            </a:r>
            <a:r>
              <a:rPr lang="en-IN" sz="4000" b="1" dirty="0">
                <a:solidFill>
                  <a:srgbClr val="FF0000"/>
                </a:solidFill>
                <a:latin typeface="Times New Roman" pitchFamily="18" charset="0"/>
                <a:cs typeface="Times New Roman" pitchFamily="18" charset="0"/>
              </a:rPr>
              <a:t> </a:t>
            </a:r>
            <a:r>
              <a:rPr lang="en-IN" sz="4000" b="1" dirty="0" err="1">
                <a:solidFill>
                  <a:srgbClr val="FF0000"/>
                </a:solidFill>
                <a:latin typeface="Times New Roman" pitchFamily="18" charset="0"/>
                <a:cs typeface="Times New Roman" pitchFamily="18" charset="0"/>
              </a:rPr>
              <a:t>Griha’s</a:t>
            </a:r>
            <a:br>
              <a:rPr lang="en-IN" sz="2400" b="1" dirty="0">
                <a:solidFill>
                  <a:srgbClr val="FF0000"/>
                </a:solidFill>
                <a:latin typeface="Times New Roman" pitchFamily="18" charset="0"/>
                <a:cs typeface="Times New Roman" pitchFamily="18" charset="0"/>
              </a:rPr>
            </a:br>
            <a:r>
              <a:rPr lang="en-IN" sz="2800" b="1" dirty="0">
                <a:solidFill>
                  <a:srgbClr val="002060"/>
                </a:solidFill>
                <a:latin typeface="Times New Roman" pitchFamily="18" charset="0"/>
                <a:cs typeface="Times New Roman" pitchFamily="18" charset="0"/>
              </a:rPr>
              <a:t>College of Engineering &amp; SSD IOM, Nashik</a:t>
            </a:r>
            <a:endParaRPr lang="en-IN" sz="2800" dirty="0"/>
          </a:p>
        </p:txBody>
      </p:sp>
      <p:pic>
        <p:nvPicPr>
          <p:cNvPr id="6" name="Picture 5"/>
          <p:cNvPicPr>
            <a:picLocks noChangeAspect="1"/>
          </p:cNvPicPr>
          <p:nvPr/>
        </p:nvPicPr>
        <p:blipFill>
          <a:blip r:embed="rId2"/>
          <a:stretch>
            <a:fillRect/>
          </a:stretch>
        </p:blipFill>
        <p:spPr>
          <a:xfrm>
            <a:off x="143556" y="-30773"/>
            <a:ext cx="1527050" cy="1744403"/>
          </a:xfrm>
          <a:prstGeom prst="rect">
            <a:avLst/>
          </a:prstGeom>
        </p:spPr>
      </p:pic>
      <p:sp>
        <p:nvSpPr>
          <p:cNvPr id="7" name="TextBox 6"/>
          <p:cNvSpPr txBox="1"/>
          <p:nvPr/>
        </p:nvSpPr>
        <p:spPr>
          <a:xfrm>
            <a:off x="3503065" y="1197405"/>
            <a:ext cx="1679755" cy="707886"/>
          </a:xfrm>
          <a:prstGeom prst="rect">
            <a:avLst/>
          </a:prstGeom>
          <a:noFill/>
        </p:spPr>
        <p:txBody>
          <a:bodyPr wrap="square" rtlCol="0">
            <a:spAutoFit/>
          </a:bodyPr>
          <a:lstStyle/>
          <a:p>
            <a:r>
              <a:rPr lang="en-IN" sz="2200" b="1" dirty="0">
                <a:solidFill>
                  <a:schemeClr val="accent1">
                    <a:lumMod val="50000"/>
                  </a:schemeClr>
                </a:solidFill>
                <a:latin typeface="Times New Roman" pitchFamily="18" charset="0"/>
                <a:cs typeface="Times New Roman" pitchFamily="18" charset="0"/>
              </a:rPr>
              <a:t>Project on</a:t>
            </a:r>
          </a:p>
          <a:p>
            <a:endParaRPr lang="en-IN" dirty="0"/>
          </a:p>
        </p:txBody>
      </p:sp>
      <p:sp>
        <p:nvSpPr>
          <p:cNvPr id="8" name="TextBox 7"/>
          <p:cNvSpPr txBox="1"/>
          <p:nvPr/>
        </p:nvSpPr>
        <p:spPr>
          <a:xfrm>
            <a:off x="1670605" y="1713630"/>
            <a:ext cx="7024430" cy="800219"/>
          </a:xfrm>
          <a:prstGeom prst="rect">
            <a:avLst/>
          </a:prstGeom>
          <a:noFill/>
        </p:spPr>
        <p:txBody>
          <a:bodyPr wrap="square" rtlCol="0">
            <a:spAutoFit/>
          </a:bodyPr>
          <a:lstStyle/>
          <a:p>
            <a:r>
              <a:rPr lang="en-IN" sz="2800" b="1" dirty="0">
                <a:solidFill>
                  <a:schemeClr val="accent2">
                    <a:lumMod val="50000"/>
                  </a:schemeClr>
                </a:solidFill>
                <a:latin typeface="Times New Roman" pitchFamily="18" charset="0"/>
                <a:cs typeface="Times New Roman" pitchFamily="18" charset="0"/>
              </a:rPr>
              <a:t>“Face Mask Detection System Using AI”</a:t>
            </a:r>
          </a:p>
          <a:p>
            <a:endParaRPr lang="en-IN" dirty="0"/>
          </a:p>
        </p:txBody>
      </p:sp>
      <p:sp>
        <p:nvSpPr>
          <p:cNvPr id="9" name="TextBox 8"/>
          <p:cNvSpPr txBox="1"/>
          <p:nvPr/>
        </p:nvSpPr>
        <p:spPr>
          <a:xfrm>
            <a:off x="3503065" y="2266340"/>
            <a:ext cx="2209647" cy="677108"/>
          </a:xfrm>
          <a:prstGeom prst="rect">
            <a:avLst/>
          </a:prstGeom>
          <a:noFill/>
        </p:spPr>
        <p:txBody>
          <a:bodyPr wrap="square" rtlCol="0">
            <a:spAutoFit/>
          </a:bodyPr>
          <a:lstStyle/>
          <a:p>
            <a:r>
              <a:rPr lang="en-IN" sz="2000" b="1" dirty="0">
                <a:solidFill>
                  <a:srgbClr val="FF0000"/>
                </a:solidFill>
                <a:latin typeface="Times New Roman" pitchFamily="18" charset="0"/>
                <a:cs typeface="Times New Roman" pitchFamily="18" charset="0"/>
              </a:rPr>
              <a:t>Presented by</a:t>
            </a:r>
          </a:p>
          <a:p>
            <a:endParaRPr lang="en-IN" dirty="0"/>
          </a:p>
        </p:txBody>
      </p:sp>
      <p:sp>
        <p:nvSpPr>
          <p:cNvPr id="10" name="TextBox 9"/>
          <p:cNvSpPr txBox="1"/>
          <p:nvPr/>
        </p:nvSpPr>
        <p:spPr>
          <a:xfrm>
            <a:off x="3044950" y="2724455"/>
            <a:ext cx="3664920" cy="1785104"/>
          </a:xfrm>
          <a:prstGeom prst="rect">
            <a:avLst/>
          </a:prstGeom>
          <a:noFill/>
        </p:spPr>
        <p:txBody>
          <a:bodyPr wrap="square" rtlCol="0">
            <a:spAutoFit/>
          </a:bodyPr>
          <a:lstStyle/>
          <a:p>
            <a:r>
              <a:rPr lang="en-IN" sz="2000" b="1" dirty="0">
                <a:solidFill>
                  <a:srgbClr val="002060"/>
                </a:solidFill>
                <a:latin typeface="Times New Roman" pitchFamily="18" charset="0"/>
                <a:cs typeface="Times New Roman" pitchFamily="18" charset="0"/>
              </a:rPr>
              <a:t>Group Members :</a:t>
            </a:r>
          </a:p>
          <a:p>
            <a:r>
              <a:rPr lang="en-IN" b="1" dirty="0">
                <a:solidFill>
                  <a:srgbClr val="002060"/>
                </a:solidFill>
                <a:latin typeface="Times New Roman" pitchFamily="18" charset="0"/>
                <a:cs typeface="Times New Roman" pitchFamily="18" charset="0"/>
              </a:rPr>
              <a:t>    Mr.  </a:t>
            </a:r>
            <a:r>
              <a:rPr lang="en-IN" b="1" dirty="0" err="1">
                <a:solidFill>
                  <a:srgbClr val="002060"/>
                </a:solidFill>
                <a:latin typeface="Times New Roman" pitchFamily="18" charset="0"/>
                <a:cs typeface="Times New Roman" pitchFamily="18" charset="0"/>
              </a:rPr>
              <a:t>Tejas</a:t>
            </a:r>
            <a:r>
              <a:rPr lang="en-IN" b="1" dirty="0">
                <a:solidFill>
                  <a:srgbClr val="002060"/>
                </a:solidFill>
                <a:latin typeface="Times New Roman" pitchFamily="18" charset="0"/>
                <a:cs typeface="Times New Roman" pitchFamily="18" charset="0"/>
              </a:rPr>
              <a:t> </a:t>
            </a:r>
            <a:r>
              <a:rPr lang="en-IN" b="1" dirty="0" err="1">
                <a:solidFill>
                  <a:srgbClr val="002060"/>
                </a:solidFill>
                <a:latin typeface="Times New Roman" pitchFamily="18" charset="0"/>
                <a:cs typeface="Times New Roman" pitchFamily="18" charset="0"/>
              </a:rPr>
              <a:t>Bansode</a:t>
            </a:r>
            <a:endParaRPr lang="en-IN" b="1" dirty="0">
              <a:solidFill>
                <a:srgbClr val="002060"/>
              </a:solidFill>
              <a:latin typeface="Times New Roman" pitchFamily="18" charset="0"/>
              <a:cs typeface="Times New Roman" pitchFamily="18" charset="0"/>
            </a:endParaRPr>
          </a:p>
          <a:p>
            <a:r>
              <a:rPr lang="en-IN" b="1" dirty="0">
                <a:solidFill>
                  <a:srgbClr val="002060"/>
                </a:solidFill>
                <a:latin typeface="Times New Roman" pitchFamily="18" charset="0"/>
                <a:cs typeface="Times New Roman" pitchFamily="18" charset="0"/>
              </a:rPr>
              <a:t>    Mr.  Abhijit </a:t>
            </a:r>
            <a:r>
              <a:rPr lang="en-IN" b="1" dirty="0" err="1">
                <a:solidFill>
                  <a:srgbClr val="002060"/>
                </a:solidFill>
                <a:latin typeface="Times New Roman" pitchFamily="18" charset="0"/>
                <a:cs typeface="Times New Roman" pitchFamily="18" charset="0"/>
              </a:rPr>
              <a:t>Shermale</a:t>
            </a:r>
            <a:endParaRPr lang="en-IN" b="1" dirty="0">
              <a:solidFill>
                <a:srgbClr val="002060"/>
              </a:solidFill>
              <a:latin typeface="Times New Roman" pitchFamily="18" charset="0"/>
              <a:cs typeface="Times New Roman" pitchFamily="18" charset="0"/>
            </a:endParaRPr>
          </a:p>
          <a:p>
            <a:r>
              <a:rPr lang="en-IN" b="1" dirty="0">
                <a:solidFill>
                  <a:srgbClr val="002060"/>
                </a:solidFill>
                <a:latin typeface="Times New Roman" pitchFamily="18" charset="0"/>
                <a:cs typeface="Times New Roman" pitchFamily="18" charset="0"/>
              </a:rPr>
              <a:t>    Mr.  </a:t>
            </a:r>
            <a:r>
              <a:rPr lang="en-IN" b="1" dirty="0" err="1">
                <a:solidFill>
                  <a:srgbClr val="002060"/>
                </a:solidFill>
                <a:latin typeface="Times New Roman" pitchFamily="18" charset="0"/>
                <a:cs typeface="Times New Roman" pitchFamily="18" charset="0"/>
              </a:rPr>
              <a:t>Darshan</a:t>
            </a:r>
            <a:r>
              <a:rPr lang="en-IN" b="1" dirty="0">
                <a:solidFill>
                  <a:srgbClr val="002060"/>
                </a:solidFill>
                <a:latin typeface="Times New Roman" pitchFamily="18" charset="0"/>
                <a:cs typeface="Times New Roman" pitchFamily="18" charset="0"/>
              </a:rPr>
              <a:t> </a:t>
            </a:r>
            <a:r>
              <a:rPr lang="en-IN" b="1" dirty="0" err="1">
                <a:solidFill>
                  <a:srgbClr val="002060"/>
                </a:solidFill>
                <a:latin typeface="Times New Roman" pitchFamily="18" charset="0"/>
                <a:cs typeface="Times New Roman" pitchFamily="18" charset="0"/>
              </a:rPr>
              <a:t>Shinde</a:t>
            </a:r>
            <a:endParaRPr lang="en-IN" b="1" dirty="0">
              <a:solidFill>
                <a:srgbClr val="002060"/>
              </a:solidFill>
              <a:latin typeface="Times New Roman" pitchFamily="18" charset="0"/>
              <a:cs typeface="Times New Roman" pitchFamily="18" charset="0"/>
            </a:endParaRPr>
          </a:p>
          <a:p>
            <a:r>
              <a:rPr lang="en-IN" b="1" dirty="0">
                <a:solidFill>
                  <a:srgbClr val="002060"/>
                </a:solidFill>
                <a:latin typeface="Times New Roman" pitchFamily="18" charset="0"/>
                <a:cs typeface="Times New Roman" pitchFamily="18" charset="0"/>
              </a:rPr>
              <a:t>    Mr.  </a:t>
            </a:r>
            <a:r>
              <a:rPr lang="en-IN" b="1" dirty="0" err="1">
                <a:solidFill>
                  <a:srgbClr val="002060"/>
                </a:solidFill>
                <a:latin typeface="Times New Roman" pitchFamily="18" charset="0"/>
                <a:cs typeface="Times New Roman" pitchFamily="18" charset="0"/>
              </a:rPr>
              <a:t>Suraj</a:t>
            </a:r>
            <a:r>
              <a:rPr lang="en-IN" b="1" dirty="0">
                <a:solidFill>
                  <a:srgbClr val="002060"/>
                </a:solidFill>
                <a:latin typeface="Times New Roman" pitchFamily="18" charset="0"/>
                <a:cs typeface="Times New Roman" pitchFamily="18" charset="0"/>
              </a:rPr>
              <a:t> Pawar</a:t>
            </a:r>
          </a:p>
          <a:p>
            <a:endParaRPr lang="en-IN" dirty="0"/>
          </a:p>
        </p:txBody>
      </p:sp>
      <p:sp>
        <p:nvSpPr>
          <p:cNvPr id="11" name="TextBox 10"/>
          <p:cNvSpPr txBox="1"/>
          <p:nvPr/>
        </p:nvSpPr>
        <p:spPr>
          <a:xfrm>
            <a:off x="0" y="4098800"/>
            <a:ext cx="3655770" cy="1354217"/>
          </a:xfrm>
          <a:prstGeom prst="rect">
            <a:avLst/>
          </a:prstGeom>
          <a:noFill/>
        </p:spPr>
        <p:txBody>
          <a:bodyPr wrap="square" rtlCol="0">
            <a:spAutoFit/>
          </a:bodyPr>
          <a:lstStyle/>
          <a:p>
            <a:r>
              <a:rPr lang="en-IN" sz="3200" b="1" dirty="0">
                <a:solidFill>
                  <a:srgbClr val="C00000"/>
                </a:solidFill>
                <a:latin typeface="Times New Roman" pitchFamily="18" charset="0"/>
                <a:cs typeface="Times New Roman" pitchFamily="18" charset="0"/>
              </a:rPr>
              <a:t>Guided by</a:t>
            </a:r>
          </a:p>
          <a:p>
            <a:r>
              <a:rPr lang="en-IN" sz="3200" b="1" dirty="0" err="1">
                <a:solidFill>
                  <a:srgbClr val="C00000"/>
                </a:solidFill>
                <a:latin typeface="Times New Roman" pitchFamily="18" charset="0"/>
                <a:cs typeface="Times New Roman" pitchFamily="18" charset="0"/>
              </a:rPr>
              <a:t>Prof.</a:t>
            </a:r>
            <a:r>
              <a:rPr lang="en-IN" sz="3200" b="1" dirty="0">
                <a:solidFill>
                  <a:srgbClr val="C00000"/>
                </a:solidFill>
                <a:latin typeface="Times New Roman" pitchFamily="18" charset="0"/>
                <a:cs typeface="Times New Roman" pitchFamily="18" charset="0"/>
              </a:rPr>
              <a:t> </a:t>
            </a:r>
            <a:r>
              <a:rPr lang="en-IN" sz="3200" b="1" dirty="0" err="1">
                <a:solidFill>
                  <a:srgbClr val="C00000"/>
                </a:solidFill>
                <a:latin typeface="Times New Roman" pitchFamily="18" charset="0"/>
                <a:cs typeface="Times New Roman" pitchFamily="18" charset="0"/>
              </a:rPr>
              <a:t>M.T.Jagtap</a:t>
            </a:r>
            <a:endParaRPr lang="en-IN" sz="3200" b="1" dirty="0">
              <a:solidFill>
                <a:srgbClr val="C00000"/>
              </a:solidFill>
              <a:latin typeface="Times New Roman" pitchFamily="18" charset="0"/>
              <a:cs typeface="Times New Roman" pitchFamily="18" charset="0"/>
            </a:endParaRPr>
          </a:p>
          <a:p>
            <a:endParaRPr lang="en-IN" dirty="0"/>
          </a:p>
        </p:txBody>
      </p:sp>
      <p:sp>
        <p:nvSpPr>
          <p:cNvPr id="12" name="TextBox 11"/>
          <p:cNvSpPr txBox="1"/>
          <p:nvPr/>
        </p:nvSpPr>
        <p:spPr>
          <a:xfrm>
            <a:off x="5946345" y="4597736"/>
            <a:ext cx="3655770" cy="861774"/>
          </a:xfrm>
          <a:prstGeom prst="rect">
            <a:avLst/>
          </a:prstGeom>
          <a:noFill/>
        </p:spPr>
        <p:txBody>
          <a:bodyPr wrap="square" rtlCol="0">
            <a:spAutoFit/>
          </a:bodyPr>
          <a:lstStyle/>
          <a:p>
            <a:r>
              <a:rPr lang="en-IN" sz="3200" b="1" dirty="0">
                <a:solidFill>
                  <a:srgbClr val="C00000"/>
                </a:solidFill>
                <a:latin typeface="Times New Roman" pitchFamily="18" charset="0"/>
                <a:cs typeface="Times New Roman" pitchFamily="18" charset="0"/>
              </a:rPr>
              <a:t>GROUP ID - 11</a:t>
            </a:r>
          </a:p>
          <a:p>
            <a:endParaRPr lang="en-IN"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555" y="128470"/>
            <a:ext cx="5344675"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Applications</a:t>
            </a:r>
          </a:p>
        </p:txBody>
      </p:sp>
      <p:sp>
        <p:nvSpPr>
          <p:cNvPr id="6" name="TextBox 5"/>
          <p:cNvSpPr txBox="1"/>
          <p:nvPr/>
        </p:nvSpPr>
        <p:spPr>
          <a:xfrm>
            <a:off x="296260" y="1502815"/>
            <a:ext cx="7024430" cy="29510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School/Colleges</a:t>
            </a:r>
          </a:p>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Company</a:t>
            </a:r>
          </a:p>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Hospitals</a:t>
            </a:r>
          </a:p>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Bank</a:t>
            </a:r>
          </a:p>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Bus Station</a:t>
            </a:r>
          </a:p>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Railway Station</a:t>
            </a:r>
          </a:p>
          <a:p>
            <a:pPr marL="342900" indent="-34290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Airport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29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55" y="281175"/>
            <a:ext cx="3359510"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Future Scope</a:t>
            </a:r>
          </a:p>
        </p:txBody>
      </p:sp>
      <p:sp>
        <p:nvSpPr>
          <p:cNvPr id="3" name="TextBox 2"/>
          <p:cNvSpPr txBox="1"/>
          <p:nvPr/>
        </p:nvSpPr>
        <p:spPr>
          <a:xfrm>
            <a:off x="143555" y="1350110"/>
            <a:ext cx="5955495"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Finally, the work opens interesting future directions for researchers. Firstly, the proposed technique can be integrated into any high-resolution video surveillance devices and not limited to mask detection only. Secondly, the model can be extended to detect facial landmarks with a facemask for biometric purposes.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35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55" y="281175"/>
            <a:ext cx="3359510"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143555" y="1350110"/>
            <a:ext cx="5955495" cy="2308324"/>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With the help of this proposed system, we are able to contribute in public healthcare and welfare. Using basic ML tools and simplified techniques the method has achieved reasonably high accuracy.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07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86585"/>
            <a:ext cx="3512215"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0" y="1197405"/>
            <a:ext cx="9144000" cy="3754874"/>
          </a:xfrm>
          <a:prstGeom prst="rect">
            <a:avLst/>
          </a:prstGeom>
          <a:noFill/>
        </p:spPr>
        <p:txBody>
          <a:bodyPr wrap="square" rtlCol="0">
            <a:spAutoFit/>
          </a:bodyPr>
          <a:lstStyle/>
          <a:p>
            <a:pPr algn="just"/>
            <a:r>
              <a:rPr lang="en-IN" sz="1400" dirty="0">
                <a:latin typeface="Times New Roman" panose="02020603050405020304" pitchFamily="18" charset="0"/>
                <a:cs typeface="Times New Roman" panose="02020603050405020304" pitchFamily="18" charset="0"/>
              </a:rPr>
              <a:t>[1] Rahman, Mohammad </a:t>
            </a:r>
            <a:r>
              <a:rPr lang="en-IN" sz="1400" dirty="0" err="1">
                <a:latin typeface="Times New Roman" panose="02020603050405020304" pitchFamily="18" charset="0"/>
                <a:cs typeface="Times New Roman" panose="02020603050405020304" pitchFamily="18" charset="0"/>
              </a:rPr>
              <a:t>Marufur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Manik</a:t>
            </a:r>
            <a:r>
              <a:rPr lang="en-IN" sz="1400" dirty="0">
                <a:latin typeface="Times New Roman" panose="02020603050405020304" pitchFamily="18" charset="0"/>
                <a:cs typeface="Times New Roman" panose="02020603050405020304" pitchFamily="18" charset="0"/>
              </a:rPr>
              <a:t>, Md. </a:t>
            </a:r>
            <a:r>
              <a:rPr lang="en-IN" sz="1400" dirty="0" err="1">
                <a:latin typeface="Times New Roman" panose="02020603050405020304" pitchFamily="18" charset="0"/>
                <a:cs typeface="Times New Roman" panose="02020603050405020304" pitchFamily="18" charset="0"/>
              </a:rPr>
              <a:t>Motaleb</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Hossen</a:t>
            </a:r>
            <a:r>
              <a:rPr lang="en-IN" sz="1400" dirty="0">
                <a:latin typeface="Times New Roman" panose="02020603050405020304" pitchFamily="18" charset="0"/>
                <a:cs typeface="Times New Roman" panose="02020603050405020304" pitchFamily="18" charset="0"/>
              </a:rPr>
              <a:t>; Islam, Md. </a:t>
            </a:r>
            <a:r>
              <a:rPr lang="en-IN" sz="1400" dirty="0" err="1">
                <a:latin typeface="Times New Roman" panose="02020603050405020304" pitchFamily="18" charset="0"/>
                <a:cs typeface="Times New Roman" panose="02020603050405020304" pitchFamily="18" charset="0"/>
              </a:rPr>
              <a:t>Milon</a:t>
            </a:r>
            <a:r>
              <a:rPr lang="en-IN" sz="1400" dirty="0">
                <a:latin typeface="Times New Roman" panose="02020603050405020304" pitchFamily="18" charset="0"/>
                <a:cs typeface="Times New Roman" panose="02020603050405020304" pitchFamily="18" charset="0"/>
              </a:rPr>
              <a:t>; Mahmud, </a:t>
            </a:r>
            <a:r>
              <a:rPr lang="en-IN" sz="1400" dirty="0" err="1">
                <a:latin typeface="Times New Roman" panose="02020603050405020304" pitchFamily="18" charset="0"/>
                <a:cs typeface="Times New Roman" panose="02020603050405020304" pitchFamily="18" charset="0"/>
              </a:rPr>
              <a:t>Saifuddin</a:t>
            </a:r>
            <a:r>
              <a:rPr lang="en-IN" sz="1400" dirty="0">
                <a:latin typeface="Times New Roman" panose="02020603050405020304" pitchFamily="18" charset="0"/>
                <a:cs typeface="Times New Roman" panose="02020603050405020304" pitchFamily="18" charset="0"/>
              </a:rPr>
              <a:t>; Kim, Jong-</a:t>
            </a:r>
            <a:r>
              <a:rPr lang="en-IN" sz="1400" dirty="0" err="1">
                <a:latin typeface="Times New Roman" panose="02020603050405020304" pitchFamily="18" charset="0"/>
                <a:cs typeface="Times New Roman" panose="02020603050405020304" pitchFamily="18" charset="0"/>
              </a:rPr>
              <a:t>Hoon</a:t>
            </a:r>
            <a:r>
              <a:rPr lang="en-IN" sz="1400" dirty="0">
                <a:latin typeface="Times New Roman" panose="02020603050405020304" pitchFamily="18" charset="0"/>
                <a:cs typeface="Times New Roman" panose="02020603050405020304" pitchFamily="18" charset="0"/>
              </a:rPr>
              <a:t> (2020). [IEEE 2020 IEEE International IOT, Electronics and Mechatronics Conference (IEMTRONICS) - Vancouver, BC, Canada (2020.9.9-2020.9.12)] 2020 IEEE International IOT, Electronics and Mechatronics Conference (IEMTRONICS) - An Automated System to Limit COVID-19 Using Facial Mask Detection in Smart City Network. , (), 1– 5. doi:10.1109/IEMTRONICS51293.2020.9216386</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Sakshi</a:t>
            </a:r>
            <a:r>
              <a:rPr lang="en-IN" sz="1400" dirty="0">
                <a:latin typeface="Times New Roman" panose="02020603050405020304" pitchFamily="18" charset="0"/>
                <a:cs typeface="Times New Roman" panose="02020603050405020304" pitchFamily="18" charset="0"/>
              </a:rPr>
              <a:t>, S., Gupta, A. K., Singh Yadav, S., &amp; Kumar, U. (2021). Face Mask Detection System using CNN. 2021 International Conference on Advance Computing and Innovative Technologies in Engineering (ICACITE). doi:10.1109/icacite51222.2021.940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[3] Islam, M. S., </a:t>
            </a:r>
            <a:r>
              <a:rPr lang="en-IN" sz="1400" dirty="0" err="1">
                <a:latin typeface="Times New Roman" panose="02020603050405020304" pitchFamily="18" charset="0"/>
                <a:cs typeface="Times New Roman" panose="02020603050405020304" pitchFamily="18" charset="0"/>
              </a:rPr>
              <a:t>Haque</a:t>
            </a:r>
            <a:r>
              <a:rPr lang="en-IN" sz="1400" dirty="0">
                <a:latin typeface="Times New Roman" panose="02020603050405020304" pitchFamily="18" charset="0"/>
                <a:cs typeface="Times New Roman" panose="02020603050405020304" pitchFamily="18" charset="0"/>
              </a:rPr>
              <a:t> Moon, E., </a:t>
            </a:r>
            <a:r>
              <a:rPr lang="en-IN" sz="1400" dirty="0" err="1">
                <a:latin typeface="Times New Roman" panose="02020603050405020304" pitchFamily="18" charset="0"/>
                <a:cs typeface="Times New Roman" panose="02020603050405020304" pitchFamily="18" charset="0"/>
              </a:rPr>
              <a:t>Shaikat</a:t>
            </a:r>
            <a:r>
              <a:rPr lang="en-IN" sz="1400" dirty="0">
                <a:latin typeface="Times New Roman" panose="02020603050405020304" pitchFamily="18" charset="0"/>
                <a:cs typeface="Times New Roman" panose="02020603050405020304" pitchFamily="18" charset="0"/>
              </a:rPr>
              <a:t>, M. A., &amp; Jahangir </a:t>
            </a:r>
            <a:r>
              <a:rPr lang="en-IN" sz="1400" dirty="0" err="1">
                <a:latin typeface="Times New Roman" panose="02020603050405020304" pitchFamily="18" charset="0"/>
                <a:cs typeface="Times New Roman" panose="02020603050405020304" pitchFamily="18" charset="0"/>
              </a:rPr>
              <a:t>Alam</a:t>
            </a:r>
            <a:r>
              <a:rPr lang="en-IN" sz="1400" dirty="0">
                <a:latin typeface="Times New Roman" panose="02020603050405020304" pitchFamily="18" charset="0"/>
                <a:cs typeface="Times New Roman" panose="02020603050405020304" pitchFamily="18" charset="0"/>
              </a:rPr>
              <a:t>, M. (2020). A Novel Approach to Detect Face Mask using CNN. 2020 3rd International Conference on Intelligent Sustainable Systems (ICISS). doi:10.1109/iciss49785.2020.9315</a:t>
            </a:r>
          </a:p>
          <a:p>
            <a:pPr algn="just"/>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[4] Suresh, K., </a:t>
            </a:r>
            <a:r>
              <a:rPr lang="en-IN" sz="1400" dirty="0" err="1">
                <a:latin typeface="Times New Roman" panose="02020603050405020304" pitchFamily="18" charset="0"/>
                <a:cs typeface="Times New Roman" panose="02020603050405020304" pitchFamily="18" charset="0"/>
              </a:rPr>
              <a:t>Palangappa</a:t>
            </a:r>
            <a:r>
              <a:rPr lang="en-IN" sz="1400" dirty="0">
                <a:latin typeface="Times New Roman" panose="02020603050405020304" pitchFamily="18" charset="0"/>
                <a:cs typeface="Times New Roman" panose="02020603050405020304" pitchFamily="18" charset="0"/>
              </a:rPr>
              <a:t>, M., &amp; </a:t>
            </a:r>
            <a:r>
              <a:rPr lang="en-IN" sz="1400" dirty="0" err="1">
                <a:latin typeface="Times New Roman" panose="02020603050405020304" pitchFamily="18" charset="0"/>
                <a:cs typeface="Times New Roman" panose="02020603050405020304" pitchFamily="18" charset="0"/>
              </a:rPr>
              <a:t>Bhuvan</a:t>
            </a:r>
            <a:r>
              <a:rPr lang="en-IN" sz="1400" dirty="0">
                <a:latin typeface="Times New Roman" panose="02020603050405020304" pitchFamily="18" charset="0"/>
                <a:cs typeface="Times New Roman" panose="02020603050405020304" pitchFamily="18" charset="0"/>
              </a:rPr>
              <a:t>, S. (2021). Face Mask Detection by using Optimistic Convolutional Neural Network. 2021 6th International Conference on Inventive Computation Technologies (ICICT). doi:10.1109/icict50816.2021.9358</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1670" y="586585"/>
            <a:ext cx="2901395" cy="646331"/>
          </a:xfrm>
          <a:prstGeom prst="rect">
            <a:avLst/>
          </a:prstGeom>
          <a:noFill/>
        </p:spPr>
        <p:txBody>
          <a:bodyPr wrap="square" rtlCol="0">
            <a:spAutoFit/>
          </a:bodyPr>
          <a:lstStyle/>
          <a:p>
            <a:r>
              <a:rPr lang="en-IN" sz="3600" b="1" dirty="0">
                <a:solidFill>
                  <a:srgbClr val="C00000"/>
                </a:solidFill>
                <a:latin typeface="Times New Roman" panose="02020603050405020304" pitchFamily="18" charset="0"/>
                <a:cs typeface="Times New Roman" panose="02020603050405020304" pitchFamily="18" charset="0"/>
              </a:rPr>
              <a:t>Contents</a:t>
            </a:r>
          </a:p>
        </p:txBody>
      </p:sp>
      <p:sp>
        <p:nvSpPr>
          <p:cNvPr id="6" name="TextBox 5"/>
          <p:cNvSpPr txBox="1"/>
          <p:nvPr/>
        </p:nvSpPr>
        <p:spPr>
          <a:xfrm>
            <a:off x="448965" y="1350110"/>
            <a:ext cx="3054100" cy="3416320"/>
          </a:xfrm>
          <a:prstGeom prst="rect">
            <a:avLst/>
          </a:prstGeom>
          <a:noFill/>
        </p:spPr>
        <p:txBody>
          <a:bodyPr wrap="square" rtlCol="0">
            <a:spAutoFit/>
          </a:bodyPr>
          <a:lstStyle/>
          <a:p>
            <a:pPr marL="342900" indent="-342900">
              <a:buAutoNum type="arabicPeriod"/>
            </a:pPr>
            <a:r>
              <a:rPr lang="en-IN" sz="2400" dirty="0">
                <a:latin typeface="Times New Roman" panose="02020603050405020304" pitchFamily="18" charset="0"/>
                <a:cs typeface="Times New Roman" panose="02020603050405020304" pitchFamily="18" charset="0"/>
              </a:rPr>
              <a:t>Problem Definition</a:t>
            </a:r>
          </a:p>
          <a:p>
            <a:pPr marL="342900" indent="-342900">
              <a:buAutoNum type="arabicPeriod"/>
            </a:pPr>
            <a:r>
              <a:rPr lang="en-IN" sz="2400" dirty="0">
                <a:latin typeface="Times New Roman" panose="02020603050405020304" pitchFamily="18" charset="0"/>
                <a:cs typeface="Times New Roman" panose="02020603050405020304" pitchFamily="18" charset="0"/>
              </a:rPr>
              <a:t>System Architecture</a:t>
            </a:r>
          </a:p>
          <a:p>
            <a:pPr marL="342900" indent="-342900">
              <a:buAutoNum type="arabicPeriod"/>
            </a:pPr>
            <a:r>
              <a:rPr lang="en-IN" sz="2400" dirty="0">
                <a:latin typeface="Times New Roman" panose="02020603050405020304" pitchFamily="18" charset="0"/>
                <a:cs typeface="Times New Roman" panose="02020603050405020304" pitchFamily="18" charset="0"/>
              </a:rPr>
              <a:t>Modules </a:t>
            </a:r>
          </a:p>
          <a:p>
            <a:pPr marL="342900" indent="-342900">
              <a:buAutoNum type="arabicPeriod"/>
            </a:pPr>
            <a:r>
              <a:rPr lang="en-IN" sz="2400" dirty="0">
                <a:latin typeface="Times New Roman" panose="02020603050405020304" pitchFamily="18" charset="0"/>
                <a:cs typeface="Times New Roman" panose="02020603050405020304" pitchFamily="18" charset="0"/>
              </a:rPr>
              <a:t>Algorithms</a:t>
            </a:r>
          </a:p>
          <a:p>
            <a:pPr marL="342900" indent="-342900">
              <a:buAutoNum type="arabicPeriod"/>
            </a:pPr>
            <a:r>
              <a:rPr lang="en-IN" sz="2400" dirty="0">
                <a:latin typeface="Times New Roman" panose="02020603050405020304" pitchFamily="18" charset="0"/>
                <a:cs typeface="Times New Roman" panose="02020603050405020304" pitchFamily="18" charset="0"/>
              </a:rPr>
              <a:t>Results Screen Shot</a:t>
            </a:r>
          </a:p>
          <a:p>
            <a:pPr marL="342900" indent="-342900">
              <a:buAutoNum type="arabicPeriod"/>
            </a:pPr>
            <a:r>
              <a:rPr lang="en-IN" sz="2400" dirty="0">
                <a:latin typeface="Times New Roman" panose="02020603050405020304" pitchFamily="18" charset="0"/>
                <a:cs typeface="Times New Roman" panose="02020603050405020304" pitchFamily="18" charset="0"/>
              </a:rPr>
              <a:t>Application</a:t>
            </a:r>
          </a:p>
          <a:p>
            <a:pPr marL="342900" indent="-342900">
              <a:buAutoNum type="arabicPeriod"/>
            </a:pPr>
            <a:r>
              <a:rPr lang="en-IN" sz="2400" dirty="0">
                <a:latin typeface="Times New Roman" panose="02020603050405020304" pitchFamily="18" charset="0"/>
                <a:cs typeface="Times New Roman" panose="02020603050405020304" pitchFamily="18" charset="0"/>
              </a:rPr>
              <a:t>Future Scope </a:t>
            </a:r>
          </a:p>
          <a:p>
            <a:pPr marL="342900" indent="-342900">
              <a:buAutoNum type="arabicPeriod"/>
            </a:pPr>
            <a:r>
              <a:rPr lang="en-IN" sz="2400" dirty="0">
                <a:latin typeface="Times New Roman" panose="02020603050405020304" pitchFamily="18" charset="0"/>
                <a:cs typeface="Times New Roman" panose="02020603050405020304" pitchFamily="18" charset="0"/>
              </a:rPr>
              <a:t>Conclusion </a:t>
            </a:r>
          </a:p>
          <a:p>
            <a:pPr marL="342900" indent="-342900">
              <a:buAutoNum type="arabicPeriod"/>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97405"/>
            <a:ext cx="9000445" cy="2400657"/>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Wearing a mask in public settings is an effective way to keep the communities safe as a response to the covid-19 pandemic, We open-sourced a face mask detection application that uses AI detect if people are wearing masks or not. Focused on making our face mask detector ready for real-world applications, such as CCTV cameras, where faces are small, blurry, and far from the camera.</a:t>
            </a:r>
          </a:p>
          <a:p>
            <a:endParaRPr lang="en-IN" dirty="0"/>
          </a:p>
        </p:txBody>
      </p:sp>
      <p:sp>
        <p:nvSpPr>
          <p:cNvPr id="3" name="Rectangle 2"/>
          <p:cNvSpPr/>
          <p:nvPr/>
        </p:nvSpPr>
        <p:spPr>
          <a:xfrm>
            <a:off x="2128721" y="3029865"/>
            <a:ext cx="5497380" cy="198516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0" y="612630"/>
            <a:ext cx="3970330"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Problem</a:t>
            </a:r>
            <a:r>
              <a:rPr lang="en-IN" sz="3200" b="1" dirty="0">
                <a:latin typeface="Times New Roman" panose="02020603050405020304" pitchFamily="18" charset="0"/>
                <a:cs typeface="Times New Roman" panose="02020603050405020304" pitchFamily="18" charset="0"/>
              </a:rPr>
              <a:t> </a:t>
            </a:r>
            <a:r>
              <a:rPr lang="en-IN" sz="3200" b="1" dirty="0">
                <a:solidFill>
                  <a:srgbClr val="C00000"/>
                </a:solidFill>
                <a:latin typeface="Times New Roman" panose="02020603050405020304" pitchFamily="18" charset="0"/>
                <a:cs typeface="Times New Roman" panose="02020603050405020304" pitchFamily="18" charset="0"/>
              </a:rPr>
              <a:t>Statement</a:t>
            </a:r>
          </a:p>
        </p:txBody>
      </p:sp>
    </p:spTree>
    <p:extLst>
      <p:ext uri="{BB962C8B-B14F-4D97-AF65-F5344CB8AC3E}">
        <p14:creationId xmlns:p14="http://schemas.microsoft.com/office/powerpoint/2010/main" val="291021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8965" y="605134"/>
            <a:ext cx="7787955" cy="42757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907080" y="1350110"/>
            <a:ext cx="1221640" cy="800219"/>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With mask </a:t>
            </a:r>
          </a:p>
          <a:p>
            <a:r>
              <a:rPr lang="en-IN" sz="1400" dirty="0">
                <a:latin typeface="Times New Roman" panose="02020603050405020304" pitchFamily="18" charset="0"/>
                <a:cs typeface="Times New Roman" panose="02020603050405020304" pitchFamily="18" charset="0"/>
              </a:rPr>
              <a:t>Without mask</a:t>
            </a:r>
          </a:p>
          <a:p>
            <a:endParaRPr lang="en-IN" dirty="0"/>
          </a:p>
        </p:txBody>
      </p:sp>
      <p:sp>
        <p:nvSpPr>
          <p:cNvPr id="3" name="TextBox 2"/>
          <p:cNvSpPr txBox="1"/>
          <p:nvPr/>
        </p:nvSpPr>
        <p:spPr>
          <a:xfrm>
            <a:off x="907080" y="2895305"/>
            <a:ext cx="1221640" cy="800219"/>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Employee Data</a:t>
            </a:r>
          </a:p>
          <a:p>
            <a:endParaRPr lang="en-IN" dirty="0"/>
          </a:p>
        </p:txBody>
      </p:sp>
      <p:sp>
        <p:nvSpPr>
          <p:cNvPr id="7" name="TextBox 6"/>
          <p:cNvSpPr txBox="1"/>
          <p:nvPr/>
        </p:nvSpPr>
        <p:spPr>
          <a:xfrm>
            <a:off x="3579417" y="1038045"/>
            <a:ext cx="152705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Camera</a:t>
            </a:r>
          </a:p>
        </p:txBody>
      </p:sp>
      <p:sp>
        <p:nvSpPr>
          <p:cNvPr id="8" name="TextBox 7"/>
          <p:cNvSpPr txBox="1"/>
          <p:nvPr/>
        </p:nvSpPr>
        <p:spPr>
          <a:xfrm>
            <a:off x="7015280" y="1565553"/>
            <a:ext cx="122164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With Mask</a:t>
            </a:r>
          </a:p>
        </p:txBody>
      </p:sp>
      <p:sp>
        <p:nvSpPr>
          <p:cNvPr id="9" name="TextBox 8"/>
          <p:cNvSpPr txBox="1"/>
          <p:nvPr/>
        </p:nvSpPr>
        <p:spPr>
          <a:xfrm>
            <a:off x="6862575" y="2266340"/>
            <a:ext cx="137434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Without Mask</a:t>
            </a:r>
          </a:p>
        </p:txBody>
      </p:sp>
      <p:sp>
        <p:nvSpPr>
          <p:cNvPr id="10" name="TextBox 9"/>
          <p:cNvSpPr txBox="1"/>
          <p:nvPr/>
        </p:nvSpPr>
        <p:spPr>
          <a:xfrm>
            <a:off x="7015280" y="2956860"/>
            <a:ext cx="122164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Send Email</a:t>
            </a:r>
          </a:p>
        </p:txBody>
      </p:sp>
      <p:sp>
        <p:nvSpPr>
          <p:cNvPr id="11" name="Rectangle 10"/>
          <p:cNvSpPr/>
          <p:nvPr/>
        </p:nvSpPr>
        <p:spPr>
          <a:xfrm>
            <a:off x="6404461" y="4266100"/>
            <a:ext cx="2443278" cy="4340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6445658" y="4393209"/>
            <a:ext cx="152705" cy="152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6540502" y="4284896"/>
            <a:ext cx="91623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Input</a:t>
            </a:r>
          </a:p>
        </p:txBody>
      </p:sp>
      <p:sp>
        <p:nvSpPr>
          <p:cNvPr id="14" name="Oval 13"/>
          <p:cNvSpPr/>
          <p:nvPr/>
        </p:nvSpPr>
        <p:spPr>
          <a:xfrm>
            <a:off x="7158534" y="4393208"/>
            <a:ext cx="152705" cy="152705"/>
          </a:xfrm>
          <a:prstGeom prst="ellipse">
            <a:avLst/>
          </a:prstGeom>
          <a:solidFill>
            <a:srgbClr val="FA97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247607" y="4292456"/>
            <a:ext cx="98931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Hidden</a:t>
            </a:r>
          </a:p>
        </p:txBody>
      </p:sp>
      <p:sp>
        <p:nvSpPr>
          <p:cNvPr id="16" name="Oval 15"/>
          <p:cNvSpPr/>
          <p:nvPr/>
        </p:nvSpPr>
        <p:spPr>
          <a:xfrm>
            <a:off x="8037554" y="4403416"/>
            <a:ext cx="152704" cy="1322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8117210" y="4292456"/>
            <a:ext cx="96285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Output</a:t>
            </a:r>
          </a:p>
        </p:txBody>
      </p:sp>
      <p:sp>
        <p:nvSpPr>
          <p:cNvPr id="18" name="TextBox 17"/>
          <p:cNvSpPr txBox="1"/>
          <p:nvPr/>
        </p:nvSpPr>
        <p:spPr>
          <a:xfrm>
            <a:off x="2174139" y="4623450"/>
            <a:ext cx="412303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 Proposed System Architecture</a:t>
            </a:r>
          </a:p>
          <a:p>
            <a:endParaRPr lang="en-IN" dirty="0"/>
          </a:p>
        </p:txBody>
      </p:sp>
      <p:sp>
        <p:nvSpPr>
          <p:cNvPr id="19" name="TextBox 18"/>
          <p:cNvSpPr txBox="1"/>
          <p:nvPr/>
        </p:nvSpPr>
        <p:spPr>
          <a:xfrm>
            <a:off x="989764" y="0"/>
            <a:ext cx="5035044" cy="707886"/>
          </a:xfrm>
          <a:prstGeom prst="rect">
            <a:avLst/>
          </a:prstGeom>
          <a:noFill/>
        </p:spPr>
        <p:txBody>
          <a:bodyPr wrap="square" rtlCol="0">
            <a:spAutoFit/>
          </a:bodyPr>
          <a:lstStyle/>
          <a:p>
            <a:r>
              <a:rPr lang="en-IN" sz="4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0" y="1294471"/>
            <a:ext cx="5802790" cy="295465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 Mask Detection</a:t>
            </a:r>
          </a:p>
          <a:p>
            <a:endParaRPr lang="en-IN"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Face Detection</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3.Email Alert</a:t>
            </a:r>
          </a:p>
          <a:p>
            <a:endParaRPr lang="en-IN" dirty="0"/>
          </a:p>
        </p:txBody>
      </p:sp>
      <p:sp>
        <p:nvSpPr>
          <p:cNvPr id="5" name="TextBox 4"/>
          <p:cNvSpPr txBox="1"/>
          <p:nvPr/>
        </p:nvSpPr>
        <p:spPr>
          <a:xfrm>
            <a:off x="0" y="586585"/>
            <a:ext cx="4266590"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Modules</a:t>
            </a:r>
          </a:p>
        </p:txBody>
      </p:sp>
      <p:sp>
        <p:nvSpPr>
          <p:cNvPr id="6" name="TextBox 5"/>
          <p:cNvSpPr txBox="1"/>
          <p:nvPr/>
        </p:nvSpPr>
        <p:spPr>
          <a:xfrm>
            <a:off x="296260" y="1655520"/>
            <a:ext cx="824607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Our objective is to train a specialised CNN model to </a:t>
            </a:r>
            <a:r>
              <a:rPr lang="en-IN" b="1" dirty="0">
                <a:latin typeface="Times New Roman" panose="02020603050405020304" pitchFamily="18" charset="0"/>
                <a:cs typeface="Times New Roman" panose="02020603050405020304" pitchFamily="18" charset="0"/>
              </a:rPr>
              <a:t>detect</a:t>
            </a:r>
            <a:r>
              <a:rPr lang="en-IN" dirty="0">
                <a:latin typeface="Times New Roman" panose="02020603050405020304" pitchFamily="18" charset="0"/>
                <a:cs typeface="Times New Roman" panose="02020603050405020304" pitchFamily="18" charset="0"/>
              </a:rPr>
              <a:t> whether or not someone is wearing a </a:t>
            </a:r>
            <a:r>
              <a:rPr lang="en-IN" b="1" dirty="0">
                <a:latin typeface="Times New Roman" panose="02020603050405020304" pitchFamily="18" charset="0"/>
                <a:cs typeface="Times New Roman" panose="02020603050405020304" pitchFamily="18" charset="0"/>
              </a:rPr>
              <a:t>mask</a:t>
            </a:r>
            <a:r>
              <a:rPr lang="en-IN"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296260" y="2724455"/>
            <a:ext cx="80933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Face detection applications use algorithms and ML to find human faces within larger images</a:t>
            </a:r>
          </a:p>
        </p:txBody>
      </p:sp>
      <p:sp>
        <p:nvSpPr>
          <p:cNvPr id="8" name="TextBox 7"/>
          <p:cNvSpPr txBox="1"/>
          <p:nvPr/>
        </p:nvSpPr>
        <p:spPr>
          <a:xfrm>
            <a:off x="448965" y="3946095"/>
            <a:ext cx="80933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When system will find the person is not wearing a mask then email is sent to that person mail </a:t>
            </a:r>
          </a:p>
        </p:txBody>
      </p:sp>
    </p:spTree>
    <p:extLst>
      <p:ext uri="{BB962C8B-B14F-4D97-AF65-F5344CB8AC3E}">
        <p14:creationId xmlns:p14="http://schemas.microsoft.com/office/powerpoint/2010/main" val="350482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725" y="1350110"/>
            <a:ext cx="7177135" cy="2740558"/>
          </a:xfrm>
          <a:prstGeom prst="rect">
            <a:avLst/>
          </a:prstGeom>
          <a:noFill/>
        </p:spPr>
        <p:txBody>
          <a:bodyPr wrap="square" rtlCol="0">
            <a:spAutoFit/>
          </a:bodyPr>
          <a:lstStyle/>
          <a:p>
            <a:pPr algn="just">
              <a:lnSpc>
                <a:spcPct val="150000"/>
              </a:lnSpc>
            </a:pPr>
            <a:r>
              <a:rPr lang="en-IN" sz="2600" b="1" dirty="0">
                <a:latin typeface="Times New Roman" panose="02020603050405020304" pitchFamily="18" charset="0"/>
                <a:cs typeface="Times New Roman" panose="02020603050405020304" pitchFamily="18" charset="0"/>
              </a:rPr>
              <a:t>CNN (</a:t>
            </a:r>
            <a:r>
              <a:rPr lang="en-US" sz="2800" dirty="0">
                <a:latin typeface="Times New Roman"/>
                <a:cs typeface="Times New Roman"/>
              </a:rPr>
              <a:t>Convolutional Neural</a:t>
            </a:r>
            <a:r>
              <a:rPr lang="en-US" sz="2800" spc="-150" dirty="0">
                <a:latin typeface="Times New Roman"/>
                <a:cs typeface="Times New Roman"/>
              </a:rPr>
              <a:t> </a:t>
            </a:r>
            <a:r>
              <a:rPr lang="en-US" sz="2800" dirty="0">
                <a:latin typeface="Times New Roman"/>
                <a:cs typeface="Times New Roman"/>
              </a:rPr>
              <a:t>Network</a:t>
            </a:r>
            <a:r>
              <a:rPr lang="en-IN" sz="2600" b="1"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800100" lvl="1" indent="-342900" algn="just">
              <a:lnSpc>
                <a:spcPct val="11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Convolution Operation</a:t>
            </a:r>
          </a:p>
          <a:p>
            <a:pPr marL="800100" lvl="1" indent="-342900" algn="just">
              <a:lnSpc>
                <a:spcPct val="110000"/>
              </a:lnSpc>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ReLU</a:t>
            </a:r>
            <a:r>
              <a:rPr lang="en-IN" sz="2400" dirty="0">
                <a:latin typeface="Times New Roman" panose="02020603050405020304" pitchFamily="18" charset="0"/>
                <a:cs typeface="Times New Roman" panose="02020603050405020304" pitchFamily="18" charset="0"/>
              </a:rPr>
              <a:t> Layer</a:t>
            </a:r>
          </a:p>
          <a:p>
            <a:pPr marL="800100" lvl="1" indent="-342900" algn="just">
              <a:lnSpc>
                <a:spcPct val="11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Pooling   </a:t>
            </a:r>
          </a:p>
          <a:p>
            <a:pPr marL="800100" lvl="1" indent="-342900" algn="just">
              <a:lnSpc>
                <a:spcPct val="11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Flattening       </a:t>
            </a:r>
          </a:p>
          <a:p>
            <a:pPr marL="800100" lvl="1" indent="-342900" algn="just">
              <a:lnSpc>
                <a:spcPct val="11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Full Connection</a:t>
            </a:r>
          </a:p>
        </p:txBody>
      </p:sp>
      <p:sp>
        <p:nvSpPr>
          <p:cNvPr id="7" name="TextBox 6"/>
          <p:cNvSpPr txBox="1"/>
          <p:nvPr/>
        </p:nvSpPr>
        <p:spPr>
          <a:xfrm>
            <a:off x="143555" y="433880"/>
            <a:ext cx="3206805"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372502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502815"/>
            <a:ext cx="8246070" cy="364068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2521" y="586585"/>
            <a:ext cx="5344675"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Basic Working of CNN</a:t>
            </a:r>
          </a:p>
        </p:txBody>
      </p:sp>
    </p:spTree>
    <p:extLst>
      <p:ext uri="{BB962C8B-B14F-4D97-AF65-F5344CB8AC3E}">
        <p14:creationId xmlns:p14="http://schemas.microsoft.com/office/powerpoint/2010/main" val="96791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D1D69-E64D-F490-DAA6-85C777EA6B17}"/>
              </a:ext>
            </a:extLst>
          </p:cNvPr>
          <p:cNvSpPr txBox="1"/>
          <p:nvPr/>
        </p:nvSpPr>
        <p:spPr>
          <a:xfrm>
            <a:off x="448965" y="281175"/>
            <a:ext cx="3687804" cy="584775"/>
          </a:xfrm>
          <a:prstGeom prst="rect">
            <a:avLst/>
          </a:prstGeom>
          <a:noFill/>
        </p:spPr>
        <p:txBody>
          <a:bodyPr wrap="non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Result Screenshot :-</a:t>
            </a:r>
          </a:p>
        </p:txBody>
      </p:sp>
      <p:pic>
        <p:nvPicPr>
          <p:cNvPr id="4" name="Picture 3">
            <a:extLst>
              <a:ext uri="{FF2B5EF4-FFF2-40B4-BE49-F238E27FC236}">
                <a16:creationId xmlns:a16="http://schemas.microsoft.com/office/drawing/2014/main" id="{427E4CC8-8741-028C-15D8-60DB1224F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310" y="1197405"/>
            <a:ext cx="4905648" cy="3817625"/>
          </a:xfrm>
          <a:prstGeom prst="rect">
            <a:avLst/>
          </a:prstGeom>
        </p:spPr>
      </p:pic>
    </p:spTree>
    <p:extLst>
      <p:ext uri="{BB962C8B-B14F-4D97-AF65-F5344CB8AC3E}">
        <p14:creationId xmlns:p14="http://schemas.microsoft.com/office/powerpoint/2010/main" val="302496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0BC21-1F95-8F1B-EE6B-4B3BA5A79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291670"/>
            <a:ext cx="4658102" cy="3779216"/>
          </a:xfrm>
          <a:prstGeom prst="rect">
            <a:avLst/>
          </a:prstGeom>
        </p:spPr>
      </p:pic>
    </p:spTree>
    <p:extLst>
      <p:ext uri="{BB962C8B-B14F-4D97-AF65-F5344CB8AC3E}">
        <p14:creationId xmlns:p14="http://schemas.microsoft.com/office/powerpoint/2010/main" val="3364707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On-screen Show (16:9)</PresentationFormat>
  <Paragraphs>77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2022-05-28T15:35:14Z</dcterms:modified>
</cp:coreProperties>
</file>