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7" r:id="rId2"/>
    <p:sldId id="314" r:id="rId3"/>
    <p:sldId id="315" r:id="rId4"/>
    <p:sldId id="258" r:id="rId5"/>
    <p:sldId id="293" r:id="rId6"/>
    <p:sldId id="259" r:id="rId7"/>
    <p:sldId id="294" r:id="rId8"/>
    <p:sldId id="260" r:id="rId9"/>
    <p:sldId id="295" r:id="rId10"/>
    <p:sldId id="261" r:id="rId11"/>
    <p:sldId id="296" r:id="rId12"/>
    <p:sldId id="262" r:id="rId13"/>
    <p:sldId id="297" r:id="rId14"/>
    <p:sldId id="256" r:id="rId15"/>
    <p:sldId id="298" r:id="rId16"/>
    <p:sldId id="263" r:id="rId17"/>
    <p:sldId id="264" r:id="rId18"/>
    <p:sldId id="300" r:id="rId19"/>
    <p:sldId id="274" r:id="rId20"/>
    <p:sldId id="284" r:id="rId21"/>
    <p:sldId id="301" r:id="rId22"/>
    <p:sldId id="271" r:id="rId23"/>
    <p:sldId id="285" r:id="rId24"/>
    <p:sldId id="302" r:id="rId25"/>
    <p:sldId id="265" r:id="rId26"/>
    <p:sldId id="303" r:id="rId27"/>
    <p:sldId id="266" r:id="rId28"/>
    <p:sldId id="304" r:id="rId29"/>
    <p:sldId id="267" r:id="rId30"/>
    <p:sldId id="305" r:id="rId31"/>
    <p:sldId id="275" r:id="rId32"/>
    <p:sldId id="306" r:id="rId33"/>
    <p:sldId id="273" r:id="rId34"/>
    <p:sldId id="308" r:id="rId35"/>
    <p:sldId id="269" r:id="rId36"/>
    <p:sldId id="270" r:id="rId37"/>
    <p:sldId id="310" r:id="rId38"/>
    <p:sldId id="286" r:id="rId39"/>
    <p:sldId id="311" r:id="rId40"/>
    <p:sldId id="287" r:id="rId41"/>
    <p:sldId id="312" r:id="rId42"/>
    <p:sldId id="288" r:id="rId43"/>
    <p:sldId id="289" r:id="rId44"/>
    <p:sldId id="290" r:id="rId45"/>
    <p:sldId id="291" r:id="rId46"/>
    <p:sldId id="292" r:id="rId47"/>
    <p:sldId id="31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oy mukherjee" initials="am"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4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6:45:31.490"/>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9:09:19.643"/>
    </inkml:context>
    <inkml:brush xml:id="br0">
      <inkml:brushProperty name="width" value="0.1" units="cm"/>
      <inkml:brushProperty name="height" value="0.1" units="cm"/>
      <inkml:brushProperty name="color" value="#FFFFFF"/>
    </inkml:brush>
  </inkml:definitions>
  <inkml:trace contextRef="#ctx0" brushRef="#br0">602 323 24575,'-113'-2'0,"-124"5"0,106 17 0,106-15 0,16-3 0,-1 0 0,1 1 0,0 1 0,0 0 0,0 0 0,-14 10 0,21-13 0,4-3 0,12-9 0,22-15 0,23-13 0,-29 19 0,41-22 0,-60 36 0,0 1 0,1 1 0,-1 0 0,1 1 0,-1 0 0,1 1 0,23-2 0,145 6 0,-125 0 0,-79-2 0,1-1 0,-1-1 0,-27-6 0,-3-2 0,-28-7 0,68 13 0,0 1 0,0 0 0,0 1 0,-1 0 0,0 1 0,1 1 0,-1 0 0,1 1 0,-1 1 0,1 0 0,0 1 0,-17 5 0,22-4 0,0 1 0,0 0 0,1 1 0,-1 0 0,1 0 0,1 1 0,-10 9 0,-3 2 0,19-16 0,-1-1 0,0 0 0,1 1 0,-1-1 0,1 0 0,0 1 0,-1 0 0,1-1 0,0 1 0,0 0 0,0 0 0,0 0 0,0 0 0,1 0 0,-1-1 0,1 1 0,-1 1 0,1-1 0,-1 0 0,1 0 0,0 0 0,0 0 0,0 3 0,1-3 0,0 0 0,1 1 0,-1-1 0,0 0 0,0 0 0,1 0 0,0 0 0,-1 0 0,1 0 0,0-1 0,0 1 0,0 0 0,0-1 0,0 0 0,0 1 0,0-1 0,0 0 0,1 0 0,3 1 0,7 3 0,0-2 0,1 1 0,-1-2 0,1 1 0,0-2 0,0 0 0,0-1 0,-1 0 0,1-1 0,26-5 0,3-4 0,0-2 0,43-18 0,-62 23 0,0 1 0,1 0 0,39-2 0,1-1 0,-57 8 0,0 0 0,-1 1 0,1 0 0,0 0 0,0 0 0,12 3 0,-19-3 0,0 1 0,0-1 0,1 0 0,-1 0 0,0 1 0,1-1 0,-1 1 0,0-1 0,0 1 0,0 0 0,0-1 0,0 1 0,0 0 0,0 0 0,0 0 0,0 0 0,0 0 0,0 0 0,0 0 0,0 0 0,-1 0 0,1 0 0,0 0 0,-1 0 0,1 1 0,-1-1 0,0 0 0,1 0 0,-1 1 0,0-1 0,0 0 0,1 1 0,-1-1 0,0 0 0,0 1 0,-1-1 0,1 0 0,0 1 0,0-1 0,-1 0 0,1 0 0,-1 1 0,1-1 0,-1 0 0,1 0 0,-1 0 0,0 0 0,0 2 0,-2 1 0,0-1 0,0 1 0,0-1 0,0 0 0,0 0 0,-1 0 0,1 0 0,-1 0 0,0-1 0,0 1 0,-5 1 0,-4 2 0,0-1 0,-20 6 0,30-10 0,-31 9 0,-1-1 0,0-3 0,-42 4 0,65-9 0,0 1 0,-19 5 0,25-4 0,-1-1 0,1-1 0,-1 1 0,0-1 0,1 0 0,-1-1 0,0 0 0,0 0 0,1 0 0,-1-1 0,0 0 0,-9-2 0,14 1 0,-1 0 0,0 1 0,1-1 0,-1-1 0,1 1 0,-1 0 0,1-1 0,0 1 0,0-1 0,0 1 0,0-1 0,1 0 0,-1 0 0,1 0 0,0 0 0,0 0 0,0 0 0,0-1 0,0 1 0,1 0 0,-1 0 0,1-4 0,-1-9 0,0 0 0,1 1 0,3-20 0,-2 29 0,0 1 0,0-1 0,1 1 0,-1-1 0,1 1 0,1 0 0,-1 0 0,1 0 0,0 0 0,0 0 0,0 1 0,5-5 0,6-6 0,1 0 0,17-12 0,7-5 0,-27 20 0,-7 6 0,1 0 0,0 1 0,0-1 0,0 1 0,0 1 0,1 0 0,0 0 0,9-5 0,-15 9 0,0 0 0,0 0 0,0-1 0,0 1 0,0 0 0,0 0 0,0 0 0,0 0 0,1 0 0,-1 0 0,0 0 0,0 0 0,0 1 0,0-1 0,0 0 0,0 1 0,0-1 0,0 0 0,0 1 0,-1-1 0,1 1 0,0 0 0,0-1 0,0 1 0,0 0 0,-1-1 0,1 1 0,0 0 0,-1 0 0,1 0 0,0 0 0,-1-1 0,1 1 0,-1 0 0,0 0 0,1 0 0,-1 0 0,0 0 0,1 0 0,-1 0 0,0 2 0,2 5 0,-1 1 0,0-1 0,-1 0 0,0 9 0,0-12 0,0 22 0,1-5 0,-5 42 0,4-60 0,0 0 0,-1 0 0,0 1 0,0-1 0,0 0 0,-1-1 0,1 1 0,-1 0 0,0 0 0,0-1 0,0 1 0,-1-1 0,1 1 0,-1-1 0,0 0 0,-4 4 0,6-6 0,0-1 0,0 1 0,0 0 0,1-1 0,-1 1 0,0-1 0,0 1 0,0-1 0,0 0 0,0 1 0,0-1 0,0 0 0,0 0 0,0 0 0,0 0 0,0 1 0,0-1 0,0 0 0,0-1 0,0 1 0,0 0 0,0 0 0,0 0 0,0-1 0,0 1 0,0 0 0,-1-1 0,1-1 0,-1 1 0,1-1 0,0 1 0,-1-1 0,1 1 0,0-1 0,0 0 0,0 1 0,0-1 0,1 0 0,-1 0 0,-1-3 0,0-7 0,-1 1 0,2 0 0,-1-19 0,1 6 0,2 0 0,1 0 0,8-45 0,-9 64 0,1 0 0,-2-1 0,1 1 0,-1 0 0,1 0 0,-1 0 0,-1-1 0,0-4 0,1 8 0,-1 1 0,1-1 0,-1 1 0,0-1 0,1 1 0,-1-1 0,0 1 0,0-1 0,0 1 0,0 0 0,0 0 0,0-1 0,0 1 0,-1 0 0,1 0 0,0 0 0,-1 0 0,1 0 0,0 1 0,-1-1 0,1 0 0,-1 1 0,0-1 0,1 1 0,-1-1 0,1 1 0,-1 0 0,0 0 0,-2-1 0,2 2-47,0-1 0,0 0 0,0 0 0,0 1 0,0-1 0,0 1 0,0 0 0,0 0 0,0 0-1,0 0 1,1 0 0,-1 0 0,0 0 0,0 0 0,1 1 0,-1-1 0,1 1 0,-1-1 0,1 1 0,0 0 0,0-1 0,0 1-1,0 0 1,0 0 0,0 0 0,0 0 0,0 0 0,0 4 0,-7 17-6779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6:45:46.169"/>
    </inkml:context>
    <inkml:brush xml:id="br0">
      <inkml:brushProperty name="width" value="0.1" units="cm"/>
      <inkml:brushProperty name="height" value="0.1" units="cm"/>
      <inkml:brushProperty name="color" value="#FFFFFF"/>
    </inkml:brush>
  </inkml:definitions>
  <inkml:trace contextRef="#ctx0" brushRef="#br0">257 1 24575,'226'96'0,"-192"-83"0,-15-6 0,1-1 0,0-2 0,1 0 0,-1 0 0,1-2 0,0-1 0,29-2 0,146-24 0,-85 8 0,-73 14 0,-27 3 0,0-1 0,0 0 0,0-1 0,21-5 0,-76 10 0,-3 11 0,1 3 0,-81 40 0,65-21 0,50-28 0,0 0 0,-1-1 0,0 0 0,0-1 0,-1-1 0,0 0 0,-20 5 0,-33 2 0,39-5 0,0-2 0,0-1 0,0-1 0,-56-3 0,83 0 0,-1 0 0,1 0 0,-1 0 0,1 0 0,-1-1 0,1 1 0,-1-1 0,1 1 0,-1-1 0,1 1 0,0-1 0,-1 0 0,1 0 0,0 0 0,-1 0 0,1 0 0,0 0 0,0 0 0,0 0 0,0 0 0,0 0 0,-1-2 0,2 1 0,0 1 0,-1 0 0,1-1 0,0 1 0,0-1 0,0 1 0,0-1 0,0 1 0,0-1 0,0 1 0,1-1 0,-1 1 0,0-1 0,1 1 0,-1 0 0,1-1 0,0 1 0,-1 0 0,1-1 0,0 1 0,0 0 0,0 0 0,2-2 0,58-54 0,-60 57 0,-1-1 0,1 1 0,-1-1 0,1 1 0,-1-1 0,1 1 0,-1-1 0,0 1 0,1-1 0,-1 0 0,0 1 0,0-1 0,0 0 0,1 1 0,-1-1 0,0 0 0,0 1 0,0-2 0,-8-1 0,6 4 0,-1-1 0,1 0 0,0 1 0,-1 0 0,1 0 0,0 0 0,-1 0 0,-3 2 0,5-2 0,-1 0 0,1 0 0,0 1 0,-1-1 0,1 0 0,0 1 0,0-1 0,0 0 0,0 1 0,0 0 0,0-1 0,0 1 0,1-1 0,-1 1 0,0 0 0,1 0 0,-1-1 0,1 1 0,0 0 0,0 2 0,0-3 0,0 0 0,0 0 0,1 0 0,-1 0 0,1 0 0,-1 0 0,1 0 0,-1 0 0,1 0 0,-1 0 0,1 0 0,0-1 0,0 1 0,-1 0 0,1 0 0,0-1 0,0 1 0,0 0 0,0-1 0,0 1 0,0-1 0,0 1 0,0-1 0,0 0 0,0 1 0,0-1 0,0 0 0,0 0 0,0 0 0,0 1 0,0-1 0,0 0 0,0-1 0,0 1 0,2 0 0,9-2 0,-1 0 0,0-1 0,1 0 0,-1 0 0,0-1 0,-1-1 0,21-11 0,10-4 0,-18 11 0,1 1 0,0 1 0,0 1 0,1 2 0,34-3 0,125 5 0,-105 3 0,-69-1 0,0 1 0,0 0 0,0 1 0,0 0 0,-1 0 0,1 1 0,17 7 0,-25-9 0,1 0 0,-1 0 0,0 0 0,0 1 0,1-1 0,-1 1 0,0-1 0,0 1 0,0 0 0,0 0 0,-1 0 0,1 0 0,-1 0 0,1 0 0,-1 1 0,1-1 0,-1 0 0,0 1 0,0-1 0,0 1 0,-1-1 0,1 1 0,-1-1 0,1 1 0,-1-1 0,0 1 0,0 0 0,0-1 0,0 1 0,0 0 0,-1-1 0,1 1 0,-1-1 0,-1 5 0,0-4 0,1 1 0,-1-1 0,-1 0 0,1 1 0,0-1 0,-1 0 0,0 0 0,1-1 0,-1 1 0,0-1 0,-1 1 0,1-1 0,-7 4 0,-5 2 0,-28 10 0,23-12 0,-1-1 0,0-1 0,0-1 0,0-1 0,-1 0 0,-37-4 0,30 2 0,1 0 0,0 1 0,-30 7 0,19-1 0,-44 2 0,233-9 0,-85 2 0,102-10 0,-151 6 0,1-1 0,-2-1 0,1-1 0,-1 0 0,1-1 0,-1-1 0,-1 0 0,1-1 0,-2 0 0,25-20 0,-36 26 0,0 1 0,0-1 0,0 0 0,-1 0 0,1 0 0,-1 0 0,1 0 0,-1 0 0,0-1 0,0 1 0,0 0 0,0-1 0,0 1 0,0-1 0,-1 1 0,1-4 0,-1 4 0,0 1 0,0-1 0,-1 0 0,1 0 0,-1 0 0,0 1 0,1-1 0,-1 0 0,0 1 0,0-1 0,0 0 0,0 1 0,0-1 0,0 1 0,0 0 0,-1-1 0,1 1 0,-1 0 0,1 0 0,-1 0 0,1 0 0,-4-2 0,-4-2 0,0 1 0,-1 0 0,1 1 0,-1 0 0,0 0 0,0 1 0,0 0 0,-17 0 0,-89 4 0,60 1 0,18-1 0,0 3 0,1 1 0,-58 16 0,-99 35 0,126-42 0,8-3 0,25-8 0,34-4 0,1 0 0,-1 0 0,0 0 0,1 0 0,-1 0 0,1 0 0,-1 0 0,0 0 0,1-1 0,-1 1 0,1 0 0,-1 0 0,1-1 0,-1 1 0,1 0 0,-1-1 0,1 1 0,-1 0 0,1-1 0,-1 0 0,0 0 0,1 1 0,0-1 0,0 0 0,0 0 0,0 1 0,0-1 0,1 0 0,-1 0 0,0 1 0,0-1 0,0 0 0,1 1 0,-1-1 0,0 0 0,1 1 0,-1-1 0,0 1 0,1-1 0,-1 0 0,1 1 0,-1-1 0,1 1 0,0-1 0,10-11 0,0 1 0,20-16 0,11-9 0,52-70 0,-52 56 0,-42 49 0,1 0 0,-1 1 0,1-1 0,0 0 0,-1 0 0,1 0 0,0 1 0,-1-1 0,1 0 0,0 1 0,0-1 0,0 1 0,-1-1 0,1 1 0,0-1 0,0 1 0,0 0 0,0-1 0,1 1 0,-1 0 0,-1 1 0,0 0 0,0-1 0,1 1 0,-1 0 0,0-1 0,0 1 0,0 0 0,0-1 0,0 1 0,0 0 0,0-1 0,0 1 0,0 0 0,0 0 0,0-1 0,0 1 0,-1 0 0,1 0 0,-15 44 0,15-44 0,-5 8 0,0 1 0,-1 0 0,0-1 0,0 0 0,-1-1 0,0 1 0,-11 8 0,9-7 0,0-1 0,0 2 0,1-1 0,-11 19 0,19-28 0,-27 57 0,26-54 0,-1 0 0,1 0 0,0-1 0,0 1 0,0 0 0,1 0 0,0 0 0,-1 1 0,1-1 0,0 0 0,1 0 0,-1 0 0,2 4 0,-1-7 0,-1 0 0,1 0 0,-1 0 0,1 0 0,-1-1 0,1 1 0,0 0 0,-1-1 0,1 1 0,0 0 0,0-1 0,-1 1 0,1-1 0,0 1 0,0-1 0,0 0 0,0 1 0,0-1 0,0 0 0,0 1 0,0-1 0,-1 0 0,1 0 0,0 0 0,0 0 0,0 0 0,0 0 0,0 0 0,0 0 0,0-1 0,0 1 0,0 0 0,0 0 0,0-1 0,0 1 0,0-1 0,-1 1 0,1-1 0,1 0 0,4-2 0,0 0 0,0-1 0,0 1 0,6-7 0,4-5 0,1-2 0,14-20 0,-19 22 0,1 1 0,0 0 0,30-24 0,-35 32 0,22-15 0,-29 20 0,0 0 0,1 0 0,-1 1 0,0-1 0,0 0 0,-1-1 0,1 1 0,0 0 0,0 0 0,0 0 0,-1 0 0,1-1 0,-1 1 0,1 0 0,-1 0 0,1-1 0,-1 1 0,0-1 0,0 1 0,1-2 0,-2 2 0,1 0 0,0 0 0,-1 1 0,1-1 0,-1 0 0,1 0 0,-1 1 0,0-1 0,1 0 0,-1 0 0,0 1 0,0-1 0,1 1 0,-1-1 0,0 1 0,0-1 0,0 1 0,1-1 0,-1 1 0,0 0 0,0 0 0,0-1 0,0 1 0,0 0 0,0 0 0,0 0 0,0 0 0,0 0 0,0 0 0,0 0 0,0 0 0,1 0 0,-1 1 0,0-1 0,-2 1 0,-32 10 0,24-4 0,0 0 0,0 1 0,1 0 0,0 0 0,1 1 0,0 1 0,-11 14 0,-29 28 0,40-43 0,0 0 0,0 0 0,-9 14 0,16-20 0,0 0 0,0 0 0,1 0 0,-1 0 0,0 0 0,1 0 0,0 0 0,0 0 0,0 1 0,0-1 0,0 0 0,1 1 0,-1-1 0,1 1 0,0-1 0,1 7 0,-1-10 0,0 1 0,0-1 0,0 0 0,1 1 0,-1-1 0,0 0 0,1 1 0,-1-1 0,0 0 0,1 0 0,-1 1 0,0-1 0,1 0 0,-1 0 0,0 0 0,1 1 0,-1-1 0,1 0 0,-1 0 0,0 0 0,1 0 0,-1 0 0,1 0 0,-1 0 0,1 0 0,-1 0 0,0 0 0,1 0 0,-1 0 0,1 0 0,-1 0 0,1 0 0,-1-1 0,0 1 0,1 0 0,-1 0 0,0 0 0,1-1 0,-1 1 0,1 0 0,-1 0 0,0-1 0,1 1 0,21-16 0,-17 12 0,27-20 0,57-55 0,-69 60 0,2 2 0,39-26 0,-32 24 0,27-23 0,-48 36 0,14-12 0,-21 17 0,0 1 0,-1-1 0,1 1 0,0-1 0,-1 0 0,1 0 0,0 1 0,-1-1 0,1 0 0,-1 0 0,1 0 0,-1 0 0,1 1 0,-1-1 0,0 0 0,1 0 0,-1 0 0,0 0 0,0-2 0,-1 3 0,0 0 0,0-1 0,0 1 0,0 0 0,0 0 0,0 0 0,0 0 0,0 0 0,0 0 0,-1 0 0,1 0 0,0 0 0,0 0 0,0 1 0,0-1 0,0 0 0,0 1 0,-1 0 0,0-1 0,-17 6 0,1 0 0,0 1 0,0 1 0,-20 13 0,33-18 0,1 0 0,-1 0 0,1 1 0,0 0 0,0 0 0,0 0 0,1 0 0,-6 8 0,7-9 0,1 1 0,-1-1 0,1 0 0,0 1 0,0-1 0,0 0 0,1 1 0,-1-1 0,1 1 0,0-1 0,-1 1 0,2 0 0,-1-1 0,0 1 0,2 3 0,-2-4 0,1-1 0,0 1 0,0 0 0,0-1 0,0 1 0,0-1 0,1 1 0,-1-1 0,1 0 0,0 0 0,0 0 0,-1 1 0,1-1 0,1-1 0,-1 1 0,3 2 0,-1-2 0,1 1 0,0-1 0,0 0 0,0 0 0,0 0 0,0 0 0,0-1 0,7 1 0,-4-1 0,1 0 0,-1-1 0,1 0 0,0 0 0,-1-1 0,1 0 0,-1-1 0,1 0 0,-1 0 0,14-6 0,-12 3 0,11-5 0,23-15 0,-40 22 0,0 1 0,-1-1 0,1 1 0,-1-1 0,0 0 0,0 0 0,0-1 0,0 1 0,0-1 0,-1 1 0,1-1 0,-1 0 0,2-6 0,-3 10 0,-1-1 0,0 1 0,0 0 0,1-1 0,-1 1 0,0-1 0,0 1 0,0-1 0,0 1 0,1 0 0,-1-1 0,0 1 0,0-1 0,0 1 0,0-1 0,0 1 0,0-1 0,0 1 0,0-1 0,-1 1 0,1-1 0,0 1 0,0-1 0,0 1 0,0-1 0,-1 1 0,1 0 0,0-1 0,0 1 0,-1-1 0,1 1 0,0 0 0,-1-1 0,1 1 0,0 0 0,-1-1 0,1 1 0,0 0 0,-1 0 0,1-1 0,-1 1 0,1 0 0,-1 0 0,1 0 0,-1 0 0,1 0 0,-1-1 0,1 1 0,0 0 0,-1 0 0,1 0 0,-1 0 0,1 0 0,-1 0 0,1 1 0,-1-1 0,1 0 0,-1 0 0,0 0 0,-1 1 0,-1 0 0,1 0 0,0 0 0,0 0 0,0 0 0,0 0 0,0 0 0,0 1 0,0-1 0,0 1 0,-2 2 0,2-1 0,0-1 0,0 1 0,0 0 0,1 0 0,0 0 0,-1 0 0,1 0 0,0 0 0,0 1 0,1-1 0,-1 0 0,1 0 0,-1 1 0,1-1 0,0 0 0,0 1 0,0-1 0,2 6 0,-1-7 0,-1-1 0,1 0 0,-1 1 0,1-1 0,0 0 0,-1 1 0,1-1 0,0 0 0,0 0 0,0 0 0,0 0 0,0 0 0,0 0 0,1 0 0,-1 0 0,0 0 0,3 1 0,-2-2 0,0 1 0,1 0 0,-1-1 0,0 1 0,1-1 0,-1 0 0,1 0 0,-1 0 0,1 0 0,-1 0 0,1-1 0,-1 1 0,5-2 0,2-1 0,0-1 0,-1 1 0,1-2 0,0 1 0,-1-1 0,0-1 0,-1 1 0,1-1 0,-1-1 0,0 1 0,0-1 0,-1 0 0,0-1 0,0 0 0,-1 0 0,0 0 0,0 0 0,-1-1 0,5-13 0,-9 21 0,1-1 0,-1 0 0,1 0 0,-1 0 0,0 0 0,0 0 0,0 0 0,0 0 0,0 0 0,0 0 0,-1 0 0,1 0 0,-1 0 0,1 0 0,-1 0 0,0 0 0,0 1 0,1-1 0,-1 0 0,-1 0 0,1 1 0,0-1 0,0 1 0,0-1 0,-1 1 0,1 0 0,-1-1 0,1 1 0,-1 0 0,0 0 0,1 0 0,-1 0 0,0 0 0,0 0 0,0 1 0,0-1 0,0 1 0,1-1 0,-1 1 0,-3-1 0,0 0 0,-1 1 0,1-1 0,0 1 0,-1 0 0,1 0 0,-1 1 0,1 0 0,0-1 0,-1 2 0,1-1 0,0 1 0,0 0 0,-9 4 0,7-1 0,0 0 0,1 0 0,0 1 0,0-1 0,0 2 0,1-1 0,0 0 0,0 1 0,1 0 0,0 0 0,0 0 0,0 1 0,1-1 0,0 1 0,-3 15 0,5-21 0,1 0 0,0 0 0,0-1 0,0 1 0,0 0 0,0 0 0,0-1 0,0 1 0,1 0 0,-1-1 0,0 1 0,1 0 0,0-1 0,-1 1 0,1 0 0,0-1 0,0 1 0,0-1 0,0 1 0,0-1 0,0 0 0,0 1 0,1-1 0,-1 0 0,0 0 0,1 0 0,-1 0 0,1 0 0,-1 0 0,1 0 0,2 0 0,5 2 0,0 0 0,0-1 0,0 0 0,19 0 0,75 4 0,-45-4 0,70 12 0,-111-11 0,0 1 0,-1 0 0,1 1 0,-1 1 0,0 1 0,0 0 0,0 1 0,20 15 0,-34-22 0,0 0 0,-1 0 0,1 0 0,-1 1 0,1-1 0,-1 0 0,1 1 0,-1-1 0,0 1 0,0 0 0,0-1 0,0 1 0,0 0 0,0 0 0,0 0 0,1 3 0,-2-5 0,0 1 0,0-1 0,-1 1 0,1-1 0,0 1 0,0-1 0,0 1 0,0-1 0,-1 1 0,1-1 0,0 1 0,0-1 0,-1 1 0,1-1 0,0 1 0,-1-1 0,1 0 0,0 1 0,-1-1 0,1 1 0,-1-1 0,-19 7 0,-19-4 0,0-2 0,-53-4 0,8-1 0,-672 4 0,712 3 0,0 1 0,-58 13 0,3 1 0,-20-5 0,135-16 0,0-1 0,0 0 0,-1-1 0,0 0 0,0-1 0,0-1 0,-1-1 0,22-14 0,-10 3 0,8-5 0,1 0 0,1 2 0,65-28 0,-81 44 0,0 1 0,0 0 0,25-1 0,28-6 0,-135 7 0,-10 4 0,-77 4 0,134-1 0,1 1 0,-1 0 0,1 1 0,0 1 0,-14 7 0,-2 0 0,17-5 0,21-5 0,23-3 0,48-16 0,135-47 0,-186 53 0,0-2 0,30-20 0,-37 21 0,0 0 0,0 1 0,1 2 0,38-12 0,-57 20 0,0 0 0,0 0 0,0 1 0,0-1 0,0 1 0,1 0 0,-1 0 0,0 0 0,0 0 0,0 0 0,4 2 0,-7-2 0,0 1 0,0-1 0,0 0 0,0 0 0,0 1 0,0-1 0,0 0 0,0 1 0,0-1 0,0 0 0,0 0 0,0 1 0,0-1 0,0 0 0,0 0 0,-1 1 0,1-1 0,0 0 0,0 0 0,0 1 0,-1-1 0,1 0 0,0 0 0,0 0 0,0 0 0,-1 1 0,1-1 0,0 0 0,0 0 0,-1 0 0,1 0 0,0 0 0,0 0 0,-1 0 0,1 1 0,0-1 0,-1 0 0,-16 9 0,13-7 0,-10 7 0,1 1 0,-19 17 0,19-16 0,-1 1 0,-17 10 0,-172 83 0,191-98 0,0 1 0,1-1 0,-1 2 0,2 0 0,-19 18 0,-5 6 0,9-6 0,18-11 0,7-16 0,0 1 0,1-1 0,-1 0 0,0 1 0,0-1 0,0 1 0,1-1 0,-1 0 0,0 1 0,0-1 0,1 0 0,-1 1 0,0-1 0,1 0 0,-1 1 0,0-1 0,1 0 0,-1 0 0,0 0 0,1 1 0,-1-1 0,1 0 0,-1 0 0,0 0 0,1 0 0,-1 0 0,1 1 0,-1-1 0,1 0 0,-1 0 0,1 0 0,-1 0 0,0 0 0,1-1 0,5 1 0,0-1 0,0-1 0,0 1 0,0-1 0,-1 0 0,1 0 0,0-1 0,-1 1 0,5-5 0,7-1 0,-9 4 0,88-42 0,120-76 0,-192 106 0,-1-1 0,36-33 0,-58 49 0,0 0 0,0 0 0,0 0 0,-1 0 0,1 0 0,0 0 0,0 0 0,-1 0 0,1 0 0,-1 0 0,1 0 0,-1-1 0,1 1 0,-1 0 0,0 0 0,1-2 0,-1 2 0,-1 1 0,1-1 0,0 1 0,0-1 0,0 0 0,-1 1 0,1-1 0,0 1 0,-1-1 0,1 1 0,0-1 0,-1 1 0,1 0 0,0-1 0,-1 1 0,1-1 0,-1 1 0,1 0 0,-1-1 0,1 1 0,-1 0 0,1 0 0,-1-1 0,0 1 0,-2-1 0,0 0 0,-1 1 0,1-1 0,0 1 0,0 0 0,-1-1 0,1 2 0,0-1 0,-1 0 0,-4 2 0,-3 1 0,0 2 0,0-1 0,-17 11 0,-11 4 0,16-10 0,-28 17 0,43-22 0,1 1 0,-1 1 0,1 0 0,0 0 0,1 0 0,-12 13 0,10-7 0,-1 0 0,2 0 0,-1 0 0,2 1 0,-1 0 0,2 0 0,0 1 0,1 0 0,0 0 0,-3 20 0,7-32 0,0 0 0,0 0 0,0-1 0,0 1 0,0 0 0,0 0 0,0 0 0,1 0 0,-1-1 0,1 1 0,-1 0 0,1 0 0,0-1 0,0 1 0,0 0 0,0-1 0,0 1 0,0-1 0,0 1 0,0-1 0,1 0 0,-1 1 0,1-1 0,-1 0 0,1 0 0,-1 0 0,1 0 0,-1 0 0,1 0 0,0-1 0,0 1 0,3 0 0,-1 0 0,0 0 0,0-1 0,0 0 0,0 0 0,0 0 0,0 0 0,0 0 0,0-1 0,0 0 0,0 0 0,-1 0 0,1 0 0,0-1 0,6-2 0,12-11 0,0 0 0,21-21 0,-24 20 0,-1 1 0,2 0 0,28-15 0,-20 18-151,0 1-1,1 1 0,0 1 0,1 2 1,-1 1-1,1 1 0,1 1 1,47 2-1,-61 2-6674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6:46:06.244"/>
    </inkml:context>
    <inkml:brush xml:id="br0">
      <inkml:brushProperty name="width" value="0.1" units="cm"/>
      <inkml:brushProperty name="height" value="0.1" units="cm"/>
      <inkml:brushProperty name="color" value="#FFFFFF"/>
    </inkml:brush>
  </inkml:definitions>
  <inkml:trace contextRef="#ctx0" brushRef="#br0">938 262 24575,'-70'-17'0,"-2"3"0,0 3 0,0 3 0,-102 3 0,39 6 0,-136 21 0,260-21 0,0 1 0,0 0 0,0 1 0,-11 4 0,22-7 0,-1 0 0,1 0 0,0 0 0,0 0 0,-1 0 0,1 0 0,0 0 0,0 1 0,-1-1 0,1 0 0,0 0 0,0 0 0,-1 0 0,1 0 0,0 1 0,0-1 0,0 0 0,0 0 0,-1 0 0,1 1 0,0-1 0,0 0 0,0 0 0,0 1 0,0-1 0,-1 0 0,1 0 0,0 1 0,0-1 0,0 0 0,0 1 0,0-1 0,0 0 0,0 0 0,0 1 0,0-1 0,0 0 0,0 0 0,0 1 0,0-1 0,0 0 0,1 0 0,-1 1 0,0-1 0,0 0 0,0 1 0,15 10 0,23 3 0,-6-9 0,1-1 0,-1-1 0,1-2 0,36-3 0,-13 1 0,276-29 0,-134 7 0,-171 20 0,-23 2 0,-15 0 0,-2 1 0,1 0 0,0 1 0,0 0 0,-1 0 0,1 2 0,0-1 0,0 1 0,1 1 0,-1 0 0,1 1 0,0 0 0,0 1 0,0 0 0,1 1 0,0 0 0,0 1 0,-12 12 0,-36 47 0,44-48 0,-1-1 0,-1 0 0,-1-2 0,-20 16 0,13-13 0,16-11 0,15-12 0,33-26 0,-32 22 0,1 2 0,-1-1 0,1 1 0,0 1 0,18-9 0,69-18 0,19-7 0,-82 27 0,-20 7 0,0 1 0,0-2 0,-1 0 0,1 0 0,-1-1 0,-1 0 0,14-12 0,-24 19 0,-1 0 0,1-1 0,-1 1 0,0-1 0,1 1 0,-1 0 0,1-1 0,-1 1 0,0-1 0,0 1 0,1-1 0,-1 1 0,0-1 0,0 1 0,1-1 0,-1 1 0,0-1 0,0 0 0,0 1 0,0-1 0,0 1 0,0-1 0,0 1 0,0-1 0,0 0 0,0 1 0,0-1 0,0 0 0,-1 0 0,0 1 0,1-1 0,-1 0 0,0 1 0,1-1 0,-1 0 0,0 1 0,0-1 0,0 1 0,0-1 0,1 1 0,-1 0 0,0-1 0,-2 1 0,-36-6 0,37 6 0,-215 0 0,93 2 0,110-1 0,0 0 0,0 1 0,0 0 0,0 1 0,1 1 0,-25 10 0,15-4 0,0 2 0,-39 26 0,61-38 0,1 0 0,-1 1 0,0-1 0,0 1 0,1-1 0,-1 1 0,0-1 0,1 1 0,-1-1 0,1 1 0,-1 0 0,1-1 0,-1 1 0,1 0 0,-1 0 0,1-1 0,0 1 0,-1 0 0,1 0 0,-1 0 0,2 0 0,-1-1 0,0 1 0,0-1 0,1 0 0,-1 1 0,0-1 0,1 1 0,-1-1 0,0 0 0,1 0 0,-1 1 0,1-1 0,-1 0 0,0 0 0,1 1 0,-1-1 0,1 0 0,-1 0 0,1 0 0,-1 0 0,1 0 0,-1 0 0,1 0 0,0 0 0,3 1 0,1-1 0,0 0 0,-1 0 0,1 0 0,-1-1 0,6-1 0,7-4 0,0-2 0,-1 0 0,0-1 0,0 0 0,21-17 0,-21 13 0,2 2 0,0-1 0,0 2 0,21-8 0,42-10 0,47-19 0,-118 43 0,0 0 0,1 0 0,-1 1 0,1 0 0,-1 1 0,19-1 0,-29 3 0,1-1 0,-1 1 0,0 0 0,1 0 0,-1 0 0,1 0 0,-1 0 0,1 0 0,-1 0 0,0 1 0,1-1 0,-1 0 0,1 0 0,-1 0 0,1 0 0,-1 0 0,0 1 0,1-1 0,-1 0 0,0 0 0,1 1 0,-1-1 0,0 0 0,1 1 0,-1-1 0,-4 9 0,-21 9 0,21-15 0,-57 38 0,-61 45 0,81-48 0,27-24 0,-1 0 0,0-2 0,-24 16 0,39-28 0,-1 1 0,1-1 0,-1 0 0,0 1 0,1-1 0,-1 0 0,1 0 0,-1 1 0,0-1 0,1 0 0,-1 0 0,0 0 0,1 0 0,-1 0 0,0 0 0,0 0 0,1 0 0,-1 0 0,0 0 0,1 0 0,-1 0 0,0-1 0,1 1 0,-1 0 0,1 0 0,-1-1 0,0 1 0,1 0 0,-2-1 0,1-1 0,0 1 0,0 0 0,0-1 0,0 0 0,1 1 0,-1-1 0,0 1 0,0-1 0,1 0 0,-1 1 0,1-4 0,-2-6 0,1-1 0,0-20 0,1 26 0,0-17 0,0-4 0,0 0 0,6-35 0,-4 53 0,0 0 0,0 1 0,1-1 0,0 0 0,1 1 0,0 0 0,0 0 0,1 0 0,0 0 0,11-12 0,5-6 0,19-18 0,-39 43 0,-1 1 0,0-1 0,1 1 0,-1-1 0,1 1 0,-1-1 0,1 1 0,0-1 0,-1 1 0,1 0 0,-1-1 0,1 1 0,0 0 0,-1 0 0,1-1 0,0 1 0,-1 0 0,1 0 0,0 0 0,-1 0 0,1 0 0,1 0 0,-2 0 0,1 1 0,-1-1 0,1 1 0,-1-1 0,0 0 0,1 1 0,-1-1 0,0 1 0,0-1 0,1 1 0,-1-1 0,0 1 0,0-1 0,0 1 0,0-1 0,0 1 0,1-1 0,-1 1 0,0 0 0,0-1 0,-1 1 0,-4 33 0,-10 8 0,-3-1 0,-45 78 0,41-74-1365,15-24-5461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6:46:57.148"/>
    </inkml:context>
    <inkml:brush xml:id="br0">
      <inkml:brushProperty name="width" value="0.1" units="cm"/>
      <inkml:brushProperty name="height" value="0.1" units="cm"/>
      <inkml:brushProperty name="color" value="#FFFFFF"/>
    </inkml:brush>
  </inkml:definitions>
  <inkml:trace contextRef="#ctx0" brushRef="#br0">1089 245 24575,'12'-5'0,"0"1"0,0 0 0,1 1 0,-1 0 0,1 1 0,12-1 0,-1 0 0,312-22 0,6 23 0,-237 3 0,-71-1 0,0 2 0,-1 2 0,1 0 0,-1 3 0,0 1 0,0 1 0,38 16 0,-67-23 0,0 0 0,0 0 0,0 0 0,0 1 0,0 0 0,5 4 0,-8-7 0,-1 1 0,0-1 0,0 0 0,0 0 0,0 0 0,1 1 0,-1-1 0,0 0 0,0 0 0,0 0 0,0 1 0,0-1 0,0 0 0,0 0 0,0 1 0,1-1 0,-1 0 0,0 0 0,0 1 0,0-1 0,0 0 0,0 0 0,0 1 0,0-1 0,-1 0 0,1 0 0,0 1 0,0-1 0,0 0 0,0 0 0,0 0 0,0 1 0,0-1 0,0 0 0,-1 0 0,1 1 0,0-1 0,0 0 0,-2 1 0,0 0 0,1-1 0,-1 1 0,1 0 0,-1-1 0,0 0 0,1 1 0,-1-1 0,0 0 0,-2 0 0,-23 0 0,0-2 0,0-1 0,0-1 0,-30-9 0,-11-1 0,-310-41 0,179 49 0,137 7 0,-87-9 0,44-8 0,20 3 0,-155-5 0,218 19 0,0-1 0,-1-1 0,1-1 0,-36-9 0,-324-77 0,369 84 0,21 3 0,29 1 0,-30 0 0,537 22-175,754 95-698,-1217-110 873,0 4 0,102 27 0,-160-32 20,112 28 548,-114-30-476,-1-1 0,1 0 0,0-2 0,30-2 0,-116 0-92,19-1 0,-338-32 0,197 12 0,-519-1 0,625 27 0,-100 18 0,14 0 0,102-15 0,1 3 0,0 3 0,-66 22 0,-8-1 0,67-18 0,60-13 0,7-3 0,0 1 0,1 0 0,-1 0 0,0 0 0,1 1 0,-1-1 0,-5 4 0,9-5 0,0 0 0,0 0 0,0 0 0,0 0 0,0 0 0,0 0 0,-1 1 0,1-1 0,0 0 0,0 0 0,0 0 0,0 0 0,0 0 0,0 0 0,0 0 0,0 0 0,0 0 0,0 1 0,0-1 0,0 0 0,0 0 0,0 0 0,0 0 0,0 0 0,0 0 0,0 0 0,0 0 0,0 0 0,0 1 0,0-1 0,0 0 0,1 0 0,-1 0 0,0 0 0,0 0 0,0 0 0,0 0 0,0 0 0,0 0 0,0 0 0,0 0 0,0 0 0,0 0 0,0 0 0,0 1 0,0-1 0,1 0 0,-1 0 0,0 0 0,0 0 0,0 0 0,0 0 0,0 0 0,0 0 0,0 0 0,0 0 0,1 0 0,9 3 0,12-1 0,3-2 0,-1-2 0,43-7 0,-8-1 0,367-20 0,9 27 0,-295 3 0,-129 0 0,25 1 0,-35-1 0,1 0 0,0 0 0,0 0 0,0 1 0,0-1 0,0 1 0,-1-1 0,1 1 0,0 0 0,0 0 0,-1 0 0,1 0 0,2 2 0,-4-3 0,0 0 0,0 0 0,0 0 0,0 0 0,0 1 0,0-1 0,0 0 0,0 0 0,0 0 0,0 1 0,0-1 0,0 0 0,0 0 0,0 0 0,0 1 0,0-1 0,0 0 0,0 0 0,0 0 0,0 0 0,0 1 0,-1-1 0,1 0 0,0 0 0,0 0 0,0 0 0,0 1 0,0-1 0,0 0 0,-1 0 0,1 0 0,0 0 0,0 0 0,0 0 0,-1 0 0,1 0 0,0 1 0,0-1 0,0 0 0,0 0 0,-1 0 0,1 0 0,0 0 0,0 0 0,-1 0 0,-17 7 0,-1-1 0,0 0 0,-1-2 0,-33 5 0,28-5 0,-28 4 0,-56 11 0,-1-5 0,-124 0 0,179-16 0,23 1 0,-37 2 0,183-29 0,15-2 0,170 6 0,5 24 0,-138 2 0,-118-2 0,439-16 0,-333 5 0,-520 29 0,21 20 0,308-33 0,-62 19 0,16-3 0,103-20 0,20-4 0,31-8 0,105-2 0,76 13 0,-103 2 0,-136-2 0,0-1 0,17-2 0,-26 2 0,0 0 0,-1 0 0,1 0 0,-1 0 0,1-1 0,-1 1 0,1-1 0,-1 0 0,0 0 0,1 0 0,-1 0 0,3-4 0,-6 6 0,0 0 0,1-1 0,-1 1 0,1 0 0,-1-1 0,0 1 0,0-1 0,1 1 0,-1-1 0,0 1 0,0-1 0,1 1 0,-1 0 0,0-1 0,0 1 0,0-1 0,0 1 0,0-1 0,0 0 0,0 1 0,0-1 0,0 1 0,0-1 0,0 1 0,0-1 0,0 1 0,0-1 0,0 1 0,-1-1 0,1 1 0,0 0 0,0-1 0,-1 1 0,1-1 0,0 1 0,-1-1 0,1 1 0,0 0 0,-1-1 0,1 1 0,0 0 0,-1-1 0,1 1 0,-1 0 0,1 0 0,-1-1 0,1 1 0,-1 0 0,1 0 0,-1 0 0,1-1 0,-1 1 0,1 0 0,-1 0 0,0 0 0,-31-6 0,16 4 0,-30-2 0,-55-13 0,-180-42-607,-293-23 0,235 57 607,-6 24 0,331 1 91,1-1-1,0 0 0,0-1 1,0-1-1,0 0 1,1 0-1,-15-7 1,-4 0 197,-107-29-221,-2 6 1,-175-19-1,298 50-67,19 1 0,26 1 0,-18 1 0,1122 3-1236,-629-6 875,-56 2 1958,-437 0-1597,-2-1 0,0 1 0,-1 0 0,1 1 0,0 0 0,0 0 0,0 1 0,-1-1 0,10 5 0,-17-6 0,0 0 0,0 0 0,0 0 0,1 0 0,-1 0 0,0 1 0,0-1 0,0 0 0,0 0 0,0 0 0,1 0 0,-1 1 0,0-1 0,0 0 0,0 0 0,0 1 0,0-1 0,0 0 0,0 0 0,0 0 0,0 1 0,0-1 0,0 0 0,0 0 0,0 0 0,0 1 0,0-1 0,0 0 0,0 0 0,0 1 0,0-1 0,0 0 0,0 0 0,0 0 0,0 1 0,0-1 0,-1 0 0,1 0 0,0 0 0,0 1 0,0-1 0,0 0 0,0 0 0,-1 0 0,1 0 0,0 0 0,0 1 0,0-1 0,-1 0 0,1 0 0,0 0 0,0 0 0,0 0 0,-1 0 0,1 0 0,0 0 0,0 0 0,0 0 0,-1 0 0,1 0 0,-22 11 0,10-6 0,0 2 0,0-1 0,-1 0 0,0-1 0,1-1 0,-2 0 0,1 0 0,-23 2 0,-3-3 0,-54-2 0,88-1 0,-23-1-1365,5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6:46:59.140"/>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9:08:45.765"/>
    </inkml:context>
    <inkml:brush xml:id="br0">
      <inkml:brushProperty name="width" value="0.1" units="cm"/>
      <inkml:brushProperty name="height" value="0.1" units="cm"/>
      <inkml:brushProperty name="color" value="#FFFFFF"/>
    </inkml:brush>
  </inkml:definitions>
  <inkml:trace contextRef="#ctx0" brushRef="#br0">213 123 24575,'445'-25'0,"-322"22"0,-119 4 0,-8 2 0,-22 6 0,-37 10 0,18-10 0,-1-2 0,1-2 0,-89-2 0,120-2 0,1 1 0,-1 0 0,1 0 0,-1 1 0,1 1 0,-14 6 0,8-3 0,-37 7 0,46-12 0,-29 6 0,37-8 0,0 1 0,-1 0 0,1 0 0,0 0 0,0 0 0,0 0 0,0 1 0,0-1 0,0 0 0,0 1 0,0 0 0,0-1 0,-1 4 0,3-5 0,-1 0 0,1 1 0,0-1 0,0 0 0,0 1 0,0-1 0,-1 0 0,1 1 0,0-1 0,0 1 0,0-1 0,0 0 0,0 1 0,0-1 0,0 1 0,0-1 0,0 1 0,0-1 0,0 0 0,0 1 0,0-1 0,1 1 0,-1-1 0,0 0 0,0 1 0,0-1 0,1 0 0,-1 1 0,0-1 0,0 0 0,1 1 0,-1-1 0,0 0 0,0 1 0,1-1 0,-1 0 0,0 0 0,1 0 0,-1 1 0,1-1 0,-1 0 0,0 0 0,1 0 0,-1 0 0,1 1 0,-1-1 0,0 0 0,1 0 0,-1 0 0,1 0 0,-1 0 0,0 0 0,1 0 0,0-1 0,25 2 0,-26-1 0,22-2 0,1-1 0,35-10 0,-34 6 0,0 2 0,31-3 0,241 6 0,-149 4 0,-132-2 0,147-4 0,-131 1 0,0-1 0,0-1 0,35-11 0,-47 10 0,1-1 0,-1-1 0,-1-1 0,26-15 0,-44 24 0,1 0 0,0 0 0,-1-1 0,1 1 0,0 0 0,-1-1 0,1 1 0,-1-1 0,1 1 0,-1-1 0,1 1 0,-1-1 0,1 1 0,-1-1 0,1 1 0,-1-1 0,0 1 0,1-1 0,-1 0 0,0 1 0,1-1 0,-1 0 0,0 1 0,0-1 0,0 0 0,0 1 0,0-1 0,0 0 0,0-1 0,0 2 0,-1-1 0,0 1 0,1 0 0,-1-1 0,0 1 0,0 0 0,1-1 0,-1 1 0,0 0 0,0 0 0,0-1 0,1 1 0,-1 0 0,0 0 0,0 0 0,0 0 0,1 0 0,-1 0 0,0 1 0,0-1 0,0 0 0,1 0 0,-1 0 0,-1 1 0,-43 13 0,-46 21 0,55-20 0,0-2 0,-64 16 0,80-24 0,0 0 0,1 2 0,-1 0 0,2 2 0,-1 0 0,1 1 0,1 0 0,-25 20 0,-125 83 0,80-55 0,87-58 0,0 0 0,-1 0 0,1 0 0,0 0 0,0 0 0,0 0 0,0 0 0,0 1 0,0-1 0,0 0 0,0 0 0,0 0 0,0 0 0,-1 0 0,1 0 0,0 0 0,0 0 0,0 0 0,0 0 0,0 0 0,0 0 0,0 0 0,0 1 0,0-1 0,0 0 0,0 0 0,0 0 0,0 0 0,0 0 0,0 0 0,0 0 0,0 0 0,0 0 0,0 1 0,0-1 0,0 0 0,0 0 0,0 0 0,0 0 0,0 0 0,0 0 0,0 0 0,0 0 0,0 1 0,0-1 0,0 0 0,0 0 0,0 0 0,0 0 0,0 0 0,0 0 0,0 0 0,0 0 0,1 0 0,7 2 0,11-2 0,36-8 0,-1-3 0,71-22 0,-58 13 0,13-3 0,60-15 0,-121 35 0,-1-1 0,1-1 0,-1-1 0,-1 0 0,1-1 0,-1-1 0,0-1 0,-1 0 0,31-23 0,-45 30 0,-1 1 0,1-1 0,0 0 0,-1 1 0,1-1 0,-1 0 0,1 0 0,-1 0 0,0 0 0,0 0 0,0 0 0,0 0 0,1-3 0,-2 4 0,0 0 0,0 0 0,0 0 0,0 1 0,-1-1 0,1 0 0,0 0 0,-1 0 0,1 0 0,0 1 0,-1-1 0,1 0 0,-1 0 0,1 1 0,-1-1 0,1 0 0,-1 1 0,0-1 0,1 1 0,-1-1 0,0 1 0,1-1 0,-1 1 0,0-1 0,0 1 0,1 0 0,-1-1 0,0 1 0,0 0 0,0 0 0,0-1 0,1 1 0,-1 0 0,0 0 0,0 0 0,-1 0 0,-22-3 0,-1 1 0,0 2 0,-32 2 0,5 0 0,-4 1 0,0 2 0,-1 2 0,-64 19 0,-160 61 0,215-67 0,-1-3 0,-82 10 0,91-17 0,25-5 0,1 0 0,-60 0 0,90-5 0,0 0 0,1 0 0,-1 0 0,0 0 0,1-1 0,-1 1 0,0 0 0,0-1 0,1 1 0,-1-1 0,0 0 0,1 1 0,-1-1 0,1 0 0,-1 0 0,1 0 0,0 0 0,-1 0 0,1 0 0,-2-3 0,2 3 0,1-1 0,0 1 0,0 0 0,0-1 0,0 1 0,0 0 0,0-1 0,0 1 0,1 0 0,-1-1 0,0 1 0,1 0 0,-1 0 0,1-1 0,-1 1 0,1 0 0,0 0 0,-1 0 0,1 0 0,0-1 0,0 1 0,0 0 0,0 1 0,0-1 0,0 0 0,0 0 0,1-1 0,127-115 0,-122 111 0,1 0 0,0 1 0,0 0 0,1 0 0,-1 1 0,1 0 0,0 1 0,0-1 0,0 2 0,16-4 0,-10 3 0,-2-1 0,1 0 0,19-9 0,-32 12 0,0 1 0,0-1 0,0 1 0,0-1 0,0 1 0,0-1 0,0 0 0,0 1 0,0-1 0,0 0 0,-1 0 0,1 1 0,0-1 0,-1 0 0,1 0 0,0-1 0,-1 1 0,0 1 0,0 0 0,0-1 0,0 1 0,0-1 0,0 1 0,0 0 0,-1-1 0,1 1 0,0 0 0,0-1 0,0 1 0,-1 0 0,1-1 0,0 1 0,0 0 0,-1-1 0,1 1 0,0 0 0,-1 0 0,1-1 0,0 1 0,-1 0 0,1 0 0,0 0 0,-1 0 0,1-1 0,-1 1 0,-4-2 0,0 1 0,0 0 0,-1 0 0,1 0 0,-6 0 0,-12 0 0,2 1 0,0-2 0,-32-6 0,49 8 0,0-1 0,0 0 0,0 0 0,0-1 0,0 1 0,0-1 0,0 0 0,0 0 0,1-1 0,-1 1 0,1 0 0,-1-1 0,1 0 0,0 0 0,0 0 0,1 0 0,-1-1 0,-3-5 0,5 6 0,0 1 0,0 0 0,0-1 0,1 1 0,-1-1 0,1 1 0,-1 0 0,1-1 0,0 1 0,0-1 0,0 1 0,1-1 0,-1 1 0,1-1 0,-1 1 0,1-1 0,0 1 0,0 0 0,0-1 0,0 1 0,0 0 0,0 0 0,1 0 0,-1 0 0,1 0 0,-1 0 0,1 0 0,0 0 0,0 1 0,0-1 0,3-2 0,-2 2 0,1 0 0,-1 0 0,0 0 0,0 1 0,1-1 0,-1 1 0,1 0 0,-1 0 0,1 0 0,-1 1 0,1-1 0,0 1 0,-1 0 0,1 0 0,0 0 0,-1 0 0,1 0 0,0 1 0,-1 0 0,1 0 0,5 2 0,1 3 0,-1 0 0,0 1 0,0 0 0,0 1 0,-1 0 0,10 12 0,26 22 0,56 32 0,-97-72 0,1 2 0,0-1 0,-1 0 0,0 1 0,1-1 0,-2 1 0,1 0 0,0 0 0,-1 0 0,1 0 0,-1 1 0,2 7 0,-3-10 0,0 0 0,-1 0 0,1-1 0,-1 1 0,0 0 0,1 0 0,-1 0 0,0 0 0,0 0 0,0 0 0,0 0 0,-1 0 0,1 0 0,-1 0 0,1 0 0,-1 0 0,1 0 0,-1 0 0,0-1 0,0 1 0,0 0 0,0 0 0,0-1 0,-1 1 0,1-1 0,0 1 0,-1-1 0,1 1 0,-1-1 0,1 0 0,-1 0 0,-3 2 0,-7 1 0,0-1 0,0 0 0,0 0 0,-1-1 0,1-1 0,-1 0 0,1-1 0,-1-1 0,1 1 0,-17-5 0,23 4 0,0-1 0,1 0 0,-1 0 0,1-1 0,0 0 0,0 0 0,0 0 0,0-1 0,0 1 0,-5-7 0,3 5 0,1-1 0,0 2 0,-1-1 0,-11-5 0,8 6 0,-20-9 0,30 12 0,-1 1 0,0 0 0,0-1 0,1 1 0,-1-1 0,0 0 0,1 1 0,-1-1 0,1 1 0,-1-1 0,0 0 0,1 0 0,0 1 0,-1-1 0,1 0 0,-1 0 0,1 1 0,0-1 0,0 0 0,-1 0 0,1 0 0,0 0 0,0 1 0,0-1 0,0 0 0,0 0 0,0 0 0,0 0 0,0 0 0,0 1 0,1-2 0,2-5 0,0 1 0,1 0 0,-1 1 0,1-1 0,1 1 0,-1-1 0,1 1 0,8-7 0,48-36 0,-50 40 0,2-1 0,0 0 0,1 0 0,0 1 0,0 1 0,1 0 0,-1 1 0,1 1 0,1 0 0,-1 1 0,1 1 0,0 0 0,27-1 0,-22 4 0,-4-1 0,1 0 0,-1 2 0,29 4 0,-41-4 0,-1 0 0,1 0 0,-1 1 0,1-1 0,-1 1 0,0 0 0,1 0 0,-1 1 0,0-1 0,-1 1 0,1 0 0,0 0 0,-1 1 0,1-1 0,-1 0 0,0 1 0,0 0 0,2 5 0,7 11 0,0 0 0,1 0 0,1-1 0,1-1 0,1 0 0,0-2 0,1 1 0,1-2 0,27 19 0,-40-32 0,1 1 0,-1-1 0,1 0 0,0 0 0,0 0 0,0-1 0,0 0 0,0 0 0,0 0 0,0-1 0,0 0 0,0 0 0,9-2 0,-12 2 0,1-1 0,-1 1 0,0-1 0,1 0 0,-1 0 0,1 0 0,-1-1 0,0 1 0,0-1 0,0 0 0,0 0 0,0 0 0,0 0 0,-1 0 0,1-1 0,-1 1 0,1-1 0,-1 0 0,0 1 0,0-1 0,0 0 0,0 0 0,2-7 0,-4 9 0,1-1 0,-1 1 0,1-1 0,-1 1 0,0-1 0,0 1 0,0-1 0,0 1 0,0-1 0,0 1 0,0-1 0,-1 1 0,1-1 0,-1 0 0,1 1 0,-1 0 0,1-1 0,-1 1 0,0-1 0,1 1 0,-1 0 0,0-1 0,0 1 0,0 0 0,0 0 0,0 0 0,-1 0 0,1 0 0,0 0 0,0 0 0,-1 0 0,1 1 0,0-1 0,-1 0 0,1 1 0,-1-1 0,1 1 0,-4-1 0,-5-2 0,0 1 0,0 0 0,0 1 0,-17 0 0,-194 5 0,210-2 0,0 1 0,1 0 0,-1 0 0,1 1 0,0 0 0,0 0 0,-12 9 0,9-6 0,-1 0 0,-24 8 0,34-14 0,-1 0 0,0-1 0,1 0 0,-1 0 0,0 0 0,1-1 0,-1 1 0,0-1 0,1 0 0,-1 0 0,1-1 0,-1 0 0,1 1 0,0-2 0,0 1 0,0 0 0,0-1 0,0 1 0,-6-7 0,-5-4 0,0-1 0,1-1 0,-14-17 0,24 27 0,0 1 0,-1-1 0,0 1 0,0 0 0,0 1 0,0-1 0,0 1 0,-1 0 0,0 1 0,1-1 0,-10-2 0,-7 0 0,-41-6 0,49 9 0,10 1 0,1 1 0,-1 0 0,0-1 0,1 1 0,-1 0 0,0 1 0,0-1 0,1 1 0,-1-1 0,1 1 0,-1 0 0,0 1 0,1-1 0,0 0 0,-5 4 0,5-3 0,0 1 0,0 0 0,0 0 0,1 0 0,-1 0 0,1 0 0,0 0 0,0 1 0,0-1 0,0 1 0,1 0 0,-1 0 0,1-1 0,-1 7 0,-7 25 0,-8 60 0,16-84 0,0 0 0,1 0 0,0 0 0,1 0 0,0 0 0,1 0 0,0 0 0,0-1 0,1 1 0,5 10 0,-3-9 0,1 1 0,1-2 0,0 1 0,0-1 0,13 14 0,-16-21 0,0 0 0,0-1 0,0 1 0,1-1 0,-1 0 0,1-1 0,0 1 0,0-1 0,0 0 0,0 0 0,0 0 0,0-1 0,1 1 0,-1-1 0,0-1 0,7 1 0,-9-1 0,1 0 0,-1 0 0,1-1 0,-1 1 0,0-1 0,1 0 0,-1 0 0,0 0 0,1 0 0,-1-1 0,0 1 0,0-1 0,0 0 0,0 0 0,0 0 0,-1 0 0,1 0 0,-1-1 0,3-2 0,4-6 0,0-1 0,-1 0 0,9-18 0,3-5 0,12-12 0,37-43 0,-53 72 0,0 1 0,2 1 0,-1 0 0,2 1 0,24-15 0,-40 28 0,1 0 0,0 0 0,-1 1 0,1-1 0,0 1 0,0 0 0,0 0 0,0 0 0,0 1 0,8-1 0,-11 1 0,1 1 0,-1-1 0,0 0 0,0 0 0,0 1 0,0-1 0,1 0 0,-1 1 0,0-1 0,0 1 0,0 0 0,0-1 0,0 1 0,0 0 0,-1-1 0,1 1 0,0 0 0,0 0 0,0 0 0,-1 0 0,1 0 0,0 0 0,-1 0 0,1 0 0,-1 0 0,1 0 0,-1 0 0,0 0 0,1 1 0,-1-1 0,0 0 0,0 0 0,0 0 0,0 0 0,0 1 0,0-1 0,0 0 0,0 0 0,0 0 0,-1 0 0,1 1 0,-1 0 0,0 3 0,0 0 0,0 0 0,0 0 0,-1 0 0,0 0 0,0-1 0,0 1 0,-1 0 0,1-1 0,-1 0 0,0 0 0,0 0 0,-1 0 0,-4 4 0,3-3 0,-1-1 0,0 0 0,0 0 0,-1-1 0,1 0 0,-1 0 0,0 0 0,1-1 0,-9 2 0,-11 0 0,-1 0 0,0-2 0,0-1 0,-35-3 0,48 1 0,-5 0 0,7 2 0,1-1 0,0-1 0,0 0 0,0-1 0,-1 0 0,1 0 0,1-1 0,-1-1 0,0 1 0,-14-9 0,2-3 0,19 11 0,0 1 0,0 0 0,0 0 0,0 1 0,-1-1 0,0 1 0,1 0 0,-1 0 0,0 1 0,0-1 0,-8 0 0,6 3 0,8 2 0,12 2 0,30 1 0,1-3 0,0 0 0,49-5 0,-22 0 0,-33 2 0,1 2 0,68 12 0,-29-4-1365,-56-8-5461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9:08:57.315"/>
    </inkml:context>
    <inkml:brush xml:id="br0">
      <inkml:brushProperty name="width" value="0.1" units="cm"/>
      <inkml:brushProperty name="height" value="0.1" units="cm"/>
      <inkml:brushProperty name="color" value="#FFFFFF"/>
    </inkml:brush>
  </inkml:definitions>
  <inkml:trace contextRef="#ctx0" brushRef="#br0">237 117 24575,'-1'5'0,"-1"-1"0,1 1 0,-1-1 0,0 1 0,0-1 0,-1 0 0,-3 6 0,-1 0 0,2-2 0,0-2 0,0 1 0,-1-1 0,0 1 0,0-2 0,0 1 0,-12 7 0,-21 20 0,3 1 0,-29 33 0,63-65 0,1 0 0,-1 0 0,1 0 0,0 0 0,0 0 0,0 0 0,0 0 0,0 1 0,0-1 0,1 0 0,-1 1 0,1 2 0,0-4 0,0-1 0,0 1 0,0-1 0,0 1 0,0-1 0,0 1 0,0-1 0,0 1 0,0-1 0,0 1 0,1-1 0,-1 0 0,0 1 0,0-1 0,1 1 0,-1-1 0,0 0 0,0 1 0,1-1 0,-1 0 0,1 1 0,-1-1 0,0 0 0,1 1 0,0-1 0,0 1 0,0-1 0,1 0 0,-1 0 0,0 0 0,0 0 0,0 0 0,0 0 0,0 0 0,0 0 0,0 0 0,1-1 0,-1 1 0,0 0 0,1-1 0,8-4 0,0 0 0,-1-1 0,0 0 0,0 0 0,15-14 0,11-8 0,102-53 0,-48 31 0,-75 42 0,1 0 0,0 1 0,0 1 0,0 0 0,1 1 0,0 1 0,0 0 0,1 1 0,-1 1 0,1 0 0,32 2 0,-47 0 0,0 0 0,-1 0 0,1 1 0,0-1 0,-1 0 0,1 0 0,-1 1 0,1-1 0,0 1 0,-1 0 0,1-1 0,2 3 0,-4-3 0,0 1 0,0-1 0,1 0 0,-1 1 0,0-1 0,0 0 0,0 1 0,0-1 0,0 0 0,0 1 0,0-1 0,0 0 0,0 1 0,0-1 0,0 0 0,0 1 0,0-1 0,0 1 0,0-1 0,0 0 0,0 1 0,0-1 0,0 0 0,0 1 0,-1-1 0,1 0 0,0 1 0,0-1 0,0 0 0,-1 0 0,1 1 0,0-1 0,-1 1 0,-3 2 0,0 1 0,-1-1 0,0 1 0,1-1 0,-11 4 0,-36 14 0,39-17 0,0 0 0,1 1 0,0 0 0,0 1 0,0 0 0,1 1 0,-14 11 0,-5 10 0,9-8 0,0-2 0,-32 23 0,30-27 0,-2-1 0,1-1 0,-1-2 0,-32 10 0,56-20 0,0 0 0,0 0 0,1 0 0,-1 0 0,0 0 0,0 0 0,0 0 0,0 0 0,0 0 0,0 0 0,0 0 0,0 0 0,0 0 0,0 1 0,0-1 0,0 0 0,0 0 0,0 0 0,0 0 0,0 0 0,0 0 0,0 0 0,0 0 0,0 0 0,1 0 0,-1 0 0,0 0 0,0 0 0,0 0 0,0 0 0,0 0 0,0 0 0,0 0 0,0 0 0,0 0 0,0 1 0,0-1 0,0 0 0,0 0 0,0 0 0,0 0 0,0 0 0,0 0 0,0 0 0,0 0 0,0 0 0,0 0 0,0 0 0,11 2 0,17-2 0,-17-1 0,0-1 0,0 0 0,-1-1 0,1 0 0,-1-1 0,1 0 0,16-9 0,-3-2 0,40-32 0,-53 39 0,-1 0 0,1 1 0,1 0 0,-1 1 0,1 0 0,0 1 0,23-6 0,-15 7 0,-1 0 0,0 2 0,1 0 0,30 2 0,-23 1 0,6-1 0,59 9 0,-83-8 0,-1 1 0,0 0 0,-1 0 0,1 1 0,0 0 0,-1 0 0,1 1 0,-1 0 0,0 0 0,0 1 0,0 0 0,8 8 0,-14-12 0,-1-1 0,0 0 0,1 1 0,-1-1 0,0 0 0,1 0 0,-1 1 0,0-1 0,0 1 0,1-1 0,-1 0 0,0 1 0,0-1 0,0 1 0,1-1 0,-1 1 0,0-1 0,0 0 0,0 1 0,0-1 0,0 1 0,0-1 0,0 1 0,0-1 0,0 1 0,0-1 0,0 0 0,0 1 0,0-1 0,-1 1 0,1-1 0,0 1 0,0-1 0,0 0 0,-1 1 0,1-1 0,0 1 0,0-1 0,-1 0 0,1 1 0,0-1 0,-1 0 0,1 1 0,0-1 0,-1 0 0,1 0 0,-1 0 0,1 1 0,0-1 0,-1 0 0,1 0 0,-1 0 0,1 0 0,-1 1 0,1-1 0,0 0 0,-1 0 0,0 0 0,-31 4 0,31-4 0,-87 0 0,55-1 0,1 1 0,0 2 0,-34 5 0,10 4 0,26-7 0,0 2 0,1 1 0,-37 14 0,49-12 0,20-9 0,31-13 0,8-8 0,-16 6 0,1 2 0,42-15 0,88-14 0,-125 36 0,0 1 0,63-1 0,-132 10 0,-61 15 0,93-17 0,1-1 0,-1 0 0,1 1 0,-1 0 0,1 0 0,0 0 0,0 1 0,-5 3 0,9-6 0,0 0 0,0 0 0,-1 0 0,1 0 0,0 0 0,0 0 0,0 0 0,0 1 0,0-1 0,0 0 0,0 0 0,0 0 0,0 0 0,0 0 0,0 1 0,0-1 0,0 0 0,0 0 0,0 0 0,0 0 0,0 0 0,0 1 0,0-1 0,0 0 0,0 0 0,0 0 0,0 0 0,0 0 0,0 1 0,0-1 0,0 0 0,0 0 0,0 0 0,0 0 0,0 0 0,0 1 0,1-1 0,-1 0 0,0 0 0,0 0 0,0 0 0,0 0 0,0 0 0,0 0 0,1 0 0,-1 0 0,0 1 0,12 3 0,12-1 0,261-6 0,-193-7 0,135-33 0,-122 20 0,-82 17 0,0-2 0,-1-1 0,1 0 0,-2-2 0,28-17 0,-17 10 0,37-16 0,-45 24 0,1-1 0,34-22 0,-14 9 0,-37 21 0,0-1 0,0 0 0,0-1 0,0 0 0,-1 0 0,12-10 0,-19 15 0,0 0 0,0-1 0,0 1 0,1 0 0,-1 0 0,0 0 0,0 0 0,0-1 0,0 1 0,1 0 0,-1 0 0,0 0 0,0 0 0,0-1 0,0 1 0,0 0 0,0 0 0,0-1 0,1 1 0,-1 0 0,0 0 0,0-1 0,0 1 0,0 0 0,0 0 0,0 0 0,0-1 0,0 1 0,0 0 0,0 0 0,0-1 0,-1 1 0,1 0 0,0 0 0,0-1 0,0 1 0,0 0 0,0 0 0,0 0 0,0-1 0,-1 1 0,1 0 0,0 0 0,0 0 0,0 0 0,0-1 0,-1 1 0,1 0 0,0 0 0,0 0 0,0 0 0,-1 0 0,1 0 0,0 0 0,0-1 0,-1 1 0,1 0 0,0 0 0,0 0 0,0 0 0,-1 0 0,-17-1 0,-25 5 0,-69 16 0,44-7 0,-191 41 0,13-1 0,224-48 0,0 0 0,1 2 0,0 1 0,0 1 0,1 0 0,-25 16 0,45-25 0,0 0 0,0 0 0,0 0 0,0 0 0,-1 0 0,1 0 0,0 0 0,0 0 0,0 0 0,0 0 0,-1 0 0,1 0 0,0 0 0,0 0 0,0 1 0,0-1 0,0 0 0,-1 0 0,1 0 0,0 0 0,0 0 0,0 1 0,0-1 0,0 0 0,0 0 0,0 0 0,0 0 0,0 0 0,0 1 0,0-1 0,0 0 0,0 0 0,0 0 0,-1 1 0,1-1 0,1 0 0,-1 0 0,0 0 0,0 0 0,0 1 0,0-1 0,0 0 0,0 0 0,0 0 0,0 0 0,0 1 0,0-1 0,0 0 0,0 0 0,0 0 0,1 0 0,-1 0 0,0 1 0,0-1 0,0 0 0,0 0 0,16 4 0,20-1 0,4-3 0,-9-1 0,1 2 0,42 7 0,-1 2 0,0-4 0,83-4 0,-146-2 0,3-1 0,0 0 0,0 0 0,0-1 0,0-1 0,0 0 0,-1-1 0,22-9 0,-14 6 0,0 1 0,0 1 0,25-4 0,-22 6 0,-1-2 0,33-11 0,3-11 0,-47 20 0,1 1 0,0 0 0,0 1 0,0 1 0,0 0 0,1 0 0,24-3 0,-35 7 0,1 0 0,-1 0 0,0 1 0,0-1 0,0 1 0,0-1 0,0 1 0,4 1 0,-6-2 0,1 0 0,-1 0 0,0 1 0,1-1 0,-1 0 0,0 0 0,0 1 0,1-1 0,-1 0 0,0 0 0,0 1 0,1-1 0,-1 0 0,0 1 0,0-1 0,0 0 0,0 1 0,0-1 0,1 0 0,-1 1 0,0-1 0,0 1 0,0-1 0,0 0 0,0 1 0,0-1 0,0 0 0,0 1 0,0-1 0,0 0 0,0 1 0,0-1 0,-1 1 0,1-1 0,0 0 0,0 1 0,0-1 0,0 0 0,-1 1 0,1-1 0,0 0 0,0 0 0,-1 1 0,1-1 0,0 0 0,0 0 0,-1 1 0,1-1 0,0 0 0,-1 0 0,1 0 0,0 1 0,-1-1 0,1 0 0,-1 0 0,-19 12 0,0 0 0,-1-2 0,0 0 0,-44 12 0,62-21 0,-50 13 0,0-2 0,-1-2 0,-60 3 0,-55 9 0,115-14 0,-1-3 0,-85-1 0,126-3 0,1 0 0,0 1 0,0 1 0,0 0 0,0 1 0,-13 5 0,-10 3 0,-150 41 0,-38 8 0,181-56 0,-1-1 0,-88-3 0,112-2 0,71 1 0,0-3 0,52-10 0,-39 6 0,0 2 0,105 5 0,-63 2 0,-83-1 0,0 1 0,1 1 0,24 7 0,2-3 0,-1-2 0,1-3 0,67-4 0,-25 0 0,-57 2 0,70 2 0,-91-1 0,0 1 0,-1 1 0,1 0 0,-1 0 0,20 9 0,-15-5 0,35 9 0,-14-5 0,-25-4 0,-9-4 0,-7-10 0,-5-14 0,0-1 0,-6-40 0,-7-22 0,11 54 0,4 12 0,-1 1 0,-1-1 0,-15-28 0,19 41 0,0 0 0,0 1 0,-1-1 0,0 1 0,0-1 0,-1 1 0,1 0 0,-1 1 0,1-1 0,-1 1 0,0 0 0,-1 0 0,1 1 0,0-1 0,-1 1 0,-5-1 0,-7-1 0,0 1 0,0 1 0,-27 0 0,-28-3 0,57 3 0,-12-3 0,1 2 0,-52-1 0,77 5 0,-1-1 0,0 1 0,1-1 0,-1 1 0,1 0 0,0 0 0,-1 0 0,1 0 0,0 0 0,0 1 0,-1-1 0,1 1 0,0-1 0,0 1 0,1 0 0,-1 0 0,-2 3 0,-2 4 0,-1 0 0,-8 19 0,7-12 0,6-13 0,1 0 0,-1 0 0,1 0 0,0 0 0,-1 0 0,1 0 0,1 1 0,-1-1 0,0 0 0,1 1 0,0-1 0,0 5 0,0-6 0,1-1 0,-1 1 0,1-1 0,0 1 0,-1-1 0,1 1 0,0-1 0,0 0 0,0 1 0,0-1 0,0 0 0,0 0 0,0 0 0,1 0 0,-1 0 0,0 0 0,0 0 0,1 0 0,-1 0 0,1 0 0,-1-1 0,1 1 0,-1-1 0,1 1 0,-1-1 0,1 0 0,0 1 0,1-1 0,24 3 0,0-1 0,0-1 0,42-5 0,-1 1 0,-53 3 0,0 0 0,0 1 0,0 1 0,0 0 0,20 7 0,-30-8 0,0 1 0,0 0 0,0 0 0,-1 0 0,1 1 0,-1-1 0,1 1 0,-1 0 0,0 1 0,0-1 0,0 1 0,-1-1 0,1 1 0,-1 0 0,0 1 0,0-1 0,0 0 0,3 10 0,-5-12 0,0 0 0,0 0 0,-1 0 0,1 0 0,-1 0 0,1 0 0,-1 0 0,0 0 0,0 0 0,0 0 0,0 0 0,0 1 0,0-1 0,-1 0 0,1 0 0,-1 0 0,0 0 0,1 0 0,-1 0 0,-1 2 0,0-1 0,0-1 0,0 0 0,0 0 0,0 0 0,-1 0 0,1 0 0,-1 0 0,1-1 0,-1 1 0,1-1 0,-1 0 0,-5 2 0,-4 1 0,-1-1 0,1-1 0,-1 0 0,0-1 0,-19 0 0,-12-2 0,-132-5 0,163 4 0,0 0 0,0-1 0,0-1 0,0 0 0,-13-6 0,-60-34 0,48 23 0,17 9-1365,5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9:09:02.646"/>
    </inkml:context>
    <inkml:brush xml:id="br0">
      <inkml:brushProperty name="width" value="0.1" units="cm"/>
      <inkml:brushProperty name="height" value="0.1" units="cm"/>
      <inkml:brushProperty name="color" value="#FFFFFF"/>
    </inkml:brush>
  </inkml:definitions>
  <inkml:trace contextRef="#ctx0" brushRef="#br0">1213 1 24575,'-77'67'0,"-131"85"0,127-95 0,58-42 0,-1-2 0,0 0 0,0-1 0,-2-2 0,1-1 0,-1 0 0,0-2 0,-52 7 0,34-6 0,24-4 0,0-1 0,-27 1 0,39-4 0,-1-1 0,1 0 0,0 0 0,0-1 0,0 1 0,0-2 0,0 1 0,1-1 0,-10-5 0,-224-97 0,210 93 0,22 9 0,1-1 0,-1 0 0,1 0 0,0 0 0,0-1 0,-13-11 0,20 15 0,1 1 0,-1-1 0,1 0 0,-1 1 0,1-1 0,-1 1 0,1-1 0,-1 0 0,1 0 0,-1 1 0,1-1 0,0 0 0,0 0 0,-1 1 0,1-1 0,0 0 0,0 0 0,0 0 0,0 1 0,0-1 0,0 0 0,0 0 0,0 0 0,0 1 0,0-2 0,1 0 0,0 1 0,-1 0 0,1 0 0,0 0 0,0-1 0,0 1 0,0 0 0,0 0 0,0 0 0,0 0 0,1 1 0,-1-1 0,1-1 0,5-1 0,-1 0 0,0 0 0,1 1 0,12-3 0,23-1 0,-1 2 0,1 2 0,60 5 0,-19-1 0,-70-2 0,-1 0 0,1 0 0,-1 1 0,1 1 0,-1 1 0,0-1 0,0 2 0,16 6 0,-9-3 0,0 0 0,1-2 0,0 0 0,0-1 0,37 3 0,106-7 0,-87-2 0,-69 2 0,100-1 0,111-15 0,-154 7 0,256-46 0,-244 38 0,56-16 0,-98 24 0,0 1 0,68-6 0,-419 16 0,163-3 0,136 0 0,-27 2 0,42-1 0,1 1 0,-1-1 0,0 1 0,0 0 0,1-1 0,-1 1 0,0 0 0,1 1 0,-1-1 0,1 0 0,-1 1 0,-2 2 0,4-4 0,1 1 0,-1-1 0,1 0 0,-1 1 0,1-1 0,0 1 0,-1-1 0,1 1 0,-1-1 0,1 1 0,0-1 0,0 1 0,-1-1 0,1 1 0,0-1 0,0 1 0,-1-1 0,1 1 0,0-1 0,0 1 0,0 0 0,0-1 0,0 1 0,0-1 0,0 1 0,0 0 0,0-1 0,0 1 0,1-1 0,-1 1 0,0-1 0,0 1 0,0 0 0,1-1 0,-1 1 0,0-1 0,1 1 0,-1-1 0,0 1 0,1-1 0,-1 0 0,1 1 0,-1-1 0,0 1 0,1-1 0,-1 0 0,1 1 0,0-1 0,-1 0 0,1 0 0,-1 0 0,2 1 0,2 1 0,1 0 0,0-1 0,0 1 0,9 1 0,17 0 0,54-2 0,-51-2 0,53 5 0,-78-2 0,1-1 0,0 2 0,-1-1 0,0 1 0,0 0 0,1 1 0,-2 0 0,1 1 0,15 10 0,-22-14 0,1 1 0,-1 0 0,0-1 0,-1 1 0,1 0 0,0 0 0,0 0 0,-1 0 0,1 1 0,-1-1 0,0 0 0,0 1 0,0-1 0,0 0 0,0 1 0,0 0 0,0-1 0,0 4 0,-2-4 0,1 0 0,0-1 0,-1 1 0,1 0 0,0-1 0,-1 1 0,0 0 0,1-1 0,-1 1 0,0-1 0,0 1 0,0-1 0,0 0 0,0 1 0,0-1 0,0 0 0,-1 0 0,1 0 0,0 0 0,-1 0 0,1 0 0,-1 0 0,1 0 0,-1 0 0,1-1 0,-1 1 0,0-1 0,-2 1 0,-18 4 0,0-1 0,0-1 0,-1-1 0,1-1 0,0-1 0,-28-4 0,-10 1 0,46 3-341,-1-1 0,1-1-1,-25-6 1,19 2-6485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9:09:08.619"/>
    </inkml:context>
    <inkml:brush xml:id="br0">
      <inkml:brushProperty name="width" value="0.1" units="cm"/>
      <inkml:brushProperty name="height" value="0.1" units="cm"/>
      <inkml:brushProperty name="color" value="#FFFFFF"/>
    </inkml:brush>
  </inkml:definitions>
  <inkml:trace contextRef="#ctx0" brushRef="#br0">111 193 24575,'17'0'0,"4"1"0,0-1 0,0-1 0,1-1 0,-1 0 0,-1-2 0,28-8 0,-13 0 0,-15 6 0,-1-1 0,1-1 0,-1-1 0,-1 0 0,30-21 0,-46 29 0,0-1 0,0 1 0,0-1 0,0 0 0,-1 1 0,1-1 0,-1 0 0,1 0 0,-1 0 0,0 0 0,0 0 0,0-1 0,0 1 0,0 0 0,0-1 0,0 1 0,-1 0 0,0-1 0,1 1 0,-1-1 0,0 1 0,0-4 0,-1 5 0,1-1 0,-1 0 0,0 0 0,0 0 0,0 0 0,0 0 0,0 1 0,0-1 0,-1 0 0,1 1 0,-1 0 0,1-1 0,-1 1 0,1 0 0,-1-1 0,0 1 0,0 0 0,1 0 0,-1 0 0,0 1 0,0-1 0,0 0 0,0 1 0,0-1 0,0 1 0,-3-1 0,-27-2 0,1 0 0,-1 2 0,-47 4 0,5 1 0,32-5 0,17 0 0,-38 4 0,57-2 0,-1 0 0,0 0 0,1 1 0,0 0 0,-1 0 0,1 0 0,0 1 0,0 0 0,0 0 0,-8 7 0,14-10 0,-1 0 0,1 0 0,-1 1 0,1-1 0,-1 0 0,1 1 0,-1-1 0,1 1 0,-1-1 0,1 1 0,0-1 0,-1 1 0,1-1 0,0 1 0,-1-1 0,1 1 0,0-1 0,0 1 0,0-1 0,0 1 0,-1-1 0,1 1 0,0 0 0,0-1 0,0 2 0,1-2 0,-1 1 0,0-1 0,1 1 0,-1-1 0,1 1 0,-1-1 0,1 1 0,-1-1 0,1 1 0,-1-1 0,1 0 0,0 0 0,-1 1 0,1-1 0,0 0 0,-1 0 0,1 1 0,0-1 0,37 4 0,-36-4 0,1 0 0,7 0 0,-1 1 0,0-1 0,1-1 0,-1 1 0,0-2 0,1 1 0,-1-1 0,13-5 0,-22 7 0,1 0 0,-1 0 0,0 0 0,0 0 0,1 0 0,-1 0 0,0 0 0,0 0 0,1 0 0,-1 0 0,0-1 0,1 1 0,-1 0 0,0 0 0,0 0 0,0 0 0,1-1 0,-1 1 0,0 0 0,0 0 0,0 0 0,1-1 0,-1 1 0,0 0 0,0 0 0,0-1 0,0 1 0,0 0 0,0 0 0,1-1 0,-1 1 0,0 0 0,0 0 0,0-1 0,0 1 0,-11-2 0,-18 4 0,-26 12 0,53-13 0,-1 0 0,0 0 0,0 0 0,1 0 0,-1 1 0,1-1 0,-1 1 0,1 0 0,-1-1 0,1 1 0,0 0 0,0 0 0,0 0 0,0 1 0,0-1 0,-2 5 0,4-6 0,-1-1 0,1 0 0,0 1 0,0-1 0,0 1 0,0-1 0,0 1 0,0-1 0,0 1 0,0-1 0,0 1 0,0-1 0,0 0 0,0 1 0,0-1 0,1 1 0,-1-1 0,0 1 0,0-1 0,0 0 0,1 1 0,-1-1 0,0 1 0,0-1 0,1 0 0,-1 1 0,0-1 0,1 0 0,0 1 0,15 5 0,19-6 0,69-24 0,-12 3 0,-86 20 0,-1 0 0,1 1 0,-1 0 0,1 0 0,-1 0 0,1 0 0,-1 1 0,1 0 0,8 3 0,-11-3 0,-1 0 0,1 0 0,-1 0 0,1 1 0,-1-1 0,0 1 0,0 0 0,0-1 0,0 1 0,0 0 0,0 0 0,0 0 0,-1 1 0,1-1 0,-1 0 0,1 1 0,-1-1 0,0 1 0,0-1 0,0 1 0,1 3 0,0 6 0,0 0 0,0 0 0,-1 0 0,-1 0 0,0 1 0,-2 17 0,1-24 0,0 0 0,0 0 0,-1 0 0,1 0 0,-1 0 0,-1 0 0,1-1 0,-1 1 0,0-1 0,0 0 0,0 0 0,-1 0 0,0 0 0,-8 7 0,-12 6-682,-35 19-1,43-27-6143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6DFF08F-DC6B-4601-B491-B0F83F6DD2DA}" type="datetimeFigureOut">
              <a:rPr lang="en-US" smtClean="0"/>
              <a:t>1/2/2023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6DFF08F-DC6B-4601-B491-B0F83F6DD2DA}" type="datetimeFigureOut">
              <a:rPr lang="en-US" smtClean="0"/>
              <a:t>1/2/2023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DFF08F-DC6B-4601-B491-B0F83F6DD2DA}" type="datetimeFigureOut">
              <a:rPr lang="en-US" smtClean="0"/>
              <a:t>1/2/2023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6DFF08F-DC6B-4601-B491-B0F83F6DD2DA}" type="datetimeFigureOut">
              <a:rPr lang="en-US" smtClean="0"/>
              <a:t>1/2/2023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6DFF08F-DC6B-4601-B491-B0F83F6DD2DA}" type="datetimeFigureOut">
              <a:rPr lang="en-US" smtClean="0"/>
              <a:t>1/2/2023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23.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DATA ANALYSIS USING R</a:t>
            </a:r>
            <a:endParaRPr lang="en-IN" dirty="0"/>
          </a:p>
        </p:txBody>
      </p:sp>
      <p:sp>
        <p:nvSpPr>
          <p:cNvPr id="3" name="Subtitle 2"/>
          <p:cNvSpPr>
            <a:spLocks noGrp="1"/>
          </p:cNvSpPr>
          <p:nvPr>
            <p:ph type="subTitle" idx="1"/>
          </p:nvPr>
        </p:nvSpPr>
        <p:spPr>
          <a:xfrm>
            <a:off x="1562100" y="4254366"/>
            <a:ext cx="9070848" cy="427697"/>
          </a:xfrm>
        </p:spPr>
        <p:txBody>
          <a:bodyPr>
            <a:normAutofit fontScale="62500" lnSpcReduction="20000"/>
          </a:bodyPr>
          <a:lstStyle/>
          <a:p>
            <a:r>
              <a:rPr lang="en-US" sz="4000" i="1" dirty="0"/>
              <a:t>CHURN DATA</a:t>
            </a:r>
          </a:p>
          <a:p>
            <a:endParaRPr lang="en-IN" sz="4000" i="1" dirty="0"/>
          </a:p>
        </p:txBody>
      </p:sp>
      <p:sp>
        <p:nvSpPr>
          <p:cNvPr id="4" name="TextBox 3">
            <a:extLst>
              <a:ext uri="{FF2B5EF4-FFF2-40B4-BE49-F238E27FC236}">
                <a16:creationId xmlns:a16="http://schemas.microsoft.com/office/drawing/2014/main" id="{8DBC159A-983E-40FA-8F05-558D5CA24C0C}"/>
              </a:ext>
            </a:extLst>
          </p:cNvPr>
          <p:cNvSpPr txBox="1"/>
          <p:nvPr/>
        </p:nvSpPr>
        <p:spPr>
          <a:xfrm>
            <a:off x="5082139" y="5011722"/>
            <a:ext cx="5890661" cy="369332"/>
          </a:xfrm>
          <a:prstGeom prst="rect">
            <a:avLst/>
          </a:prstGeom>
          <a:noFill/>
        </p:spPr>
        <p:txBody>
          <a:bodyPr wrap="square" rtlCol="0">
            <a:spAutoFit/>
          </a:bodyPr>
          <a:lstStyle/>
          <a:p>
            <a:r>
              <a:rPr lang="en-US" b="1" dirty="0"/>
              <a:t>By Abhijoy Mukherjee</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4144963" y="0"/>
            <a:ext cx="8047037" cy="6858000"/>
          </a:xfrm>
        </p:spPr>
      </p:pic>
      <p:sp>
        <p:nvSpPr>
          <p:cNvPr id="3" name="Text Box 2"/>
          <p:cNvSpPr txBox="1"/>
          <p:nvPr/>
        </p:nvSpPr>
        <p:spPr>
          <a:xfrm>
            <a:off x="441325" y="469265"/>
            <a:ext cx="3416935" cy="3692525"/>
          </a:xfrm>
          <a:prstGeom prst="rect">
            <a:avLst/>
          </a:prstGeom>
          <a:noFill/>
        </p:spPr>
        <p:txBody>
          <a:bodyPr wrap="square" rtlCol="0">
            <a:spAutoFit/>
          </a:bodyPr>
          <a:lstStyle/>
          <a:p>
            <a:r>
              <a:rPr lang="en-US" dirty="0">
                <a:sym typeface="+mn-ea"/>
              </a:rPr>
              <a:t>INSIGHT:</a:t>
            </a:r>
            <a:endParaRPr lang="en-US" dirty="0"/>
          </a:p>
          <a:p>
            <a:endParaRPr lang="en-US"/>
          </a:p>
          <a:p>
            <a:r>
              <a:rPr lang="en-IN" altLang="en-US"/>
              <a:t>From Histogram 1.1, we notice that non-churned and churned have almost same histograms for Mean Revenue. But the odd thing is non-churned have higher frequency of Mean Revenue in third interval than churned in the same interval, whereas in the Second interval things are just opposite.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C6DE-748C-4421-9271-397BE5DE49DB}"/>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A7EA3F77-90FD-4697-9C9D-C8D6A9EF64FB}"/>
              </a:ext>
            </a:extLst>
          </p:cNvPr>
          <p:cNvSpPr txBox="1"/>
          <p:nvPr/>
        </p:nvSpPr>
        <p:spPr>
          <a:xfrm>
            <a:off x="1446998" y="2521820"/>
            <a:ext cx="3898231" cy="2585323"/>
          </a:xfrm>
          <a:prstGeom prst="rect">
            <a:avLst/>
          </a:prstGeom>
          <a:noFill/>
        </p:spPr>
        <p:txBody>
          <a:bodyPr wrap="square" rtlCol="0">
            <a:spAutoFit/>
          </a:bodyPr>
          <a:lstStyle/>
          <a:p>
            <a:r>
              <a:rPr lang="en-US" b="1" dirty="0"/>
              <a:t>Mean monthly revenue for Non-Churn:</a:t>
            </a:r>
          </a:p>
          <a:p>
            <a:endParaRPr lang="en-US" dirty="0"/>
          </a:p>
          <a:p>
            <a:r>
              <a:rPr lang="en-US" dirty="0"/>
              <a:t>Min.   :  -6.168  </a:t>
            </a:r>
          </a:p>
          <a:p>
            <a:r>
              <a:rPr lang="en-US" dirty="0"/>
              <a:t>1st Qu.:  34.087  </a:t>
            </a:r>
          </a:p>
          <a:p>
            <a:r>
              <a:rPr lang="en-US" dirty="0"/>
              <a:t>Median :  48.876  </a:t>
            </a:r>
          </a:p>
          <a:p>
            <a:r>
              <a:rPr lang="en-US" dirty="0"/>
              <a:t>Mean   :  59.219  </a:t>
            </a:r>
          </a:p>
          <a:p>
            <a:r>
              <a:rPr lang="en-US" dirty="0"/>
              <a:t>3rd Qu.:  71.490  </a:t>
            </a:r>
          </a:p>
          <a:p>
            <a:r>
              <a:rPr lang="en-US" dirty="0"/>
              <a:t>Max.   :1223.380</a:t>
            </a:r>
            <a:endParaRPr lang="en-IN" dirty="0"/>
          </a:p>
        </p:txBody>
      </p:sp>
      <p:sp>
        <p:nvSpPr>
          <p:cNvPr id="4" name="TextBox 3">
            <a:extLst>
              <a:ext uri="{FF2B5EF4-FFF2-40B4-BE49-F238E27FC236}">
                <a16:creationId xmlns:a16="http://schemas.microsoft.com/office/drawing/2014/main" id="{DBDC4ED5-B819-4134-A2EF-B31F58E19963}"/>
              </a:ext>
            </a:extLst>
          </p:cNvPr>
          <p:cNvSpPr txBox="1"/>
          <p:nvPr/>
        </p:nvSpPr>
        <p:spPr>
          <a:xfrm>
            <a:off x="7064943" y="2579571"/>
            <a:ext cx="3789145" cy="2585323"/>
          </a:xfrm>
          <a:prstGeom prst="rect">
            <a:avLst/>
          </a:prstGeom>
          <a:noFill/>
        </p:spPr>
        <p:txBody>
          <a:bodyPr wrap="square" rtlCol="0">
            <a:spAutoFit/>
          </a:bodyPr>
          <a:lstStyle/>
          <a:p>
            <a:r>
              <a:rPr lang="en-US" b="1" dirty="0"/>
              <a:t>Mean monthly revenue for Churn:</a:t>
            </a:r>
          </a:p>
          <a:p>
            <a:endParaRPr lang="en-US" dirty="0"/>
          </a:p>
          <a:p>
            <a:r>
              <a:rPr lang="en-US" dirty="0"/>
              <a:t>Min.   :    0.0  </a:t>
            </a:r>
          </a:p>
          <a:p>
            <a:r>
              <a:rPr lang="en-US" dirty="0"/>
              <a:t>1st Qu.:  133.2  </a:t>
            </a:r>
          </a:p>
          <a:p>
            <a:r>
              <a:rPr lang="en-US" dirty="0"/>
              <a:t> Median :  329.8  </a:t>
            </a:r>
          </a:p>
          <a:p>
            <a:r>
              <a:rPr lang="en-US" dirty="0"/>
              <a:t> Mean   :  483.3  </a:t>
            </a:r>
          </a:p>
          <a:p>
            <a:r>
              <a:rPr lang="en-US" dirty="0"/>
              <a:t> 3rd Qu.:  661.8  </a:t>
            </a:r>
          </a:p>
          <a:p>
            <a:r>
              <a:rPr lang="en-US" dirty="0"/>
              <a:t> Max.   :12206.8</a:t>
            </a:r>
            <a:endParaRPr lang="en-IN" dirty="0"/>
          </a:p>
        </p:txBody>
      </p:sp>
    </p:spTree>
    <p:extLst>
      <p:ext uri="{BB962C8B-B14F-4D97-AF65-F5344CB8AC3E}">
        <p14:creationId xmlns:p14="http://schemas.microsoft.com/office/powerpoint/2010/main" val="357314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946525" y="0"/>
            <a:ext cx="8245475" cy="6858000"/>
          </a:xfrm>
        </p:spPr>
      </p:pic>
      <p:sp>
        <p:nvSpPr>
          <p:cNvPr id="2" name="Text Box 1"/>
          <p:cNvSpPr txBox="1"/>
          <p:nvPr/>
        </p:nvSpPr>
        <p:spPr>
          <a:xfrm>
            <a:off x="516890" y="523240"/>
            <a:ext cx="3039745" cy="3969385"/>
          </a:xfrm>
          <a:prstGeom prst="rect">
            <a:avLst/>
          </a:prstGeom>
          <a:noFill/>
        </p:spPr>
        <p:txBody>
          <a:bodyPr wrap="square" rtlCol="0">
            <a:spAutoFit/>
          </a:bodyPr>
          <a:lstStyle/>
          <a:p>
            <a:r>
              <a:rPr lang="en-US" dirty="0">
                <a:sym typeface="+mn-ea"/>
              </a:rPr>
              <a:t>INSIGHT:</a:t>
            </a:r>
            <a:endParaRPr lang="en-US" dirty="0"/>
          </a:p>
          <a:p>
            <a:endParaRPr lang="en-US"/>
          </a:p>
          <a:p>
            <a:r>
              <a:rPr lang="en-IN" altLang="en-US">
                <a:sym typeface="+mn-ea"/>
              </a:rPr>
              <a:t>From Histogram 1.2, we notice that non-churned  have lower frequency of Mean Monthly usage(in mins) in 1st interval than churned in the same interval. And also we see that frequencies decrease at a higher rate in churned than in non-churned .</a:t>
            </a:r>
            <a:endParaRPr lang="en-IN" alt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184C-6243-4E25-B595-33EAA50D8186}"/>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E487C7F7-F393-464E-B85F-A91FB1F9473A}"/>
              </a:ext>
            </a:extLst>
          </p:cNvPr>
          <p:cNvSpPr txBox="1"/>
          <p:nvPr/>
        </p:nvSpPr>
        <p:spPr>
          <a:xfrm>
            <a:off x="1347537" y="2464067"/>
            <a:ext cx="3715351" cy="2585323"/>
          </a:xfrm>
          <a:prstGeom prst="rect">
            <a:avLst/>
          </a:prstGeom>
          <a:noFill/>
        </p:spPr>
        <p:txBody>
          <a:bodyPr wrap="square" rtlCol="0">
            <a:spAutoFit/>
          </a:bodyPr>
          <a:lstStyle/>
          <a:p>
            <a:r>
              <a:rPr lang="en-US" b="1" dirty="0"/>
              <a:t>Mean Monthly Usage for non-Churn</a:t>
            </a:r>
            <a:r>
              <a:rPr lang="en-US" dirty="0"/>
              <a:t>:</a:t>
            </a:r>
          </a:p>
          <a:p>
            <a:endParaRPr lang="en-IN" dirty="0"/>
          </a:p>
          <a:p>
            <a:r>
              <a:rPr lang="en-US" dirty="0"/>
              <a:t>Min.   :   0.0  </a:t>
            </a:r>
          </a:p>
          <a:p>
            <a:r>
              <a:rPr lang="en-US" dirty="0"/>
              <a:t>1st Qu.: 169.2  </a:t>
            </a:r>
          </a:p>
          <a:p>
            <a:r>
              <a:rPr lang="en-US" dirty="0"/>
              <a:t>Median : 380.5  </a:t>
            </a:r>
          </a:p>
          <a:p>
            <a:r>
              <a:rPr lang="en-US" dirty="0"/>
              <a:t>Mean   : 543.2  </a:t>
            </a:r>
          </a:p>
          <a:p>
            <a:r>
              <a:rPr lang="en-US" dirty="0"/>
              <a:t>3rd Qu.: 742.5  </a:t>
            </a:r>
          </a:p>
          <a:p>
            <a:r>
              <a:rPr lang="en-US" dirty="0"/>
              <a:t>Max.   :7667.8</a:t>
            </a:r>
          </a:p>
        </p:txBody>
      </p:sp>
      <p:sp>
        <p:nvSpPr>
          <p:cNvPr id="4" name="TextBox 3">
            <a:extLst>
              <a:ext uri="{FF2B5EF4-FFF2-40B4-BE49-F238E27FC236}">
                <a16:creationId xmlns:a16="http://schemas.microsoft.com/office/drawing/2014/main" id="{30AF7374-E93E-42E0-B6EB-87924CD11C35}"/>
              </a:ext>
            </a:extLst>
          </p:cNvPr>
          <p:cNvSpPr txBox="1"/>
          <p:nvPr/>
        </p:nvSpPr>
        <p:spPr>
          <a:xfrm>
            <a:off x="7295949" y="2464067"/>
            <a:ext cx="3397718" cy="2862322"/>
          </a:xfrm>
          <a:prstGeom prst="rect">
            <a:avLst/>
          </a:prstGeom>
          <a:noFill/>
        </p:spPr>
        <p:txBody>
          <a:bodyPr wrap="square" rtlCol="0">
            <a:spAutoFit/>
          </a:bodyPr>
          <a:lstStyle/>
          <a:p>
            <a:r>
              <a:rPr lang="en-US" b="1" dirty="0"/>
              <a:t>Mean Monthly Usage for Churn:</a:t>
            </a:r>
          </a:p>
          <a:p>
            <a:endParaRPr lang="en-US" dirty="0"/>
          </a:p>
          <a:p>
            <a:r>
              <a:rPr lang="en-US" dirty="0"/>
              <a:t>Min.   :    0.0  </a:t>
            </a:r>
          </a:p>
          <a:p>
            <a:r>
              <a:rPr lang="en-US" dirty="0"/>
              <a:t>1st Qu.:  133.2  </a:t>
            </a:r>
          </a:p>
          <a:p>
            <a:r>
              <a:rPr lang="en-US" dirty="0"/>
              <a:t>Median :  329.8  </a:t>
            </a:r>
          </a:p>
          <a:p>
            <a:r>
              <a:rPr lang="en-US" dirty="0"/>
              <a:t>Mean   :  483.3  </a:t>
            </a:r>
          </a:p>
          <a:p>
            <a:r>
              <a:rPr lang="en-US" dirty="0"/>
              <a:t>3rd Qu.:  661.8  </a:t>
            </a:r>
          </a:p>
          <a:p>
            <a:r>
              <a:rPr lang="en-US" dirty="0"/>
              <a:t>Max.   :12206.8 </a:t>
            </a:r>
            <a:endParaRPr lang="en-IN" dirty="0"/>
          </a:p>
          <a:p>
            <a:endParaRPr lang="en-IN" dirty="0"/>
          </a:p>
        </p:txBody>
      </p:sp>
    </p:spTree>
    <p:extLst>
      <p:ext uri="{BB962C8B-B14F-4D97-AF65-F5344CB8AC3E}">
        <p14:creationId xmlns:p14="http://schemas.microsoft.com/office/powerpoint/2010/main" val="81374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4294967295"/>
          </p:nvPr>
        </p:nvPicPr>
        <p:blipFill rotWithShape="1">
          <a:blip r:embed="rId2"/>
          <a:stretch>
            <a:fillRect/>
          </a:stretch>
        </p:blipFill>
        <p:spPr>
          <a:xfrm>
            <a:off x="3459163" y="0"/>
            <a:ext cx="8732837" cy="6858000"/>
          </a:xfrm>
        </p:spPr>
      </p:pic>
      <p:sp>
        <p:nvSpPr>
          <p:cNvPr id="2" name="Text Box 1"/>
          <p:cNvSpPr txBox="1"/>
          <p:nvPr/>
        </p:nvSpPr>
        <p:spPr>
          <a:xfrm>
            <a:off x="398145" y="405130"/>
            <a:ext cx="2846070" cy="4246245"/>
          </a:xfrm>
          <a:prstGeom prst="rect">
            <a:avLst/>
          </a:prstGeom>
          <a:noFill/>
        </p:spPr>
        <p:txBody>
          <a:bodyPr wrap="square" rtlCol="0">
            <a:spAutoFit/>
          </a:bodyPr>
          <a:lstStyle/>
          <a:p>
            <a:r>
              <a:rPr lang="en-US" dirty="0">
                <a:sym typeface="+mn-ea"/>
              </a:rPr>
              <a:t>INSIGHT:</a:t>
            </a:r>
            <a:endParaRPr lang="en-US" dirty="0"/>
          </a:p>
          <a:p>
            <a:endParaRPr lang="en-US"/>
          </a:p>
          <a:p>
            <a:r>
              <a:rPr lang="en-IN" altLang="en-US">
                <a:sym typeface="+mn-ea"/>
              </a:rPr>
              <a:t>From Histogram 1.3, we notice that non-churned  have higher frequency of total number of calls in 1st interval than churned in the same interval. And also we see that frequencies decrease at a higher rate in non-churned than in churned .</a:t>
            </a:r>
            <a:endParaRPr lang="en-IN" alt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B8BE-584E-4762-86CB-EA25B95BD9E9}"/>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4" name="TextBox 3">
            <a:extLst>
              <a:ext uri="{FF2B5EF4-FFF2-40B4-BE49-F238E27FC236}">
                <a16:creationId xmlns:a16="http://schemas.microsoft.com/office/drawing/2014/main" id="{2052B2CD-1B71-4058-A6A8-475F0C433838}"/>
              </a:ext>
            </a:extLst>
          </p:cNvPr>
          <p:cNvSpPr txBox="1"/>
          <p:nvPr/>
        </p:nvSpPr>
        <p:spPr>
          <a:xfrm>
            <a:off x="1395663" y="2358189"/>
            <a:ext cx="3436219" cy="2308324"/>
          </a:xfrm>
          <a:prstGeom prst="rect">
            <a:avLst/>
          </a:prstGeom>
          <a:noFill/>
        </p:spPr>
        <p:txBody>
          <a:bodyPr wrap="square" rtlCol="0">
            <a:spAutoFit/>
          </a:bodyPr>
          <a:lstStyle/>
          <a:p>
            <a:r>
              <a:rPr lang="en-US" b="1" dirty="0"/>
              <a:t>Total calls for NON-Churn:</a:t>
            </a:r>
          </a:p>
          <a:p>
            <a:endParaRPr lang="en-US" dirty="0"/>
          </a:p>
          <a:p>
            <a:r>
              <a:rPr lang="en-US" dirty="0"/>
              <a:t>Min.   :    0  </a:t>
            </a:r>
          </a:p>
          <a:p>
            <a:r>
              <a:rPr lang="en-US" dirty="0"/>
              <a:t>1st Qu.:  839  </a:t>
            </a:r>
          </a:p>
          <a:p>
            <a:r>
              <a:rPr lang="en-US" dirty="0"/>
              <a:t> Median : 1775  </a:t>
            </a:r>
          </a:p>
          <a:p>
            <a:r>
              <a:rPr lang="en-US" dirty="0"/>
              <a:t> Mean   : 2936  </a:t>
            </a:r>
          </a:p>
          <a:p>
            <a:r>
              <a:rPr lang="en-US" dirty="0"/>
              <a:t> 3rd Qu.: 3519  </a:t>
            </a:r>
          </a:p>
          <a:p>
            <a:r>
              <a:rPr lang="en-US" dirty="0"/>
              <a:t> Max.   :98874</a:t>
            </a:r>
          </a:p>
        </p:txBody>
      </p:sp>
      <p:sp>
        <p:nvSpPr>
          <p:cNvPr id="5" name="TextBox 4">
            <a:extLst>
              <a:ext uri="{FF2B5EF4-FFF2-40B4-BE49-F238E27FC236}">
                <a16:creationId xmlns:a16="http://schemas.microsoft.com/office/drawing/2014/main" id="{14EAD7A0-4A9E-43F9-BC9D-69FC0AC9DE85}"/>
              </a:ext>
            </a:extLst>
          </p:cNvPr>
          <p:cNvSpPr txBox="1"/>
          <p:nvPr/>
        </p:nvSpPr>
        <p:spPr>
          <a:xfrm>
            <a:off x="6805061" y="2358189"/>
            <a:ext cx="3157086" cy="2308324"/>
          </a:xfrm>
          <a:prstGeom prst="rect">
            <a:avLst/>
          </a:prstGeom>
          <a:noFill/>
        </p:spPr>
        <p:txBody>
          <a:bodyPr wrap="square" rtlCol="0">
            <a:spAutoFit/>
          </a:bodyPr>
          <a:lstStyle/>
          <a:p>
            <a:r>
              <a:rPr lang="en-US" b="1" dirty="0"/>
              <a:t>Total calls for Churn</a:t>
            </a:r>
            <a:r>
              <a:rPr lang="en-US" dirty="0"/>
              <a:t>:</a:t>
            </a:r>
          </a:p>
          <a:p>
            <a:endParaRPr lang="en-US" dirty="0"/>
          </a:p>
          <a:p>
            <a:r>
              <a:rPr lang="en-US" dirty="0"/>
              <a:t>Min.   :    0  </a:t>
            </a:r>
          </a:p>
          <a:p>
            <a:r>
              <a:rPr lang="en-US" dirty="0"/>
              <a:t>1st Qu.:  943  </a:t>
            </a:r>
          </a:p>
          <a:p>
            <a:r>
              <a:rPr lang="en-US" dirty="0"/>
              <a:t> Median : 1867  </a:t>
            </a:r>
          </a:p>
          <a:p>
            <a:r>
              <a:rPr lang="en-US" dirty="0"/>
              <a:t> Mean   : 2817  </a:t>
            </a:r>
          </a:p>
          <a:p>
            <a:r>
              <a:rPr lang="en-US" dirty="0"/>
              <a:t> 3rd Qu.: 3469  </a:t>
            </a:r>
          </a:p>
          <a:p>
            <a:r>
              <a:rPr lang="en-US" dirty="0"/>
              <a:t> Max.   :80295 </a:t>
            </a:r>
            <a:endParaRPr lang="en-IN" dirty="0"/>
          </a:p>
        </p:txBody>
      </p:sp>
    </p:spTree>
    <p:extLst>
      <p:ext uri="{BB962C8B-B14F-4D97-AF65-F5344CB8AC3E}">
        <p14:creationId xmlns:p14="http://schemas.microsoft.com/office/powerpoint/2010/main" val="345449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667125" y="0"/>
            <a:ext cx="8524875" cy="6858000"/>
          </a:xfrm>
        </p:spPr>
      </p:pic>
      <p:sp>
        <p:nvSpPr>
          <p:cNvPr id="3" name="Text Box 2"/>
          <p:cNvSpPr txBox="1"/>
          <p:nvPr/>
        </p:nvSpPr>
        <p:spPr>
          <a:xfrm>
            <a:off x="376555" y="415925"/>
            <a:ext cx="3115310" cy="3692525"/>
          </a:xfrm>
          <a:prstGeom prst="rect">
            <a:avLst/>
          </a:prstGeom>
          <a:noFill/>
        </p:spPr>
        <p:txBody>
          <a:bodyPr wrap="square" rtlCol="0">
            <a:spAutoFit/>
          </a:bodyPr>
          <a:lstStyle/>
          <a:p>
            <a:r>
              <a:rPr lang="en-US" dirty="0">
                <a:sym typeface="+mn-ea"/>
              </a:rPr>
              <a:t>INSIGHT:</a:t>
            </a:r>
            <a:endParaRPr lang="en-US" dirty="0"/>
          </a:p>
          <a:p>
            <a:endParaRPr lang="en-US"/>
          </a:p>
          <a:p>
            <a:r>
              <a:rPr lang="en-IN" altLang="en-US">
                <a:sym typeface="+mn-ea"/>
              </a:rPr>
              <a:t>From Histogram 1.4, we notice that histogram of age of first household member and that of second are having a similar pattern. But age of first household member has higher frequency than the second in most of the intervals.</a:t>
            </a:r>
            <a:endParaRPr lang="en-IN" alt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529013" y="0"/>
            <a:ext cx="8662987" cy="6858000"/>
          </a:xfrm>
        </p:spPr>
      </p:pic>
      <p:sp>
        <p:nvSpPr>
          <p:cNvPr id="2" name="Text Box 1"/>
          <p:cNvSpPr txBox="1"/>
          <p:nvPr/>
        </p:nvSpPr>
        <p:spPr>
          <a:xfrm>
            <a:off x="430530" y="448310"/>
            <a:ext cx="2813685" cy="4523105"/>
          </a:xfrm>
          <a:prstGeom prst="rect">
            <a:avLst/>
          </a:prstGeom>
          <a:noFill/>
        </p:spPr>
        <p:txBody>
          <a:bodyPr wrap="square" rtlCol="0">
            <a:spAutoFit/>
          </a:bodyPr>
          <a:lstStyle/>
          <a:p>
            <a:r>
              <a:rPr lang="en-US" dirty="0">
                <a:sym typeface="+mn-ea"/>
              </a:rPr>
              <a:t>INSIGHT:</a:t>
            </a:r>
            <a:endParaRPr lang="en-US" dirty="0"/>
          </a:p>
          <a:p>
            <a:endParaRPr lang="en-US"/>
          </a:p>
          <a:p>
            <a:r>
              <a:rPr lang="en-IN" altLang="en-US">
                <a:sym typeface="+mn-ea"/>
              </a:rPr>
              <a:t>From Histogram 1.5, we notice that non-churned  have higher frequency of mean number of customer care calls in 1st interval than churned in the same interval. And also we see that frequencies decrease at a higher rate in non-churned than in churned .</a:t>
            </a:r>
            <a:endParaRPr lang="en-IN" alt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4601-BD3A-45D3-85A9-24355DF18AB5}"/>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8" name="TextBox 7">
            <a:extLst>
              <a:ext uri="{FF2B5EF4-FFF2-40B4-BE49-F238E27FC236}">
                <a16:creationId xmlns:a16="http://schemas.microsoft.com/office/drawing/2014/main" id="{ACB7D070-A5E3-4395-853D-7889F8138B97}"/>
              </a:ext>
            </a:extLst>
          </p:cNvPr>
          <p:cNvSpPr txBox="1"/>
          <p:nvPr/>
        </p:nvSpPr>
        <p:spPr>
          <a:xfrm>
            <a:off x="1434164" y="2521819"/>
            <a:ext cx="3214838" cy="2585323"/>
          </a:xfrm>
          <a:prstGeom prst="rect">
            <a:avLst/>
          </a:prstGeom>
          <a:noFill/>
        </p:spPr>
        <p:txBody>
          <a:bodyPr wrap="square" rtlCol="0">
            <a:spAutoFit/>
          </a:bodyPr>
          <a:lstStyle/>
          <a:p>
            <a:r>
              <a:rPr lang="en-US" b="1" dirty="0"/>
              <a:t>Customer care for Non-churn:</a:t>
            </a:r>
          </a:p>
          <a:p>
            <a:endParaRPr lang="en-US" dirty="0"/>
          </a:p>
          <a:p>
            <a:r>
              <a:rPr lang="en-US" dirty="0"/>
              <a:t>Min.   :  0.000  </a:t>
            </a:r>
          </a:p>
          <a:p>
            <a:r>
              <a:rPr lang="en-US" dirty="0"/>
              <a:t> 1st Qu.:  0.000  </a:t>
            </a:r>
          </a:p>
          <a:p>
            <a:r>
              <a:rPr lang="en-US" dirty="0"/>
              <a:t> Median :  0.000  </a:t>
            </a:r>
          </a:p>
          <a:p>
            <a:r>
              <a:rPr lang="en-US" dirty="0"/>
              <a:t> Mean   :  1.983  </a:t>
            </a:r>
          </a:p>
          <a:p>
            <a:r>
              <a:rPr lang="en-US" dirty="0"/>
              <a:t> 3rd Qu.:  2.000  </a:t>
            </a:r>
          </a:p>
          <a:p>
            <a:r>
              <a:rPr lang="en-US" dirty="0"/>
              <a:t> Max.   :365.667 </a:t>
            </a:r>
            <a:endParaRPr lang="en-IN" dirty="0"/>
          </a:p>
        </p:txBody>
      </p:sp>
      <p:sp>
        <p:nvSpPr>
          <p:cNvPr id="9" name="TextBox 8">
            <a:extLst>
              <a:ext uri="{FF2B5EF4-FFF2-40B4-BE49-F238E27FC236}">
                <a16:creationId xmlns:a16="http://schemas.microsoft.com/office/drawing/2014/main" id="{C4E2B9C4-A84A-4B5C-B7C2-E272FF5251B1}"/>
              </a:ext>
            </a:extLst>
          </p:cNvPr>
          <p:cNvSpPr txBox="1"/>
          <p:nvPr/>
        </p:nvSpPr>
        <p:spPr>
          <a:xfrm>
            <a:off x="6901314" y="2598821"/>
            <a:ext cx="3089709" cy="2585323"/>
          </a:xfrm>
          <a:prstGeom prst="rect">
            <a:avLst/>
          </a:prstGeom>
          <a:noFill/>
        </p:spPr>
        <p:txBody>
          <a:bodyPr wrap="square" rtlCol="0">
            <a:spAutoFit/>
          </a:bodyPr>
          <a:lstStyle/>
          <a:p>
            <a:r>
              <a:rPr lang="en-US" b="1" dirty="0"/>
              <a:t>Customer care for Non-churn:</a:t>
            </a:r>
          </a:p>
          <a:p>
            <a:endParaRPr lang="en-US" dirty="0"/>
          </a:p>
          <a:p>
            <a:r>
              <a:rPr lang="en-US" dirty="0"/>
              <a:t>Min.   :  0.000  </a:t>
            </a:r>
          </a:p>
          <a:p>
            <a:r>
              <a:rPr lang="en-US" dirty="0"/>
              <a:t> 1st Qu.:  0.000  </a:t>
            </a:r>
          </a:p>
          <a:p>
            <a:r>
              <a:rPr lang="en-US" dirty="0"/>
              <a:t> Median :  0.000  </a:t>
            </a:r>
          </a:p>
          <a:p>
            <a:r>
              <a:rPr lang="en-US" dirty="0"/>
              <a:t> Mean   :  1.596  </a:t>
            </a:r>
          </a:p>
          <a:p>
            <a:r>
              <a:rPr lang="en-US" dirty="0"/>
              <a:t> 3rd Qu.:  1.333  </a:t>
            </a:r>
          </a:p>
          <a:p>
            <a:r>
              <a:rPr lang="en-US" dirty="0"/>
              <a:t> Max.   :675.333 </a:t>
            </a:r>
            <a:endParaRPr lang="en-IN" dirty="0"/>
          </a:p>
        </p:txBody>
      </p:sp>
    </p:spTree>
    <p:extLst>
      <p:ext uri="{BB962C8B-B14F-4D97-AF65-F5344CB8AC3E}">
        <p14:creationId xmlns:p14="http://schemas.microsoft.com/office/powerpoint/2010/main" val="362653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2"/>
          <a:stretch>
            <a:fillRect/>
          </a:stretch>
        </p:blipFill>
        <p:spPr>
          <a:xfrm>
            <a:off x="0" y="19879"/>
            <a:ext cx="12192000" cy="68381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4D2A-347F-4C9A-90B1-6556FBB4C48B}"/>
              </a:ext>
            </a:extLst>
          </p:cNvPr>
          <p:cNvSpPr>
            <a:spLocks noGrp="1"/>
          </p:cNvSpPr>
          <p:nvPr>
            <p:ph type="title"/>
          </p:nvPr>
        </p:nvSpPr>
        <p:spPr/>
        <p:txBody>
          <a:bodyPr/>
          <a:lstStyle/>
          <a:p>
            <a:r>
              <a:rPr lang="en-US" dirty="0"/>
              <a:t>DESCRIPTION:</a:t>
            </a:r>
            <a:endParaRPr lang="en-IN" dirty="0"/>
          </a:p>
        </p:txBody>
      </p:sp>
      <p:sp>
        <p:nvSpPr>
          <p:cNvPr id="3" name="TextBox 2">
            <a:extLst>
              <a:ext uri="{FF2B5EF4-FFF2-40B4-BE49-F238E27FC236}">
                <a16:creationId xmlns:a16="http://schemas.microsoft.com/office/drawing/2014/main" id="{D6F35BF9-80C3-43B7-8478-8C363F3A3937}"/>
              </a:ext>
            </a:extLst>
          </p:cNvPr>
          <p:cNvSpPr txBox="1"/>
          <p:nvPr/>
        </p:nvSpPr>
        <p:spPr>
          <a:xfrm>
            <a:off x="1097280" y="2781701"/>
            <a:ext cx="769058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data of 100,000 customers of a telecom company. </a:t>
            </a:r>
            <a:r>
              <a:rPr lang="en-US" dirty="0">
                <a:sym typeface="+mn-ea"/>
              </a:rPr>
              <a:t>Per customer there are 173 variables available</a:t>
            </a:r>
            <a:r>
              <a:rPr lang="en-IN" altLang="en-US" dirty="0">
                <a:sym typeface="+mn-ea"/>
              </a:rPr>
              <a:t>.</a:t>
            </a:r>
            <a:endParaRPr lang="en-US" dirty="0"/>
          </a:p>
          <a:p>
            <a:pPr marL="285750" indent="-285750">
              <a:buFont typeface="Arial" panose="020B0604020202020204" pitchFamily="34" charset="0"/>
              <a:buChar char="•"/>
            </a:pPr>
            <a:r>
              <a:rPr lang="en-US" dirty="0"/>
              <a:t>From the 173 variables there are 128 variables that are numeric and 45 that are character values.</a:t>
            </a:r>
          </a:p>
          <a:p>
            <a:pPr marL="285750" indent="-285750">
              <a:buFont typeface="Arial" panose="020B0604020202020204" pitchFamily="34" charset="0"/>
              <a:buChar char="•"/>
            </a:pPr>
            <a:r>
              <a:rPr lang="en-US" dirty="0"/>
              <a:t>Of the 100,000 people there are 49,562 people that have churned and 50,438 people are(still) a current customer</a:t>
            </a:r>
            <a:r>
              <a:rPr lang="en-IN" altLang="en-US" dirty="0"/>
              <a:t> (non-churned)</a:t>
            </a:r>
            <a:r>
              <a:rPr lang="en-US" dirty="0"/>
              <a:t>.</a:t>
            </a:r>
          </a:p>
          <a:p>
            <a:pPr marL="285750" indent="-285750">
              <a:buFont typeface="Arial" panose="020B0604020202020204" pitchFamily="34" charset="0"/>
              <a:buChar char="•"/>
            </a:pPr>
            <a:r>
              <a:rPr lang="en-IN" altLang="en-US" dirty="0"/>
              <a:t>C</a:t>
            </a:r>
            <a:r>
              <a:rPr lang="en-US" dirty="0" err="1"/>
              <a:t>hurn</a:t>
            </a:r>
            <a:r>
              <a:rPr lang="en-IN" altLang="en-US" dirty="0"/>
              <a:t> status 0 indicates non-churned and 1 indicates churned.</a:t>
            </a:r>
          </a:p>
          <a:p>
            <a:endParaRPr lang="en-IN" altLang="en-US" dirty="0"/>
          </a:p>
          <a:p>
            <a:r>
              <a:rPr lang="en-IN" altLang="en-US" dirty="0"/>
              <a:t>We have performed an Exploratory Data Analysis on this churn data.</a:t>
            </a:r>
          </a:p>
          <a:p>
            <a:endParaRPr lang="en-IN" dirty="0"/>
          </a:p>
        </p:txBody>
      </p:sp>
    </p:spTree>
    <p:extLst>
      <p:ext uri="{BB962C8B-B14F-4D97-AF65-F5344CB8AC3E}">
        <p14:creationId xmlns:p14="http://schemas.microsoft.com/office/powerpoint/2010/main" val="287349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4540" y="555625"/>
            <a:ext cx="10510520" cy="1753235"/>
          </a:xfrm>
          <a:prstGeom prst="rect">
            <a:avLst/>
          </a:prstGeom>
          <a:noFill/>
        </p:spPr>
        <p:txBody>
          <a:bodyPr wrap="square" rtlCol="0">
            <a:spAutoFit/>
          </a:bodyPr>
          <a:lstStyle/>
          <a:p>
            <a:r>
              <a:rPr lang="en-IN" altLang="en-US"/>
              <a:t>INSIGHT:</a:t>
            </a:r>
          </a:p>
          <a:p>
            <a:endParaRPr lang="en-IN" altLang="en-US"/>
          </a:p>
          <a:p>
            <a:r>
              <a:rPr lang="en-IN" altLang="en-US">
                <a:sym typeface="+mn-ea"/>
              </a:rPr>
              <a:t>From Histogram and Frequency polygon 1.1, we notice that among all the regions New York City area has the highest contribution in Mean Monthly Revenue generated. We also notice accross all regions the fifth interval has the highest frequency of Mean Monthly Revenue generated.</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74FE-ABEC-4915-ACF4-B8874ABB47FD}"/>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3BDB3754-7381-4025-9451-586057400272}"/>
              </a:ext>
            </a:extLst>
          </p:cNvPr>
          <p:cNvSpPr txBox="1"/>
          <p:nvPr/>
        </p:nvSpPr>
        <p:spPr>
          <a:xfrm>
            <a:off x="1066800" y="2444817"/>
            <a:ext cx="3697705" cy="2585323"/>
          </a:xfrm>
          <a:prstGeom prst="rect">
            <a:avLst/>
          </a:prstGeom>
          <a:noFill/>
        </p:spPr>
        <p:txBody>
          <a:bodyPr wrap="square" rtlCol="0">
            <a:spAutoFit/>
          </a:bodyPr>
          <a:lstStyle/>
          <a:p>
            <a:r>
              <a:rPr lang="en-US" b="1" dirty="0"/>
              <a:t>Mean monthly Revenue of Midwest  Area:</a:t>
            </a:r>
          </a:p>
          <a:p>
            <a:endParaRPr lang="en-US" dirty="0"/>
          </a:p>
          <a:p>
            <a:r>
              <a:rPr lang="en-US" dirty="0"/>
              <a:t>Min.   : -3.73  </a:t>
            </a:r>
          </a:p>
          <a:p>
            <a:r>
              <a:rPr lang="en-US" dirty="0"/>
              <a:t> 1st Qu.: 32.43  </a:t>
            </a:r>
          </a:p>
          <a:p>
            <a:r>
              <a:rPr lang="en-US" dirty="0"/>
              <a:t> Median : 45.19  </a:t>
            </a:r>
          </a:p>
          <a:p>
            <a:r>
              <a:rPr lang="en-US" dirty="0"/>
              <a:t> Mean   : 55.83  </a:t>
            </a:r>
          </a:p>
          <a:p>
            <a:r>
              <a:rPr lang="en-US" dirty="0"/>
              <a:t> 3rd Qu.: 65.79  </a:t>
            </a:r>
          </a:p>
          <a:p>
            <a:r>
              <a:rPr lang="en-US" dirty="0"/>
              <a:t> Max.   :771.78</a:t>
            </a:r>
          </a:p>
        </p:txBody>
      </p:sp>
      <p:sp>
        <p:nvSpPr>
          <p:cNvPr id="4" name="TextBox 3">
            <a:extLst>
              <a:ext uri="{FF2B5EF4-FFF2-40B4-BE49-F238E27FC236}">
                <a16:creationId xmlns:a16="http://schemas.microsoft.com/office/drawing/2014/main" id="{94CDA431-F63E-45D1-AFDE-44892C7175C6}"/>
              </a:ext>
            </a:extLst>
          </p:cNvPr>
          <p:cNvSpPr txBox="1"/>
          <p:nvPr/>
        </p:nvSpPr>
        <p:spPr>
          <a:xfrm>
            <a:off x="6516303" y="2444817"/>
            <a:ext cx="3590223" cy="2585323"/>
          </a:xfrm>
          <a:prstGeom prst="rect">
            <a:avLst/>
          </a:prstGeom>
          <a:noFill/>
        </p:spPr>
        <p:txBody>
          <a:bodyPr wrap="square" rtlCol="0">
            <a:spAutoFit/>
          </a:bodyPr>
          <a:lstStyle/>
          <a:p>
            <a:r>
              <a:rPr lang="en-US" b="1" dirty="0"/>
              <a:t>Mean Monthly Revenue of New York City Area:</a:t>
            </a:r>
          </a:p>
          <a:p>
            <a:endParaRPr lang="en-US" dirty="0"/>
          </a:p>
          <a:p>
            <a:r>
              <a:rPr lang="en-US" dirty="0"/>
              <a:t>Min.   :  -6.168  </a:t>
            </a:r>
          </a:p>
          <a:p>
            <a:r>
              <a:rPr lang="en-US" dirty="0"/>
              <a:t> 1st Qu.:  34.990  </a:t>
            </a:r>
          </a:p>
          <a:p>
            <a:r>
              <a:rPr lang="en-US" dirty="0"/>
              <a:t> Median :  49.733  </a:t>
            </a:r>
          </a:p>
          <a:p>
            <a:r>
              <a:rPr lang="en-US" dirty="0"/>
              <a:t> Mean   :  61.267  </a:t>
            </a:r>
          </a:p>
          <a:p>
            <a:r>
              <a:rPr lang="en-US" dirty="0"/>
              <a:t> 3rd Qu.:  72.348  </a:t>
            </a:r>
          </a:p>
          <a:p>
            <a:r>
              <a:rPr lang="en-US" dirty="0"/>
              <a:t> Max.   :3843.262 </a:t>
            </a:r>
          </a:p>
        </p:txBody>
      </p:sp>
    </p:spTree>
    <p:extLst>
      <p:ext uri="{BB962C8B-B14F-4D97-AF65-F5344CB8AC3E}">
        <p14:creationId xmlns:p14="http://schemas.microsoft.com/office/powerpoint/2010/main" val="181479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9574" y="0"/>
            <a:ext cx="12261574"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10565" y="641985"/>
            <a:ext cx="10704830" cy="2030095"/>
          </a:xfrm>
          <a:prstGeom prst="rect">
            <a:avLst/>
          </a:prstGeom>
          <a:noFill/>
        </p:spPr>
        <p:txBody>
          <a:bodyPr wrap="square" rtlCol="0">
            <a:spAutoFit/>
          </a:bodyPr>
          <a:lstStyle/>
          <a:p>
            <a:r>
              <a:rPr lang="en-IN" altLang="en-US">
                <a:sym typeface="+mn-ea"/>
              </a:rPr>
              <a:t>INSIGHT:</a:t>
            </a:r>
            <a:endParaRPr lang="en-IN" altLang="en-US"/>
          </a:p>
          <a:p>
            <a:endParaRPr lang="en-IN" altLang="en-US"/>
          </a:p>
          <a:p>
            <a:r>
              <a:rPr lang="en-IN" altLang="en-US">
                <a:sym typeface="+mn-ea"/>
              </a:rPr>
              <a:t>From Histogram and Frequency polygon 1.2, we notice that among all the regions Northern European ethnicity (here denoted as “N”) has the highest contribution in Total Monthly Revenue generated. We also notice accross all ethnicities lower intervals have higher frequency of Mean Monthly Revenue generated i.e. it is positively skewed.</a:t>
            </a:r>
            <a:endParaRPr lang="en-IN" alt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5266-9478-4677-960B-301200526BCF}"/>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A6EB0C39-1F24-473D-95B9-890DA2A7E192}"/>
              </a:ext>
            </a:extLst>
          </p:cNvPr>
          <p:cNvSpPr txBox="1"/>
          <p:nvPr/>
        </p:nvSpPr>
        <p:spPr>
          <a:xfrm>
            <a:off x="1309036" y="2387065"/>
            <a:ext cx="3339966" cy="2585323"/>
          </a:xfrm>
          <a:prstGeom prst="rect">
            <a:avLst/>
          </a:prstGeom>
          <a:noFill/>
        </p:spPr>
        <p:txBody>
          <a:bodyPr wrap="square" rtlCol="0">
            <a:spAutoFit/>
          </a:bodyPr>
          <a:lstStyle/>
          <a:p>
            <a:r>
              <a:rPr lang="en-US" b="1" dirty="0"/>
              <a:t>Total Revenue of ‘N’ Ethnicity:</a:t>
            </a:r>
          </a:p>
          <a:p>
            <a:endParaRPr lang="en-US" b="1" dirty="0"/>
          </a:p>
          <a:p>
            <a:r>
              <a:rPr lang="en-US" dirty="0"/>
              <a:t>Min.   :    3.65  </a:t>
            </a:r>
          </a:p>
          <a:p>
            <a:r>
              <a:rPr lang="en-US" dirty="0"/>
              <a:t> 1st Qu.:  515.02  </a:t>
            </a:r>
          </a:p>
          <a:p>
            <a:r>
              <a:rPr lang="en-US" dirty="0"/>
              <a:t> Median :  802.96  </a:t>
            </a:r>
          </a:p>
          <a:p>
            <a:r>
              <a:rPr lang="en-US" dirty="0"/>
              <a:t> Mean   : 1029.68  </a:t>
            </a:r>
          </a:p>
          <a:p>
            <a:r>
              <a:rPr lang="en-US" dirty="0"/>
              <a:t> 3rd Qu.: 1269.32  </a:t>
            </a:r>
          </a:p>
          <a:p>
            <a:r>
              <a:rPr lang="en-US" dirty="0"/>
              <a:t> Max.   :16715.21 </a:t>
            </a:r>
            <a:endParaRPr lang="en-IN" dirty="0"/>
          </a:p>
        </p:txBody>
      </p:sp>
      <p:graphicFrame>
        <p:nvGraphicFramePr>
          <p:cNvPr id="5" name="Table 4">
            <a:extLst>
              <a:ext uri="{FF2B5EF4-FFF2-40B4-BE49-F238E27FC236}">
                <a16:creationId xmlns:a16="http://schemas.microsoft.com/office/drawing/2014/main" id="{29503EE6-D036-4845-9539-71A5AC43FD10}"/>
              </a:ext>
            </a:extLst>
          </p:cNvPr>
          <p:cNvGraphicFramePr>
            <a:graphicFrameLocks noGrp="1"/>
          </p:cNvGraphicFramePr>
          <p:nvPr>
            <p:extLst>
              <p:ext uri="{D42A27DB-BD31-4B8C-83A1-F6EECF244321}">
                <p14:modId xmlns:p14="http://schemas.microsoft.com/office/powerpoint/2010/main" val="2589424747"/>
              </p:ext>
            </p:extLst>
          </p:nvPr>
        </p:nvGraphicFramePr>
        <p:xfrm>
          <a:off x="4735629" y="2014193"/>
          <a:ext cx="6304548" cy="3741717"/>
        </p:xfrm>
        <a:graphic>
          <a:graphicData uri="http://schemas.openxmlformats.org/drawingml/2006/table">
            <a:tbl>
              <a:tblPr>
                <a:tableStyleId>{5C22544A-7EE6-4342-B048-85BDC9FD1C3A}</a:tableStyleId>
              </a:tblPr>
              <a:tblGrid>
                <a:gridCol w="6304548">
                  <a:extLst>
                    <a:ext uri="{9D8B030D-6E8A-4147-A177-3AD203B41FA5}">
                      <a16:colId xmlns:a16="http://schemas.microsoft.com/office/drawing/2014/main" val="1761943352"/>
                    </a:ext>
                  </a:extLst>
                </a:gridCol>
              </a:tblGrid>
              <a:tr h="220101">
                <a:tc>
                  <a:txBody>
                    <a:bodyPr/>
                    <a:lstStyle/>
                    <a:p>
                      <a:pPr algn="l" fontAlgn="b"/>
                      <a:r>
                        <a:rPr lang="en-IN" sz="1000" u="none" strike="noStrike">
                          <a:effectLst/>
                        </a:rPr>
                        <a:t>B = Asian (non-Oriental)</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3384254663"/>
                  </a:ext>
                </a:extLst>
              </a:tr>
              <a:tr h="220101">
                <a:tc>
                  <a:txBody>
                    <a:bodyPr/>
                    <a:lstStyle/>
                    <a:p>
                      <a:pPr algn="l" fontAlgn="b"/>
                      <a:endParaRPr lang="en-IN" sz="1000" b="0" i="0" u="none" strike="noStrike">
                        <a:effectLst/>
                        <a:latin typeface="Arial" panose="020B0604020202020204" pitchFamily="34" charset="0"/>
                      </a:endParaRPr>
                    </a:p>
                  </a:txBody>
                  <a:tcPr marL="6350" marR="6350" marT="6350" marB="0" anchor="b"/>
                </a:tc>
                <a:extLst>
                  <a:ext uri="{0D108BD9-81ED-4DB2-BD59-A6C34878D82A}">
                    <a16:rowId xmlns:a16="http://schemas.microsoft.com/office/drawing/2014/main" val="3122271036"/>
                  </a:ext>
                </a:extLst>
              </a:tr>
              <a:tr h="220101">
                <a:tc>
                  <a:txBody>
                    <a:bodyPr/>
                    <a:lstStyle/>
                    <a:p>
                      <a:pPr algn="l" fontAlgn="b"/>
                      <a:r>
                        <a:rPr lang="en-IN" sz="1000" u="none" strike="noStrike">
                          <a:effectLst/>
                        </a:rPr>
                        <a:t>D = Southern European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3656094600"/>
                  </a:ext>
                </a:extLst>
              </a:tr>
              <a:tr h="220101">
                <a:tc>
                  <a:txBody>
                    <a:bodyPr/>
                    <a:lstStyle/>
                    <a:p>
                      <a:pPr algn="l" fontAlgn="b"/>
                      <a:r>
                        <a:rPr lang="en-IN" sz="1000" u="none" strike="noStrike">
                          <a:effectLst/>
                        </a:rPr>
                        <a:t>F = French</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659491405"/>
                  </a:ext>
                </a:extLst>
              </a:tr>
              <a:tr h="220101">
                <a:tc>
                  <a:txBody>
                    <a:bodyPr/>
                    <a:lstStyle/>
                    <a:p>
                      <a:pPr algn="l" fontAlgn="b"/>
                      <a:r>
                        <a:rPr lang="en-IN" sz="1000" u="none" strike="noStrike">
                          <a:effectLst/>
                        </a:rPr>
                        <a:t>G = German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3766148081"/>
                  </a:ext>
                </a:extLst>
              </a:tr>
              <a:tr h="220101">
                <a:tc>
                  <a:txBody>
                    <a:bodyPr/>
                    <a:lstStyle/>
                    <a:p>
                      <a:pPr algn="l" fontAlgn="b"/>
                      <a:r>
                        <a:rPr lang="en-IN" sz="1000" u="none" strike="noStrike">
                          <a:effectLst/>
                        </a:rPr>
                        <a:t>H = Hispanic</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3469191301"/>
                  </a:ext>
                </a:extLst>
              </a:tr>
              <a:tr h="220101">
                <a:tc>
                  <a:txBody>
                    <a:bodyPr/>
                    <a:lstStyle/>
                    <a:p>
                      <a:pPr algn="l" fontAlgn="b"/>
                      <a:r>
                        <a:rPr lang="en-IN" sz="1000" u="none" strike="noStrike">
                          <a:effectLst/>
                        </a:rPr>
                        <a:t>I = Italian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438092880"/>
                  </a:ext>
                </a:extLst>
              </a:tr>
              <a:tr h="220101">
                <a:tc>
                  <a:txBody>
                    <a:bodyPr/>
                    <a:lstStyle/>
                    <a:p>
                      <a:pPr algn="l" fontAlgn="b"/>
                      <a:r>
                        <a:rPr lang="en-IN" sz="1000" u="none" strike="noStrike">
                          <a:effectLst/>
                        </a:rPr>
                        <a:t>J = Jewish</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571837862"/>
                  </a:ext>
                </a:extLst>
              </a:tr>
              <a:tr h="220101">
                <a:tc>
                  <a:txBody>
                    <a:bodyPr/>
                    <a:lstStyle/>
                    <a:p>
                      <a:pPr algn="l" fontAlgn="b"/>
                      <a:r>
                        <a:rPr lang="en-IN" sz="1000" u="none" strike="noStrike">
                          <a:effectLst/>
                        </a:rPr>
                        <a:t>M = Miscellaneous</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2175016180"/>
                  </a:ext>
                </a:extLst>
              </a:tr>
              <a:tr h="220101">
                <a:tc>
                  <a:txBody>
                    <a:bodyPr/>
                    <a:lstStyle/>
                    <a:p>
                      <a:pPr algn="l" fontAlgn="b"/>
                      <a:r>
                        <a:rPr lang="en-IN" sz="1000" u="none" strike="noStrike">
                          <a:effectLst/>
                        </a:rPr>
                        <a:t>N = Northern European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342380491"/>
                  </a:ext>
                </a:extLst>
              </a:tr>
              <a:tr h="220101">
                <a:tc>
                  <a:txBody>
                    <a:bodyPr/>
                    <a:lstStyle/>
                    <a:p>
                      <a:pPr algn="l" fontAlgn="b"/>
                      <a:r>
                        <a:rPr lang="en-IN" sz="1000" u="none" strike="noStrike">
                          <a:effectLst/>
                        </a:rPr>
                        <a:t>O = Asian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758754238"/>
                  </a:ext>
                </a:extLst>
              </a:tr>
              <a:tr h="220101">
                <a:tc>
                  <a:txBody>
                    <a:bodyPr/>
                    <a:lstStyle/>
                    <a:p>
                      <a:pPr algn="l" fontAlgn="b"/>
                      <a:r>
                        <a:rPr lang="en-IN" sz="1000" u="none" strike="noStrike">
                          <a:effectLst/>
                        </a:rPr>
                        <a:t>P = Polynesian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2396922343"/>
                  </a:ext>
                </a:extLst>
              </a:tr>
              <a:tr h="220101">
                <a:tc>
                  <a:txBody>
                    <a:bodyPr/>
                    <a:lstStyle/>
                    <a:p>
                      <a:pPr algn="l" fontAlgn="b"/>
                      <a:r>
                        <a:rPr lang="en-IN" sz="1000" u="none" strike="noStrike">
                          <a:effectLst/>
                        </a:rPr>
                        <a:t>R = Arab</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4038925603"/>
                  </a:ext>
                </a:extLst>
              </a:tr>
              <a:tr h="220101">
                <a:tc>
                  <a:txBody>
                    <a:bodyPr/>
                    <a:lstStyle/>
                    <a:p>
                      <a:pPr algn="l" fontAlgn="b"/>
                      <a:r>
                        <a:rPr lang="en-IN" sz="1000" u="none" strike="noStrike">
                          <a:effectLst/>
                        </a:rPr>
                        <a:t>S = Scottish / Irish</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2378150842"/>
                  </a:ext>
                </a:extLst>
              </a:tr>
              <a:tr h="220101">
                <a:tc>
                  <a:txBody>
                    <a:bodyPr/>
                    <a:lstStyle/>
                    <a:p>
                      <a:pPr algn="l" fontAlgn="b"/>
                      <a:r>
                        <a:rPr lang="en-IN" sz="1000" u="none" strike="noStrike">
                          <a:effectLst/>
                        </a:rPr>
                        <a:t>U = Unknown</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2783746146"/>
                  </a:ext>
                </a:extLst>
              </a:tr>
              <a:tr h="220101">
                <a:tc>
                  <a:txBody>
                    <a:bodyPr/>
                    <a:lstStyle/>
                    <a:p>
                      <a:pPr algn="l" fontAlgn="b"/>
                      <a:endParaRPr lang="en-IN" sz="1000" b="0" i="0" u="none" strike="noStrike">
                        <a:effectLst/>
                        <a:latin typeface="Arial" panose="020B0604020202020204" pitchFamily="34" charset="0"/>
                      </a:endParaRPr>
                    </a:p>
                  </a:txBody>
                  <a:tcPr marL="6350" marR="6350" marT="6350" marB="0" anchor="b"/>
                </a:tc>
                <a:extLst>
                  <a:ext uri="{0D108BD9-81ED-4DB2-BD59-A6C34878D82A}">
                    <a16:rowId xmlns:a16="http://schemas.microsoft.com/office/drawing/2014/main" val="3997588075"/>
                  </a:ext>
                </a:extLst>
              </a:tr>
              <a:tr h="220101">
                <a:tc>
                  <a:txBody>
                    <a:bodyPr/>
                    <a:lstStyle/>
                    <a:p>
                      <a:pPr algn="l" fontAlgn="b"/>
                      <a:r>
                        <a:rPr lang="en-IN" sz="1000" u="none" strike="noStrike" dirty="0">
                          <a:effectLst/>
                        </a:rPr>
                        <a:t>Z = African-American</a:t>
                      </a:r>
                      <a:endParaRPr lang="en-IN" sz="1000" b="0" i="0" u="none" strike="noStrike" dirty="0">
                        <a:effectLst/>
                        <a:latin typeface="Arial" panose="020B0604020202020204" pitchFamily="34" charset="0"/>
                      </a:endParaRPr>
                    </a:p>
                  </a:txBody>
                  <a:tcPr marL="457200" marR="6350" marT="6350" marB="0" anchor="b"/>
                </a:tc>
                <a:extLst>
                  <a:ext uri="{0D108BD9-81ED-4DB2-BD59-A6C34878D82A}">
                    <a16:rowId xmlns:a16="http://schemas.microsoft.com/office/drawing/2014/main" val="547258046"/>
                  </a:ext>
                </a:extLst>
              </a:tr>
            </a:tbl>
          </a:graphicData>
        </a:graphic>
      </p:graphicFrame>
    </p:spTree>
    <p:extLst>
      <p:ext uri="{BB962C8B-B14F-4D97-AF65-F5344CB8AC3E}">
        <p14:creationId xmlns:p14="http://schemas.microsoft.com/office/powerpoint/2010/main" val="217713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4294967295"/>
          </p:nvPr>
        </p:nvPicPr>
        <p:blipFill>
          <a:blip r:embed="rId2"/>
          <a:stretch>
            <a:fillRect/>
          </a:stretch>
        </p:blipFill>
        <p:spPr>
          <a:xfrm>
            <a:off x="3776663" y="0"/>
            <a:ext cx="8415337" cy="6858000"/>
          </a:xfrm>
        </p:spPr>
      </p:pic>
      <p:sp>
        <p:nvSpPr>
          <p:cNvPr id="2" name="Text Box 1"/>
          <p:cNvSpPr txBox="1"/>
          <p:nvPr/>
        </p:nvSpPr>
        <p:spPr>
          <a:xfrm>
            <a:off x="408940" y="394335"/>
            <a:ext cx="3115310" cy="5078313"/>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a:t>
            </a:r>
            <a:r>
              <a:rPr lang="en-IN" altLang="en-US" dirty="0">
                <a:sym typeface="+mn-ea"/>
              </a:rPr>
              <a:t>Count </a:t>
            </a:r>
            <a:r>
              <a:rPr lang="en-US" dirty="0">
                <a:sym typeface="+mn-ea"/>
              </a:rPr>
              <a:t>plot 1.</a:t>
            </a:r>
            <a:r>
              <a:rPr lang="en-IN" altLang="en-US" dirty="0">
                <a:sym typeface="+mn-ea"/>
              </a:rPr>
              <a:t>1</a:t>
            </a:r>
            <a:r>
              <a:rPr lang="en-US" dirty="0">
                <a:sym typeface="+mn-ea"/>
              </a:rPr>
              <a:t>,we can see</a:t>
            </a:r>
            <a:r>
              <a:rPr lang="en-IN" altLang="en-US" dirty="0">
                <a:sym typeface="+mn-ea"/>
              </a:rPr>
              <a:t> as the income level increases the frequencies(size of dot) of having any no. of cars increases. And frequencies of having more no. car cars (in a particular income level) are lesser. We can also notice that most people who have car (of any number) are of income level 6 i.e.</a:t>
            </a:r>
            <a:r>
              <a:rPr lang="en-IN" dirty="0">
                <a:effectLst/>
                <a:latin typeface="Arial" panose="020B0604020202020204" pitchFamily="34" charset="0"/>
                <a:sym typeface="+mn-ea"/>
              </a:rPr>
              <a:t> $50,000 to $74,999</a:t>
            </a:r>
            <a:r>
              <a:rPr lang="en-IN" dirty="0">
                <a:sym typeface="+mn-ea"/>
              </a:rPr>
              <a:t> yearly</a:t>
            </a:r>
            <a:endParaRPr lang="en-US" dirty="0"/>
          </a:p>
          <a:p>
            <a:endParaRPr lang="en-I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EEBC-2A5E-4070-A27D-6009BCE53F74}"/>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196D4327-7264-4708-B35C-BA0699C1F089}"/>
              </a:ext>
            </a:extLst>
          </p:cNvPr>
          <p:cNvSpPr txBox="1"/>
          <p:nvPr/>
        </p:nvSpPr>
        <p:spPr>
          <a:xfrm>
            <a:off x="760396" y="2014194"/>
            <a:ext cx="6901313" cy="1200329"/>
          </a:xfrm>
          <a:prstGeom prst="rect">
            <a:avLst/>
          </a:prstGeom>
          <a:noFill/>
        </p:spPr>
        <p:txBody>
          <a:bodyPr wrap="square" rtlCol="0">
            <a:spAutoFit/>
          </a:bodyPr>
          <a:lstStyle/>
          <a:p>
            <a:r>
              <a:rPr lang="en-US" b="1" dirty="0"/>
              <a:t>Income level table:</a:t>
            </a:r>
          </a:p>
          <a:p>
            <a:endParaRPr lang="en-US" dirty="0"/>
          </a:p>
          <a:p>
            <a:r>
              <a:rPr lang="en-IN" dirty="0"/>
              <a:t> 1          2         3        4        5        6         7         8        9 </a:t>
            </a:r>
          </a:p>
          <a:p>
            <a:r>
              <a:rPr lang="en-IN" dirty="0"/>
              <a:t> 4033  2260  5830  7790  8277 18802 11597  5142 10833 </a:t>
            </a:r>
          </a:p>
        </p:txBody>
      </p:sp>
      <p:graphicFrame>
        <p:nvGraphicFramePr>
          <p:cNvPr id="5" name="Table 4">
            <a:extLst>
              <a:ext uri="{FF2B5EF4-FFF2-40B4-BE49-F238E27FC236}">
                <a16:creationId xmlns:a16="http://schemas.microsoft.com/office/drawing/2014/main" id="{61EF2177-59D1-4C41-A9F0-E7BA4D7E5271}"/>
              </a:ext>
            </a:extLst>
          </p:cNvPr>
          <p:cNvGraphicFramePr>
            <a:graphicFrameLocks noGrp="1"/>
          </p:cNvGraphicFramePr>
          <p:nvPr>
            <p:extLst>
              <p:ext uri="{D42A27DB-BD31-4B8C-83A1-F6EECF244321}">
                <p14:modId xmlns:p14="http://schemas.microsoft.com/office/powerpoint/2010/main" val="1424739153"/>
              </p:ext>
            </p:extLst>
          </p:nvPr>
        </p:nvGraphicFramePr>
        <p:xfrm>
          <a:off x="943276" y="3429000"/>
          <a:ext cx="6574055" cy="2786400"/>
        </p:xfrm>
        <a:graphic>
          <a:graphicData uri="http://schemas.openxmlformats.org/drawingml/2006/table">
            <a:tbl>
              <a:tblPr>
                <a:tableStyleId>{5C22544A-7EE6-4342-B048-85BDC9FD1C3A}</a:tableStyleId>
              </a:tblPr>
              <a:tblGrid>
                <a:gridCol w="6574055">
                  <a:extLst>
                    <a:ext uri="{9D8B030D-6E8A-4147-A177-3AD203B41FA5}">
                      <a16:colId xmlns:a16="http://schemas.microsoft.com/office/drawing/2014/main" val="2381427639"/>
                    </a:ext>
                  </a:extLst>
                </a:gridCol>
              </a:tblGrid>
              <a:tr h="309600">
                <a:tc>
                  <a:txBody>
                    <a:bodyPr/>
                    <a:lstStyle/>
                    <a:p>
                      <a:pPr algn="l" fontAlgn="b"/>
                      <a:r>
                        <a:rPr lang="en-IN" sz="1000" u="none" strike="noStrike">
                          <a:effectLst/>
                        </a:rPr>
                        <a:t>1 = Less than $15,000</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2802080922"/>
                  </a:ext>
                </a:extLst>
              </a:tr>
              <a:tr h="309600">
                <a:tc>
                  <a:txBody>
                    <a:bodyPr/>
                    <a:lstStyle/>
                    <a:p>
                      <a:pPr algn="l" fontAlgn="b"/>
                      <a:r>
                        <a:rPr lang="en-IN" sz="1000" u="none" strike="noStrike">
                          <a:effectLst/>
                        </a:rPr>
                        <a:t>2 = $15,000 to $19,999</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2111703103"/>
                  </a:ext>
                </a:extLst>
              </a:tr>
              <a:tr h="309600">
                <a:tc>
                  <a:txBody>
                    <a:bodyPr/>
                    <a:lstStyle/>
                    <a:p>
                      <a:pPr algn="l" fontAlgn="b"/>
                      <a:r>
                        <a:rPr lang="en-IN" sz="1000" u="none" strike="noStrike" dirty="0">
                          <a:effectLst/>
                        </a:rPr>
                        <a:t>3 = $20,000 to $29,999</a:t>
                      </a:r>
                      <a:endParaRPr lang="en-IN" sz="1000" b="0" i="0" u="none" strike="noStrike" dirty="0">
                        <a:effectLst/>
                        <a:latin typeface="Arial" panose="020B0604020202020204" pitchFamily="34" charset="0"/>
                      </a:endParaRPr>
                    </a:p>
                  </a:txBody>
                  <a:tcPr marL="457200" marR="6350" marT="6350" marB="0" anchor="b"/>
                </a:tc>
                <a:extLst>
                  <a:ext uri="{0D108BD9-81ED-4DB2-BD59-A6C34878D82A}">
                    <a16:rowId xmlns:a16="http://schemas.microsoft.com/office/drawing/2014/main" val="843917594"/>
                  </a:ext>
                </a:extLst>
              </a:tr>
              <a:tr h="309600">
                <a:tc>
                  <a:txBody>
                    <a:bodyPr/>
                    <a:lstStyle/>
                    <a:p>
                      <a:pPr algn="l" fontAlgn="b"/>
                      <a:r>
                        <a:rPr lang="en-IN" sz="1000" u="none" strike="noStrike">
                          <a:effectLst/>
                        </a:rPr>
                        <a:t>4 = $30,000 to $39,999</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578519897"/>
                  </a:ext>
                </a:extLst>
              </a:tr>
              <a:tr h="309600">
                <a:tc>
                  <a:txBody>
                    <a:bodyPr/>
                    <a:lstStyle/>
                    <a:p>
                      <a:pPr algn="l" fontAlgn="b"/>
                      <a:r>
                        <a:rPr lang="en-IN" sz="1000" u="none" strike="noStrike" dirty="0">
                          <a:effectLst/>
                        </a:rPr>
                        <a:t>5 = $40,000 to $49,999</a:t>
                      </a:r>
                      <a:endParaRPr lang="en-IN" sz="1000" b="0" i="0" u="none" strike="noStrike" dirty="0">
                        <a:effectLst/>
                        <a:latin typeface="Arial" panose="020B0604020202020204" pitchFamily="34" charset="0"/>
                      </a:endParaRPr>
                    </a:p>
                  </a:txBody>
                  <a:tcPr marL="457200" marR="6350" marT="6350" marB="0" anchor="b"/>
                </a:tc>
                <a:extLst>
                  <a:ext uri="{0D108BD9-81ED-4DB2-BD59-A6C34878D82A}">
                    <a16:rowId xmlns:a16="http://schemas.microsoft.com/office/drawing/2014/main" val="3105545627"/>
                  </a:ext>
                </a:extLst>
              </a:tr>
              <a:tr h="309600">
                <a:tc>
                  <a:txBody>
                    <a:bodyPr/>
                    <a:lstStyle/>
                    <a:p>
                      <a:pPr algn="l" fontAlgn="b"/>
                      <a:r>
                        <a:rPr lang="en-IN" sz="1000" u="none" strike="noStrike">
                          <a:effectLst/>
                        </a:rPr>
                        <a:t>6 = $50,000 to $74,999</a:t>
                      </a:r>
                      <a:endParaRPr lang="en-IN" sz="1000" b="0" i="0" u="none" strike="noStrike">
                        <a:effectLst/>
                        <a:latin typeface="Arial" panose="020B0604020202020204" pitchFamily="34" charset="0"/>
                      </a:endParaRPr>
                    </a:p>
                  </a:txBody>
                  <a:tcPr marL="457200" marR="6350" marT="6350" marB="0" anchor="b"/>
                </a:tc>
                <a:extLst>
                  <a:ext uri="{0D108BD9-81ED-4DB2-BD59-A6C34878D82A}">
                    <a16:rowId xmlns:a16="http://schemas.microsoft.com/office/drawing/2014/main" val="1070857182"/>
                  </a:ext>
                </a:extLst>
              </a:tr>
              <a:tr h="309600">
                <a:tc>
                  <a:txBody>
                    <a:bodyPr/>
                    <a:lstStyle/>
                    <a:p>
                      <a:pPr algn="l" fontAlgn="b"/>
                      <a:r>
                        <a:rPr lang="en-IN" sz="1000" u="none" strike="noStrike" dirty="0">
                          <a:effectLst/>
                        </a:rPr>
                        <a:t>7 = $75,000 to $99,999</a:t>
                      </a:r>
                      <a:endParaRPr lang="en-IN" sz="1000" b="0" i="0" u="none" strike="noStrike" dirty="0">
                        <a:effectLst/>
                        <a:latin typeface="Arial" panose="020B0604020202020204" pitchFamily="34" charset="0"/>
                      </a:endParaRPr>
                    </a:p>
                  </a:txBody>
                  <a:tcPr marL="457200" marR="6350" marT="6350" marB="0" anchor="b"/>
                </a:tc>
                <a:extLst>
                  <a:ext uri="{0D108BD9-81ED-4DB2-BD59-A6C34878D82A}">
                    <a16:rowId xmlns:a16="http://schemas.microsoft.com/office/drawing/2014/main" val="94023218"/>
                  </a:ext>
                </a:extLst>
              </a:tr>
              <a:tr h="309600">
                <a:tc>
                  <a:txBody>
                    <a:bodyPr/>
                    <a:lstStyle/>
                    <a:p>
                      <a:pPr algn="l" fontAlgn="b"/>
                      <a:r>
                        <a:rPr lang="en-IN" sz="1000" u="none" strike="noStrike" dirty="0">
                          <a:effectLst/>
                        </a:rPr>
                        <a:t>8 = $100,000 to $124,999</a:t>
                      </a:r>
                      <a:endParaRPr lang="en-IN" sz="1000" b="0" i="0" u="none" strike="noStrike" dirty="0">
                        <a:effectLst/>
                        <a:latin typeface="Arial" panose="020B0604020202020204" pitchFamily="34" charset="0"/>
                      </a:endParaRPr>
                    </a:p>
                  </a:txBody>
                  <a:tcPr marL="457200" marR="6350" marT="6350" marB="0" anchor="b"/>
                </a:tc>
                <a:extLst>
                  <a:ext uri="{0D108BD9-81ED-4DB2-BD59-A6C34878D82A}">
                    <a16:rowId xmlns:a16="http://schemas.microsoft.com/office/drawing/2014/main" val="4076042604"/>
                  </a:ext>
                </a:extLst>
              </a:tr>
              <a:tr h="309600">
                <a:tc>
                  <a:txBody>
                    <a:bodyPr/>
                    <a:lstStyle/>
                    <a:p>
                      <a:pPr algn="l" fontAlgn="b"/>
                      <a:r>
                        <a:rPr lang="en-IN" sz="1000" u="none" strike="noStrike" dirty="0">
                          <a:effectLst/>
                        </a:rPr>
                        <a:t>9 = $125,000 +</a:t>
                      </a:r>
                      <a:endParaRPr lang="en-IN" sz="1000" b="0" i="0" u="none" strike="noStrike" dirty="0">
                        <a:effectLst/>
                        <a:latin typeface="Arial" panose="020B0604020202020204" pitchFamily="34" charset="0"/>
                      </a:endParaRPr>
                    </a:p>
                  </a:txBody>
                  <a:tcPr marL="457200" marR="6350" marT="6350" marB="0" anchor="b"/>
                </a:tc>
                <a:extLst>
                  <a:ext uri="{0D108BD9-81ED-4DB2-BD59-A6C34878D82A}">
                    <a16:rowId xmlns:a16="http://schemas.microsoft.com/office/drawing/2014/main" val="351836946"/>
                  </a:ext>
                </a:extLst>
              </a:tr>
            </a:tbl>
          </a:graphicData>
        </a:graphic>
      </p:graphicFrame>
    </p:spTree>
    <p:extLst>
      <p:ext uri="{BB962C8B-B14F-4D97-AF65-F5344CB8AC3E}">
        <p14:creationId xmlns:p14="http://schemas.microsoft.com/office/powerpoint/2010/main" val="346435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986213" y="0"/>
            <a:ext cx="8205787" cy="6858000"/>
          </a:xfrm>
        </p:spPr>
      </p:pic>
      <p:sp>
        <p:nvSpPr>
          <p:cNvPr id="2" name="Text Box 1"/>
          <p:cNvSpPr txBox="1"/>
          <p:nvPr/>
        </p:nvSpPr>
        <p:spPr>
          <a:xfrm>
            <a:off x="603250" y="652780"/>
            <a:ext cx="2953385" cy="4523105"/>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a:t>
            </a:r>
            <a:r>
              <a:rPr lang="en-IN" altLang="en-US" dirty="0">
                <a:sym typeface="+mn-ea"/>
              </a:rPr>
              <a:t>Box </a:t>
            </a:r>
            <a:r>
              <a:rPr lang="en-US" dirty="0">
                <a:sym typeface="+mn-ea"/>
              </a:rPr>
              <a:t>plot 1.</a:t>
            </a:r>
            <a:r>
              <a:rPr lang="en-IN" altLang="en-US" dirty="0">
                <a:sym typeface="+mn-ea"/>
              </a:rPr>
              <a:t>1</a:t>
            </a:r>
            <a:r>
              <a:rPr lang="en-US" dirty="0">
                <a:sym typeface="+mn-ea"/>
              </a:rPr>
              <a:t>,we can see</a:t>
            </a:r>
            <a:r>
              <a:rPr lang="en-IN" altLang="en-US" dirty="0">
                <a:sym typeface="+mn-ea"/>
              </a:rPr>
              <a:t> </a:t>
            </a:r>
            <a:r>
              <a:rPr lang="en-IN" dirty="0">
                <a:sym typeface="+mn-ea"/>
              </a:rPr>
              <a:t>that churned has more no. of days of current equipments (higher is the body of boxplot) than non-churned. We also observe no. of days of current equipments is positively skewed for both churned and non churned. And we also have many outliers of higher value.</a:t>
            </a:r>
            <a:endParaRPr lang="en-IN"/>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2D9C96B-0D15-4346-BAEA-4451E64FCE6D}"/>
                  </a:ext>
                </a:extLst>
              </p14:cNvPr>
              <p14:cNvContentPartPr/>
              <p14:nvPr/>
            </p14:nvContentPartPr>
            <p14:xfrm>
              <a:off x="-721819" y="1453282"/>
              <a:ext cx="360" cy="360"/>
            </p14:xfrm>
          </p:contentPart>
        </mc:Choice>
        <mc:Fallback xmlns="">
          <p:pic>
            <p:nvPicPr>
              <p:cNvPr id="3" name="Ink 2">
                <a:extLst>
                  <a:ext uri="{FF2B5EF4-FFF2-40B4-BE49-F238E27FC236}">
                    <a16:creationId xmlns:a16="http://schemas.microsoft.com/office/drawing/2014/main" id="{42D9C96B-0D15-4346-BAEA-4451E64FCE6D}"/>
                  </a:ext>
                </a:extLst>
              </p:cNvPr>
              <p:cNvPicPr/>
              <p:nvPr/>
            </p:nvPicPr>
            <p:blipFill>
              <a:blip r:embed="rId4"/>
              <a:stretch>
                <a:fillRect/>
              </a:stretch>
            </p:blipFill>
            <p:spPr>
              <a:xfrm>
                <a:off x="-739819" y="143528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A56FF25-93CF-4307-806D-2330D8C72178}"/>
                  </a:ext>
                </a:extLst>
              </p14:cNvPr>
              <p14:cNvContentPartPr/>
              <p14:nvPr/>
            </p14:nvContentPartPr>
            <p14:xfrm>
              <a:off x="6991901" y="6621802"/>
              <a:ext cx="519840" cy="154800"/>
            </p14:xfrm>
          </p:contentPart>
        </mc:Choice>
        <mc:Fallback xmlns="">
          <p:pic>
            <p:nvPicPr>
              <p:cNvPr id="4" name="Ink 3">
                <a:extLst>
                  <a:ext uri="{FF2B5EF4-FFF2-40B4-BE49-F238E27FC236}">
                    <a16:creationId xmlns:a16="http://schemas.microsoft.com/office/drawing/2014/main" id="{DA56FF25-93CF-4307-806D-2330D8C72178}"/>
                  </a:ext>
                </a:extLst>
              </p:cNvPr>
              <p:cNvPicPr/>
              <p:nvPr/>
            </p:nvPicPr>
            <p:blipFill>
              <a:blip r:embed="rId6"/>
              <a:stretch>
                <a:fillRect/>
              </a:stretch>
            </p:blipFill>
            <p:spPr>
              <a:xfrm>
                <a:off x="6973901" y="6604162"/>
                <a:ext cx="555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C7841EA-48D3-491C-BDAF-FEB181B92750}"/>
                  </a:ext>
                </a:extLst>
              </p14:cNvPr>
              <p14:cNvContentPartPr/>
              <p14:nvPr/>
            </p14:nvContentPartPr>
            <p14:xfrm>
              <a:off x="8074781" y="6422002"/>
              <a:ext cx="338040" cy="184320"/>
            </p14:xfrm>
          </p:contentPart>
        </mc:Choice>
        <mc:Fallback xmlns="">
          <p:pic>
            <p:nvPicPr>
              <p:cNvPr id="7" name="Ink 6">
                <a:extLst>
                  <a:ext uri="{FF2B5EF4-FFF2-40B4-BE49-F238E27FC236}">
                    <a16:creationId xmlns:a16="http://schemas.microsoft.com/office/drawing/2014/main" id="{6C7841EA-48D3-491C-BDAF-FEB181B92750}"/>
                  </a:ext>
                </a:extLst>
              </p:cNvPr>
              <p:cNvPicPr/>
              <p:nvPr/>
            </p:nvPicPr>
            <p:blipFill>
              <a:blip r:embed="rId8"/>
              <a:stretch>
                <a:fillRect/>
              </a:stretch>
            </p:blipFill>
            <p:spPr>
              <a:xfrm>
                <a:off x="8056781" y="6404362"/>
                <a:ext cx="373680" cy="219960"/>
              </a:xfrm>
              <a:prstGeom prst="rect">
                <a:avLst/>
              </a:prstGeom>
            </p:spPr>
          </p:pic>
        </mc:Fallback>
      </mc:AlternateContent>
      <p:grpSp>
        <p:nvGrpSpPr>
          <p:cNvPr id="12" name="Group 11">
            <a:extLst>
              <a:ext uri="{FF2B5EF4-FFF2-40B4-BE49-F238E27FC236}">
                <a16:creationId xmlns:a16="http://schemas.microsoft.com/office/drawing/2014/main" id="{AFC8C93D-D58C-41E0-88EB-2AF78B3578DC}"/>
              </a:ext>
            </a:extLst>
          </p:cNvPr>
          <p:cNvGrpSpPr/>
          <p:nvPr/>
        </p:nvGrpSpPr>
        <p:grpSpPr>
          <a:xfrm>
            <a:off x="8645741" y="6620722"/>
            <a:ext cx="1026360" cy="155880"/>
            <a:chOff x="8645741" y="6620722"/>
            <a:chExt cx="1026360" cy="15588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C118452-0CA1-4C20-9828-BA8FBFEAA8AC}"/>
                    </a:ext>
                  </a:extLst>
                </p14:cNvPr>
                <p14:cNvContentPartPr/>
                <p14:nvPr/>
              </p14:nvContentPartPr>
              <p14:xfrm>
                <a:off x="8645741" y="6620722"/>
                <a:ext cx="1026360" cy="155880"/>
              </p14:xfrm>
            </p:contentPart>
          </mc:Choice>
          <mc:Fallback xmlns="">
            <p:pic>
              <p:nvPicPr>
                <p:cNvPr id="10" name="Ink 9">
                  <a:extLst>
                    <a:ext uri="{FF2B5EF4-FFF2-40B4-BE49-F238E27FC236}">
                      <a16:creationId xmlns:a16="http://schemas.microsoft.com/office/drawing/2014/main" id="{2C118452-0CA1-4C20-9828-BA8FBFEAA8AC}"/>
                    </a:ext>
                  </a:extLst>
                </p:cNvPr>
                <p:cNvPicPr/>
                <p:nvPr/>
              </p:nvPicPr>
              <p:blipFill>
                <a:blip r:embed="rId10"/>
                <a:stretch>
                  <a:fillRect/>
                </a:stretch>
              </p:blipFill>
              <p:spPr>
                <a:xfrm>
                  <a:off x="8628101" y="6603082"/>
                  <a:ext cx="1062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B76153B-D00E-4A1A-869F-6D1D1382123C}"/>
                    </a:ext>
                  </a:extLst>
                </p14:cNvPr>
                <p14:cNvContentPartPr/>
                <p14:nvPr/>
              </p14:nvContentPartPr>
              <p14:xfrm>
                <a:off x="9307421" y="6650962"/>
                <a:ext cx="360" cy="360"/>
              </p14:xfrm>
            </p:contentPart>
          </mc:Choice>
          <mc:Fallback xmlns="">
            <p:pic>
              <p:nvPicPr>
                <p:cNvPr id="11" name="Ink 10">
                  <a:extLst>
                    <a:ext uri="{FF2B5EF4-FFF2-40B4-BE49-F238E27FC236}">
                      <a16:creationId xmlns:a16="http://schemas.microsoft.com/office/drawing/2014/main" id="{3B76153B-D00E-4A1A-869F-6D1D1382123C}"/>
                    </a:ext>
                  </a:extLst>
                </p:cNvPr>
                <p:cNvPicPr/>
                <p:nvPr/>
              </p:nvPicPr>
              <p:blipFill>
                <a:blip r:embed="rId4"/>
                <a:stretch>
                  <a:fillRect/>
                </a:stretch>
              </p:blipFill>
              <p:spPr>
                <a:xfrm>
                  <a:off x="9289421" y="6632962"/>
                  <a:ext cx="36000" cy="36000"/>
                </a:xfrm>
                <a:prstGeom prst="rect">
                  <a:avLst/>
                </a:prstGeom>
              </p:spPr>
            </p:pic>
          </mc:Fallback>
        </mc:AlternateContent>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78B3-E7E9-40A2-A5DC-BE5F1A9780BF}"/>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5347679E-1C48-4D04-8466-5C295606AE97}"/>
              </a:ext>
            </a:extLst>
          </p:cNvPr>
          <p:cNvSpPr txBox="1"/>
          <p:nvPr/>
        </p:nvSpPr>
        <p:spPr>
          <a:xfrm>
            <a:off x="1164657" y="2406316"/>
            <a:ext cx="3619099" cy="2585323"/>
          </a:xfrm>
          <a:prstGeom prst="rect">
            <a:avLst/>
          </a:prstGeom>
          <a:noFill/>
        </p:spPr>
        <p:txBody>
          <a:bodyPr wrap="square" rtlCol="0">
            <a:spAutoFit/>
          </a:bodyPr>
          <a:lstStyle/>
          <a:p>
            <a:r>
              <a:rPr lang="en-US" b="1" dirty="0"/>
              <a:t>Number of days for current equipment for Non-churn:</a:t>
            </a:r>
          </a:p>
          <a:p>
            <a:endParaRPr lang="en-US" dirty="0"/>
          </a:p>
          <a:p>
            <a:r>
              <a:rPr lang="en-US" dirty="0"/>
              <a:t> Min.   :  -5.0  </a:t>
            </a:r>
          </a:p>
          <a:p>
            <a:r>
              <a:rPr lang="en-US" dirty="0"/>
              <a:t> 1st Qu.: 196.0  </a:t>
            </a:r>
          </a:p>
          <a:p>
            <a:r>
              <a:rPr lang="en-US" dirty="0"/>
              <a:t> Median : 310.0  </a:t>
            </a:r>
          </a:p>
          <a:p>
            <a:r>
              <a:rPr lang="en-US" dirty="0"/>
              <a:t> Mean   : 363.3  </a:t>
            </a:r>
          </a:p>
          <a:p>
            <a:r>
              <a:rPr lang="en-US" dirty="0"/>
              <a:t> 3rd Qu.: 492.0  </a:t>
            </a:r>
          </a:p>
          <a:p>
            <a:r>
              <a:rPr lang="en-US" dirty="0"/>
              <a:t> Max.   :1823.0</a:t>
            </a:r>
            <a:endParaRPr lang="en-IN" dirty="0"/>
          </a:p>
        </p:txBody>
      </p:sp>
      <p:sp>
        <p:nvSpPr>
          <p:cNvPr id="5" name="TextBox 4">
            <a:extLst>
              <a:ext uri="{FF2B5EF4-FFF2-40B4-BE49-F238E27FC236}">
                <a16:creationId xmlns:a16="http://schemas.microsoft.com/office/drawing/2014/main" id="{6D5F4BAB-0DEF-4A8B-A951-DD2F81E506A2}"/>
              </a:ext>
            </a:extLst>
          </p:cNvPr>
          <p:cNvSpPr txBox="1"/>
          <p:nvPr/>
        </p:nvSpPr>
        <p:spPr>
          <a:xfrm>
            <a:off x="6509085" y="2319688"/>
            <a:ext cx="3260557" cy="2585323"/>
          </a:xfrm>
          <a:prstGeom prst="rect">
            <a:avLst/>
          </a:prstGeom>
          <a:noFill/>
        </p:spPr>
        <p:txBody>
          <a:bodyPr wrap="square" rtlCol="0">
            <a:spAutoFit/>
          </a:bodyPr>
          <a:lstStyle/>
          <a:p>
            <a:r>
              <a:rPr lang="en-US" b="1" dirty="0"/>
              <a:t>Number of days for current equipment for Non-churn</a:t>
            </a:r>
            <a:r>
              <a:rPr lang="en-US" dirty="0"/>
              <a:t>:</a:t>
            </a:r>
          </a:p>
          <a:p>
            <a:endParaRPr lang="en-US" dirty="0"/>
          </a:p>
          <a:p>
            <a:r>
              <a:rPr lang="en-US" dirty="0"/>
              <a:t>Min.   :  -4.0  </a:t>
            </a:r>
          </a:p>
          <a:p>
            <a:r>
              <a:rPr lang="en-US" dirty="0"/>
              <a:t> 1st Qu.: 245.0  </a:t>
            </a:r>
          </a:p>
          <a:p>
            <a:r>
              <a:rPr lang="en-US" dirty="0"/>
              <a:t> Median : 366.0  </a:t>
            </a:r>
          </a:p>
          <a:p>
            <a:r>
              <a:rPr lang="en-US" dirty="0"/>
              <a:t> Mean   : 421.1  </a:t>
            </a:r>
          </a:p>
          <a:p>
            <a:r>
              <a:rPr lang="en-US" dirty="0"/>
              <a:t> 3rd Qu.: 566.0  </a:t>
            </a:r>
          </a:p>
          <a:p>
            <a:r>
              <a:rPr lang="en-US" dirty="0"/>
              <a:t> Max.   :1779.0 </a:t>
            </a:r>
            <a:endParaRPr lang="en-IN" dirty="0"/>
          </a:p>
        </p:txBody>
      </p:sp>
    </p:spTree>
    <p:extLst>
      <p:ext uri="{BB962C8B-B14F-4D97-AF65-F5344CB8AC3E}">
        <p14:creationId xmlns:p14="http://schemas.microsoft.com/office/powerpoint/2010/main" val="1888866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627438" y="0"/>
            <a:ext cx="8564562" cy="6858000"/>
          </a:xfr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323587B-9240-4246-ABC8-F4EBFAF4DAF4}"/>
                  </a:ext>
                </a:extLst>
              </p14:cNvPr>
              <p14:cNvContentPartPr/>
              <p14:nvPr/>
            </p14:nvContentPartPr>
            <p14:xfrm>
              <a:off x="6555221" y="6635842"/>
              <a:ext cx="472680" cy="189360"/>
            </p14:xfrm>
          </p:contentPart>
        </mc:Choice>
        <mc:Fallback xmlns="">
          <p:pic>
            <p:nvPicPr>
              <p:cNvPr id="2" name="Ink 1">
                <a:extLst>
                  <a:ext uri="{FF2B5EF4-FFF2-40B4-BE49-F238E27FC236}">
                    <a16:creationId xmlns:a16="http://schemas.microsoft.com/office/drawing/2014/main" id="{1323587B-9240-4246-ABC8-F4EBFAF4DAF4}"/>
                  </a:ext>
                </a:extLst>
              </p:cNvPr>
              <p:cNvPicPr/>
              <p:nvPr/>
            </p:nvPicPr>
            <p:blipFill>
              <a:blip r:embed="rId4"/>
              <a:stretch>
                <a:fillRect/>
              </a:stretch>
            </p:blipFill>
            <p:spPr>
              <a:xfrm>
                <a:off x="6537581" y="6618202"/>
                <a:ext cx="5083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20540D4-ABCC-45DA-8BD6-FD29D3AFAAC0}"/>
                  </a:ext>
                </a:extLst>
              </p14:cNvPr>
              <p14:cNvContentPartPr/>
              <p14:nvPr/>
            </p14:nvContentPartPr>
            <p14:xfrm>
              <a:off x="8991341" y="6589762"/>
              <a:ext cx="745920" cy="182880"/>
            </p14:xfrm>
          </p:contentPart>
        </mc:Choice>
        <mc:Fallback xmlns="">
          <p:pic>
            <p:nvPicPr>
              <p:cNvPr id="3" name="Ink 2">
                <a:extLst>
                  <a:ext uri="{FF2B5EF4-FFF2-40B4-BE49-F238E27FC236}">
                    <a16:creationId xmlns:a16="http://schemas.microsoft.com/office/drawing/2014/main" id="{020540D4-ABCC-45DA-8BD6-FD29D3AFAAC0}"/>
                  </a:ext>
                </a:extLst>
              </p:cNvPr>
              <p:cNvPicPr/>
              <p:nvPr/>
            </p:nvPicPr>
            <p:blipFill>
              <a:blip r:embed="rId6"/>
              <a:stretch>
                <a:fillRect/>
              </a:stretch>
            </p:blipFill>
            <p:spPr>
              <a:xfrm>
                <a:off x="8973701" y="6571762"/>
                <a:ext cx="7815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959DE69-04CC-49D0-8242-6B84B87DE27E}"/>
                  </a:ext>
                </a:extLst>
              </p14:cNvPr>
              <p14:cNvContentPartPr/>
              <p14:nvPr/>
            </p14:nvContentPartPr>
            <p14:xfrm>
              <a:off x="8957501" y="6689482"/>
              <a:ext cx="714960" cy="143280"/>
            </p14:xfrm>
          </p:contentPart>
        </mc:Choice>
        <mc:Fallback xmlns="">
          <p:pic>
            <p:nvPicPr>
              <p:cNvPr id="4" name="Ink 3">
                <a:extLst>
                  <a:ext uri="{FF2B5EF4-FFF2-40B4-BE49-F238E27FC236}">
                    <a16:creationId xmlns:a16="http://schemas.microsoft.com/office/drawing/2014/main" id="{1959DE69-04CC-49D0-8242-6B84B87DE27E}"/>
                  </a:ext>
                </a:extLst>
              </p:cNvPr>
              <p:cNvPicPr/>
              <p:nvPr/>
            </p:nvPicPr>
            <p:blipFill>
              <a:blip r:embed="rId8"/>
              <a:stretch>
                <a:fillRect/>
              </a:stretch>
            </p:blipFill>
            <p:spPr>
              <a:xfrm>
                <a:off x="8939861" y="6671842"/>
                <a:ext cx="7506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D0E2C753-D535-4C30-96BF-D83A15D9A6BD}"/>
                  </a:ext>
                </a:extLst>
              </p14:cNvPr>
              <p14:cNvContentPartPr/>
              <p14:nvPr/>
            </p14:nvContentPartPr>
            <p14:xfrm>
              <a:off x="11866661" y="6494722"/>
              <a:ext cx="182520" cy="134640"/>
            </p14:xfrm>
          </p:contentPart>
        </mc:Choice>
        <mc:Fallback xmlns="">
          <p:pic>
            <p:nvPicPr>
              <p:cNvPr id="5" name="Ink 4">
                <a:extLst>
                  <a:ext uri="{FF2B5EF4-FFF2-40B4-BE49-F238E27FC236}">
                    <a16:creationId xmlns:a16="http://schemas.microsoft.com/office/drawing/2014/main" id="{D0E2C753-D535-4C30-96BF-D83A15D9A6BD}"/>
                  </a:ext>
                </a:extLst>
              </p:cNvPr>
              <p:cNvPicPr/>
              <p:nvPr/>
            </p:nvPicPr>
            <p:blipFill>
              <a:blip r:embed="rId10"/>
              <a:stretch>
                <a:fillRect/>
              </a:stretch>
            </p:blipFill>
            <p:spPr>
              <a:xfrm>
                <a:off x="11848661" y="6476722"/>
                <a:ext cx="2181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EA3A5D09-8534-4D6A-B969-345AC4326598}"/>
                  </a:ext>
                </a:extLst>
              </p14:cNvPr>
              <p14:cNvContentPartPr/>
              <p14:nvPr/>
            </p14:nvContentPartPr>
            <p14:xfrm>
              <a:off x="8022221" y="6428842"/>
              <a:ext cx="246240" cy="153000"/>
            </p14:xfrm>
          </p:contentPart>
        </mc:Choice>
        <mc:Fallback xmlns="">
          <p:pic>
            <p:nvPicPr>
              <p:cNvPr id="7" name="Ink 6">
                <a:extLst>
                  <a:ext uri="{FF2B5EF4-FFF2-40B4-BE49-F238E27FC236}">
                    <a16:creationId xmlns:a16="http://schemas.microsoft.com/office/drawing/2014/main" id="{EA3A5D09-8534-4D6A-B969-345AC4326598}"/>
                  </a:ext>
                </a:extLst>
              </p:cNvPr>
              <p:cNvPicPr/>
              <p:nvPr/>
            </p:nvPicPr>
            <p:blipFill>
              <a:blip r:embed="rId12"/>
              <a:stretch>
                <a:fillRect/>
              </a:stretch>
            </p:blipFill>
            <p:spPr>
              <a:xfrm>
                <a:off x="8004221" y="6410842"/>
                <a:ext cx="281880" cy="188640"/>
              </a:xfrm>
              <a:prstGeom prst="rect">
                <a:avLst/>
              </a:prstGeom>
            </p:spPr>
          </p:pic>
        </mc:Fallback>
      </mc:AlternateContent>
      <p:sp>
        <p:nvSpPr>
          <p:cNvPr id="9" name="TextBox 8">
            <a:extLst>
              <a:ext uri="{FF2B5EF4-FFF2-40B4-BE49-F238E27FC236}">
                <a16:creationId xmlns:a16="http://schemas.microsoft.com/office/drawing/2014/main" id="{8B0AB61D-1975-4F23-9411-F4B66C20AB20}"/>
              </a:ext>
            </a:extLst>
          </p:cNvPr>
          <p:cNvSpPr txBox="1"/>
          <p:nvPr/>
        </p:nvSpPr>
        <p:spPr>
          <a:xfrm>
            <a:off x="442762" y="808522"/>
            <a:ext cx="2974206" cy="3693319"/>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a:t>
            </a:r>
            <a:r>
              <a:rPr lang="en-IN" altLang="en-US" dirty="0">
                <a:sym typeface="+mn-ea"/>
              </a:rPr>
              <a:t>Violin </a:t>
            </a:r>
            <a:r>
              <a:rPr lang="en-US" dirty="0">
                <a:sym typeface="+mn-ea"/>
              </a:rPr>
              <a:t>plot 1.</a:t>
            </a:r>
            <a:r>
              <a:rPr lang="en-IN" altLang="en-US" dirty="0">
                <a:sym typeface="+mn-ea"/>
              </a:rPr>
              <a:t>1</a:t>
            </a:r>
            <a:r>
              <a:rPr lang="en-US" dirty="0">
                <a:sym typeface="+mn-ea"/>
              </a:rPr>
              <a:t>,we can see</a:t>
            </a:r>
            <a:r>
              <a:rPr lang="en-IN" altLang="en-US" dirty="0">
                <a:sym typeface="+mn-ea"/>
              </a:rPr>
              <a:t> </a:t>
            </a:r>
            <a:r>
              <a:rPr lang="en-IN" dirty="0">
                <a:sym typeface="+mn-ea"/>
              </a:rPr>
              <a:t>that for both churned and non-churned the violin plot is thicker towards the bottom i.e. most of the Range of use of completed voice calls (in unrounded mins) is of lesser values.</a:t>
            </a: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EB94-8E3D-4F79-BA70-108E4525E5B3}"/>
              </a:ext>
            </a:extLst>
          </p:cNvPr>
          <p:cNvSpPr>
            <a:spLocks noGrp="1"/>
          </p:cNvSpPr>
          <p:nvPr>
            <p:ph type="title"/>
          </p:nvPr>
        </p:nvSpPr>
        <p:spPr/>
        <p:txBody>
          <a:bodyPr/>
          <a:lstStyle/>
          <a:p>
            <a:r>
              <a:rPr lang="en-US" dirty="0"/>
              <a:t>Data Cleaning:</a:t>
            </a:r>
            <a:endParaRPr lang="en-IN" dirty="0"/>
          </a:p>
        </p:txBody>
      </p:sp>
      <p:sp>
        <p:nvSpPr>
          <p:cNvPr id="3" name="TextBox 2">
            <a:extLst>
              <a:ext uri="{FF2B5EF4-FFF2-40B4-BE49-F238E27FC236}">
                <a16:creationId xmlns:a16="http://schemas.microsoft.com/office/drawing/2014/main" id="{1276BC19-F629-4FE8-8D15-6B0A54292F9B}"/>
              </a:ext>
            </a:extLst>
          </p:cNvPr>
          <p:cNvSpPr txBox="1"/>
          <p:nvPr/>
        </p:nvSpPr>
        <p:spPr>
          <a:xfrm>
            <a:off x="1212783" y="2310063"/>
            <a:ext cx="8056345" cy="923330"/>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t>There were variables(columns) with many missing values, so we took only those columns which had less than 50 percent missing values.</a:t>
            </a:r>
          </a:p>
          <a:p>
            <a:pPr marL="285750" indent="-285750">
              <a:buFont typeface="Arial" panose="020B0604020202020204" pitchFamily="34" charset="0"/>
              <a:buChar char="•"/>
            </a:pPr>
            <a:r>
              <a:rPr lang="en-IN" altLang="en-US" dirty="0"/>
              <a:t>We finally got 163 columns on which we performed our EDA</a:t>
            </a:r>
            <a:endParaRPr lang="en-IN" dirty="0"/>
          </a:p>
        </p:txBody>
      </p:sp>
    </p:spTree>
    <p:extLst>
      <p:ext uri="{BB962C8B-B14F-4D97-AF65-F5344CB8AC3E}">
        <p14:creationId xmlns:p14="http://schemas.microsoft.com/office/powerpoint/2010/main" val="2953008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7714-7B53-4DD1-8683-B5BAA6FDB712}"/>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51635A4C-ADD0-47A6-A1F8-16370C77C7BE}"/>
              </a:ext>
            </a:extLst>
          </p:cNvPr>
          <p:cNvSpPr txBox="1"/>
          <p:nvPr/>
        </p:nvSpPr>
        <p:spPr>
          <a:xfrm>
            <a:off x="1193533" y="2598821"/>
            <a:ext cx="3513221" cy="2862322"/>
          </a:xfrm>
          <a:prstGeom prst="rect">
            <a:avLst/>
          </a:prstGeom>
          <a:noFill/>
        </p:spPr>
        <p:txBody>
          <a:bodyPr wrap="square" rtlCol="0">
            <a:spAutoFit/>
          </a:bodyPr>
          <a:lstStyle/>
          <a:p>
            <a:r>
              <a:rPr lang="en-US" b="1" dirty="0"/>
              <a:t>Range of Unrounded minutes of complete voice calls for non-churn</a:t>
            </a:r>
            <a:r>
              <a:rPr lang="en-US" dirty="0"/>
              <a:t>:</a:t>
            </a:r>
          </a:p>
          <a:p>
            <a:endParaRPr lang="en-US" dirty="0"/>
          </a:p>
          <a:p>
            <a:r>
              <a:rPr lang="en-US" dirty="0"/>
              <a:t>Min.   :   0.00  </a:t>
            </a:r>
          </a:p>
          <a:p>
            <a:r>
              <a:rPr lang="en-US" dirty="0"/>
              <a:t> 1st Qu.:  58.27  </a:t>
            </a:r>
          </a:p>
          <a:p>
            <a:r>
              <a:rPr lang="en-US" dirty="0"/>
              <a:t> Median : 159.88  </a:t>
            </a:r>
          </a:p>
          <a:p>
            <a:r>
              <a:rPr lang="en-US" dirty="0"/>
              <a:t> Mean   : 241.40  </a:t>
            </a:r>
          </a:p>
          <a:p>
            <a:r>
              <a:rPr lang="en-US" dirty="0"/>
              <a:t> 3rd Qu.: 329.37  </a:t>
            </a:r>
          </a:p>
          <a:p>
            <a:r>
              <a:rPr lang="en-US" dirty="0"/>
              <a:t> Max.   :4514.45 </a:t>
            </a:r>
            <a:endParaRPr lang="en-IN" dirty="0"/>
          </a:p>
        </p:txBody>
      </p:sp>
      <p:sp>
        <p:nvSpPr>
          <p:cNvPr id="4" name="TextBox 3">
            <a:extLst>
              <a:ext uri="{FF2B5EF4-FFF2-40B4-BE49-F238E27FC236}">
                <a16:creationId xmlns:a16="http://schemas.microsoft.com/office/drawing/2014/main" id="{F981DAF5-DF3B-4286-93DD-F5DCC7F75041}"/>
              </a:ext>
            </a:extLst>
          </p:cNvPr>
          <p:cNvSpPr txBox="1"/>
          <p:nvPr/>
        </p:nvSpPr>
        <p:spPr>
          <a:xfrm>
            <a:off x="7132320" y="2737320"/>
            <a:ext cx="3866147" cy="2585323"/>
          </a:xfrm>
          <a:prstGeom prst="rect">
            <a:avLst/>
          </a:prstGeom>
          <a:noFill/>
        </p:spPr>
        <p:txBody>
          <a:bodyPr wrap="square" rtlCol="0">
            <a:spAutoFit/>
          </a:bodyPr>
          <a:lstStyle/>
          <a:p>
            <a:r>
              <a:rPr lang="en-US" b="1" dirty="0"/>
              <a:t>Range of Unrounded minutes of complete voice calls for churn:</a:t>
            </a:r>
          </a:p>
          <a:p>
            <a:endParaRPr lang="en-US" dirty="0"/>
          </a:p>
          <a:p>
            <a:r>
              <a:rPr lang="en-US" dirty="0"/>
              <a:t>Min.   :   0.00  </a:t>
            </a:r>
          </a:p>
          <a:p>
            <a:r>
              <a:rPr lang="en-US" dirty="0"/>
              <a:t> 1st Qu.:  40.58  </a:t>
            </a:r>
          </a:p>
          <a:p>
            <a:r>
              <a:rPr lang="en-US" dirty="0"/>
              <a:t> Median : 132.71  </a:t>
            </a:r>
          </a:p>
          <a:p>
            <a:r>
              <a:rPr lang="en-US" dirty="0"/>
              <a:t> Mean   : 213.88  </a:t>
            </a:r>
          </a:p>
          <a:p>
            <a:r>
              <a:rPr lang="en-US" dirty="0"/>
              <a:t> 3rd Qu.: 289.36  </a:t>
            </a:r>
          </a:p>
          <a:p>
            <a:r>
              <a:rPr lang="en-US" dirty="0"/>
              <a:t> Max.   :3987.53</a:t>
            </a:r>
            <a:endParaRPr lang="en-IN" dirty="0"/>
          </a:p>
        </p:txBody>
      </p:sp>
    </p:spTree>
    <p:extLst>
      <p:ext uri="{BB962C8B-B14F-4D97-AF65-F5344CB8AC3E}">
        <p14:creationId xmlns:p14="http://schemas.microsoft.com/office/powerpoint/2010/main" val="1589228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2"/>
          <a:stretch>
            <a:fillRect/>
          </a:stretch>
        </p:blipFill>
        <p:spPr>
          <a:xfrm>
            <a:off x="0" y="0"/>
            <a:ext cx="12192000" cy="685799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CB047-952A-4D5B-8B2F-35DB300F9E70}"/>
              </a:ext>
            </a:extLst>
          </p:cNvPr>
          <p:cNvSpPr txBox="1"/>
          <p:nvPr/>
        </p:nvSpPr>
        <p:spPr>
          <a:xfrm>
            <a:off x="712269" y="933651"/>
            <a:ext cx="9875520" cy="1754326"/>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a:t>
            </a:r>
            <a:r>
              <a:rPr lang="en-IN" altLang="en-US" dirty="0">
                <a:sym typeface="+mn-ea"/>
              </a:rPr>
              <a:t>Multiple Bar</a:t>
            </a:r>
            <a:r>
              <a:rPr lang="en-US" dirty="0">
                <a:sym typeface="+mn-ea"/>
              </a:rPr>
              <a:t>plot 1.</a:t>
            </a:r>
            <a:r>
              <a:rPr lang="en-IN" altLang="en-US" dirty="0">
                <a:sym typeface="+mn-ea"/>
              </a:rPr>
              <a:t>1</a:t>
            </a:r>
            <a:r>
              <a:rPr lang="en-US" dirty="0">
                <a:sym typeface="+mn-ea"/>
              </a:rPr>
              <a:t>,we can see</a:t>
            </a:r>
            <a:r>
              <a:rPr lang="en-IN" altLang="en-US" dirty="0">
                <a:sym typeface="+mn-ea"/>
              </a:rPr>
              <a:t> </a:t>
            </a:r>
            <a:r>
              <a:rPr lang="en-IN" dirty="0">
                <a:sym typeface="+mn-ea"/>
              </a:rPr>
              <a:t>that for both churned and non-churned, New York City Area dominates over other areas. Out of 19 areas, 10 have more non-churned people, 6 have more churned people and rest have more or less equally both. </a:t>
            </a:r>
            <a:endParaRPr lang="en-IN" dirty="0"/>
          </a:p>
          <a:p>
            <a:endParaRPr lang="en-IN" dirty="0"/>
          </a:p>
        </p:txBody>
      </p:sp>
    </p:spTree>
    <p:extLst>
      <p:ext uri="{BB962C8B-B14F-4D97-AF65-F5344CB8AC3E}">
        <p14:creationId xmlns:p14="http://schemas.microsoft.com/office/powerpoint/2010/main" val="2645296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368675" y="0"/>
            <a:ext cx="8823325" cy="6858000"/>
          </a:xfrm>
        </p:spPr>
      </p:pic>
      <p:sp>
        <p:nvSpPr>
          <p:cNvPr id="7" name="TextBox 6"/>
          <p:cNvSpPr txBox="1"/>
          <p:nvPr/>
        </p:nvSpPr>
        <p:spPr>
          <a:xfrm>
            <a:off x="705679" y="775251"/>
            <a:ext cx="2345529" cy="5355312"/>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Multiple </a:t>
            </a:r>
            <a:r>
              <a:rPr lang="en-US" dirty="0" err="1">
                <a:sym typeface="+mn-ea"/>
              </a:rPr>
              <a:t>barplot</a:t>
            </a:r>
            <a:r>
              <a:rPr lang="en-US" dirty="0">
                <a:sym typeface="+mn-ea"/>
              </a:rPr>
              <a:t> 1.2, we can see that </a:t>
            </a:r>
            <a:r>
              <a:rPr lang="en-IN" altLang="en-US" dirty="0">
                <a:sym typeface="+mn-ea"/>
              </a:rPr>
              <a:t>over every household (irrespective of no of adults in it) non-churned people is more, compared to churned. And most households in the survey have 2 adults in the household. And less households have more adults in them.</a:t>
            </a:r>
            <a:endParaRPr lang="en-IN"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5006-6CD9-4AAB-B21A-211832A02A86}"/>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EC8D0C3F-2D76-4C84-8B15-B4B757EA5C8C}"/>
              </a:ext>
            </a:extLst>
          </p:cNvPr>
          <p:cNvSpPr txBox="1"/>
          <p:nvPr/>
        </p:nvSpPr>
        <p:spPr>
          <a:xfrm>
            <a:off x="1174282" y="2204185"/>
            <a:ext cx="5919537" cy="1200329"/>
          </a:xfrm>
          <a:prstGeom prst="rect">
            <a:avLst/>
          </a:prstGeom>
          <a:noFill/>
        </p:spPr>
        <p:txBody>
          <a:bodyPr wrap="square" rtlCol="0">
            <a:spAutoFit/>
          </a:bodyPr>
          <a:lstStyle/>
          <a:p>
            <a:r>
              <a:rPr lang="en-IN" b="1" dirty="0"/>
              <a:t>Number of Adults for Non- Churn:</a:t>
            </a:r>
          </a:p>
          <a:p>
            <a:endParaRPr lang="en-IN" dirty="0"/>
          </a:p>
          <a:p>
            <a:r>
              <a:rPr lang="en-IN" dirty="0"/>
              <a:t>    1        2          3        4        5        6 </a:t>
            </a:r>
          </a:p>
          <a:p>
            <a:r>
              <a:rPr lang="en-IN" dirty="0"/>
              <a:t>11359 11641  7003  4575  2478  2268</a:t>
            </a:r>
          </a:p>
        </p:txBody>
      </p:sp>
      <p:sp>
        <p:nvSpPr>
          <p:cNvPr id="4" name="TextBox 3">
            <a:extLst>
              <a:ext uri="{FF2B5EF4-FFF2-40B4-BE49-F238E27FC236}">
                <a16:creationId xmlns:a16="http://schemas.microsoft.com/office/drawing/2014/main" id="{6552ED38-E274-4349-ABBA-57E0BA3D1FDD}"/>
              </a:ext>
            </a:extLst>
          </p:cNvPr>
          <p:cNvSpPr txBox="1"/>
          <p:nvPr/>
        </p:nvSpPr>
        <p:spPr>
          <a:xfrm>
            <a:off x="1251284" y="4302493"/>
            <a:ext cx="6275672" cy="1200329"/>
          </a:xfrm>
          <a:prstGeom prst="rect">
            <a:avLst/>
          </a:prstGeom>
          <a:noFill/>
        </p:spPr>
        <p:txBody>
          <a:bodyPr wrap="square" rtlCol="0">
            <a:spAutoFit/>
          </a:bodyPr>
          <a:lstStyle/>
          <a:p>
            <a:r>
              <a:rPr lang="en-IN" dirty="0"/>
              <a:t> </a:t>
            </a:r>
            <a:r>
              <a:rPr lang="en-IN" b="1" dirty="0"/>
              <a:t>Number of Adults for Churn:</a:t>
            </a:r>
          </a:p>
          <a:p>
            <a:endParaRPr lang="en-IN" dirty="0"/>
          </a:p>
          <a:p>
            <a:r>
              <a:rPr lang="en-IN" dirty="0"/>
              <a:t>    1         2          3       4        5         6 </a:t>
            </a:r>
          </a:p>
          <a:p>
            <a:r>
              <a:rPr lang="en-IN" dirty="0"/>
              <a:t>10940 11404  6664  4228  2339  2082</a:t>
            </a:r>
          </a:p>
        </p:txBody>
      </p:sp>
    </p:spTree>
    <p:extLst>
      <p:ext uri="{BB962C8B-B14F-4D97-AF65-F5344CB8AC3E}">
        <p14:creationId xmlns:p14="http://schemas.microsoft.com/office/powerpoint/2010/main" val="3264375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359150" y="0"/>
            <a:ext cx="8832850" cy="6858000"/>
          </a:xfrm>
        </p:spPr>
      </p:pic>
      <p:sp>
        <p:nvSpPr>
          <p:cNvPr id="7" name="TextBox 6"/>
          <p:cNvSpPr txBox="1"/>
          <p:nvPr/>
        </p:nvSpPr>
        <p:spPr>
          <a:xfrm>
            <a:off x="515685" y="666653"/>
            <a:ext cx="2429646" cy="5078313"/>
          </a:xfrm>
          <a:prstGeom prst="rect">
            <a:avLst/>
          </a:prstGeom>
          <a:noFill/>
        </p:spPr>
        <p:txBody>
          <a:bodyPr wrap="square" rtlCol="0">
            <a:spAutoFit/>
          </a:bodyPr>
          <a:lstStyle/>
          <a:p>
            <a:r>
              <a:rPr lang="en-US" dirty="0"/>
              <a:t>INSIGHT:</a:t>
            </a:r>
          </a:p>
          <a:p>
            <a:endParaRPr lang="en-US" dirty="0"/>
          </a:p>
          <a:p>
            <a:r>
              <a:rPr lang="en-US" dirty="0"/>
              <a:t>From Multiple </a:t>
            </a:r>
            <a:r>
              <a:rPr lang="en-US" dirty="0" err="1"/>
              <a:t>barplot</a:t>
            </a:r>
            <a:r>
              <a:rPr lang="en-US" dirty="0"/>
              <a:t> 1.3, we can see that we have highest number of customers from income level of type 6,where the customers make around </a:t>
            </a:r>
            <a:r>
              <a:rPr lang="en-IN" sz="1800" b="0" i="0" u="none" strike="noStrike" dirty="0">
                <a:effectLst/>
                <a:latin typeface="Arial" panose="020B0604020202020204" pitchFamily="34" charset="0"/>
              </a:rPr>
              <a:t> $50,000 to $74,999</a:t>
            </a:r>
            <a:r>
              <a:rPr lang="en-IN" dirty="0"/>
              <a:t> </a:t>
            </a:r>
            <a:r>
              <a:rPr lang="en-IN" dirty="0" err="1"/>
              <a:t>yearly.</a:t>
            </a:r>
            <a:r>
              <a:rPr lang="en-IN" dirty="0" err="1">
                <a:sym typeface="+mn-ea"/>
              </a:rPr>
              <a:t>And</a:t>
            </a:r>
            <a:r>
              <a:rPr lang="en-IN" dirty="0">
                <a:sym typeface="+mn-ea"/>
              </a:rPr>
              <a:t> among all income levels non-churned dominates over churned except level 7.</a:t>
            </a:r>
            <a:endParaRPr lang="en-IN"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3449638" y="0"/>
            <a:ext cx="8742362" cy="6858000"/>
          </a:xfrm>
        </p:spPr>
      </p:pic>
      <p:sp>
        <p:nvSpPr>
          <p:cNvPr id="2" name="TextBox 1">
            <a:extLst>
              <a:ext uri="{FF2B5EF4-FFF2-40B4-BE49-F238E27FC236}">
                <a16:creationId xmlns:a16="http://schemas.microsoft.com/office/drawing/2014/main" id="{16334D9F-769D-478C-9F21-B3ECEF7A0D10}"/>
              </a:ext>
            </a:extLst>
          </p:cNvPr>
          <p:cNvSpPr txBox="1"/>
          <p:nvPr/>
        </p:nvSpPr>
        <p:spPr>
          <a:xfrm>
            <a:off x="558265" y="693019"/>
            <a:ext cx="2704699" cy="3693319"/>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Multiple </a:t>
            </a:r>
            <a:r>
              <a:rPr lang="en-US" dirty="0" err="1">
                <a:sym typeface="+mn-ea"/>
              </a:rPr>
              <a:t>barplot</a:t>
            </a:r>
            <a:r>
              <a:rPr lang="en-US" dirty="0">
                <a:sym typeface="+mn-ea"/>
              </a:rPr>
              <a:t> 1.</a:t>
            </a:r>
            <a:r>
              <a:rPr lang="en-IN" altLang="en-US" dirty="0">
                <a:sym typeface="+mn-ea"/>
              </a:rPr>
              <a:t>4</a:t>
            </a:r>
            <a:r>
              <a:rPr lang="en-US" dirty="0">
                <a:sym typeface="+mn-ea"/>
              </a:rPr>
              <a:t>, we can see that </a:t>
            </a:r>
            <a:r>
              <a:rPr lang="en-IN" altLang="en-US" dirty="0">
                <a:sym typeface="+mn-ea"/>
              </a:rPr>
              <a:t>Web capable (WC)</a:t>
            </a:r>
            <a:r>
              <a:rPr lang="en-US" dirty="0">
                <a:sym typeface="+mn-ea"/>
              </a:rPr>
              <a:t> ha</a:t>
            </a:r>
            <a:r>
              <a:rPr lang="en-IN" altLang="en-US" dirty="0">
                <a:sym typeface="+mn-ea"/>
              </a:rPr>
              <a:t>s more churned people whereas Web capable Mini Browser (WCMB)</a:t>
            </a:r>
            <a:r>
              <a:rPr lang="en-US" dirty="0">
                <a:sym typeface="+mn-ea"/>
              </a:rPr>
              <a:t>ha</a:t>
            </a:r>
            <a:r>
              <a:rPr lang="en-IN" altLang="en-US" dirty="0">
                <a:sym typeface="+mn-ea"/>
              </a:rPr>
              <a:t>s more non-churned people.</a:t>
            </a:r>
          </a:p>
          <a:p>
            <a:r>
              <a:rPr lang="en-IN" altLang="en-US" dirty="0">
                <a:sym typeface="+mn-ea"/>
              </a:rPr>
              <a:t>And more people are of WCMB than WC.</a:t>
            </a:r>
            <a:r>
              <a:rPr lang="en-US" dirty="0">
                <a:sym typeface="+mn-ea"/>
              </a:rPr>
              <a:t> </a:t>
            </a:r>
            <a:endParaRPr lang="en-US" dirty="0"/>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0D9C-0069-449D-A447-8EBF269A1E95}"/>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7224E494-72BD-4847-9A6E-C842D9B0EAD4}"/>
              </a:ext>
            </a:extLst>
          </p:cNvPr>
          <p:cNvSpPr txBox="1"/>
          <p:nvPr/>
        </p:nvSpPr>
        <p:spPr>
          <a:xfrm>
            <a:off x="1472665" y="2521819"/>
            <a:ext cx="6525929" cy="1200329"/>
          </a:xfrm>
          <a:prstGeom prst="rect">
            <a:avLst/>
          </a:prstGeom>
          <a:noFill/>
        </p:spPr>
        <p:txBody>
          <a:bodyPr wrap="square" rtlCol="0">
            <a:spAutoFit/>
          </a:bodyPr>
          <a:lstStyle/>
          <a:p>
            <a:r>
              <a:rPr lang="en-US" b="1" dirty="0"/>
              <a:t>Handset Web capable table:</a:t>
            </a:r>
          </a:p>
          <a:p>
            <a:endParaRPr lang="en-US" dirty="0"/>
          </a:p>
          <a:p>
            <a:r>
              <a:rPr lang="pl-PL" dirty="0"/>
              <a:t>W</a:t>
            </a:r>
            <a:r>
              <a:rPr lang="en-US" dirty="0"/>
              <a:t>eb </a:t>
            </a:r>
            <a:r>
              <a:rPr lang="pl-PL" dirty="0"/>
              <a:t>C</a:t>
            </a:r>
            <a:r>
              <a:rPr lang="en-US" dirty="0" err="1"/>
              <a:t>apable</a:t>
            </a:r>
            <a:r>
              <a:rPr lang="pl-PL" dirty="0"/>
              <a:t>  W</a:t>
            </a:r>
            <a:r>
              <a:rPr lang="en-US" dirty="0"/>
              <a:t>eb capable Mini Browser</a:t>
            </a:r>
            <a:endParaRPr lang="pl-PL" dirty="0"/>
          </a:p>
          <a:p>
            <a:r>
              <a:rPr lang="pl-PL" dirty="0"/>
              <a:t>   </a:t>
            </a:r>
            <a:r>
              <a:rPr lang="en-US" dirty="0"/>
              <a:t>    </a:t>
            </a:r>
            <a:r>
              <a:rPr lang="pl-PL" dirty="0"/>
              <a:t>13843 </a:t>
            </a:r>
            <a:r>
              <a:rPr lang="en-US" dirty="0"/>
              <a:t>                             </a:t>
            </a:r>
            <a:r>
              <a:rPr lang="pl-PL" dirty="0"/>
              <a:t>75733</a:t>
            </a:r>
            <a:endParaRPr lang="en-IN" dirty="0"/>
          </a:p>
        </p:txBody>
      </p:sp>
    </p:spTree>
    <p:extLst>
      <p:ext uri="{BB962C8B-B14F-4D97-AF65-F5344CB8AC3E}">
        <p14:creationId xmlns:p14="http://schemas.microsoft.com/office/powerpoint/2010/main" val="4278601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DE055-44E3-4B4E-82A6-24F44FA67046}"/>
              </a:ext>
            </a:extLst>
          </p:cNvPr>
          <p:cNvPicPr>
            <a:picLocks noChangeAspect="1"/>
          </p:cNvPicPr>
          <p:nvPr/>
        </p:nvPicPr>
        <p:blipFill>
          <a:blip r:embed="rId2"/>
          <a:stretch>
            <a:fillRect/>
          </a:stretch>
        </p:blipFill>
        <p:spPr>
          <a:xfrm>
            <a:off x="4158115" y="240632"/>
            <a:ext cx="7848298" cy="6381549"/>
          </a:xfrm>
          <a:prstGeom prst="rect">
            <a:avLst/>
          </a:prstGeom>
        </p:spPr>
      </p:pic>
      <p:sp>
        <p:nvSpPr>
          <p:cNvPr id="2" name="TextBox 1">
            <a:extLst>
              <a:ext uri="{FF2B5EF4-FFF2-40B4-BE49-F238E27FC236}">
                <a16:creationId xmlns:a16="http://schemas.microsoft.com/office/drawing/2014/main" id="{77D05A19-F30B-4BC1-B3BD-03CA1AD8F548}"/>
              </a:ext>
            </a:extLst>
          </p:cNvPr>
          <p:cNvSpPr txBox="1"/>
          <p:nvPr/>
        </p:nvSpPr>
        <p:spPr>
          <a:xfrm>
            <a:off x="481263" y="827773"/>
            <a:ext cx="3426594" cy="3139321"/>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 Multiple </a:t>
            </a:r>
            <a:r>
              <a:rPr lang="en-US" dirty="0" err="1">
                <a:sym typeface="+mn-ea"/>
              </a:rPr>
              <a:t>barplot</a:t>
            </a:r>
            <a:r>
              <a:rPr lang="en-US" dirty="0">
                <a:sym typeface="+mn-ea"/>
              </a:rPr>
              <a:t> 1.</a:t>
            </a:r>
            <a:r>
              <a:rPr lang="en-IN" altLang="en-US" dirty="0">
                <a:sym typeface="+mn-ea"/>
              </a:rPr>
              <a:t>6</a:t>
            </a:r>
            <a:r>
              <a:rPr lang="en-US" dirty="0">
                <a:sym typeface="+mn-ea"/>
              </a:rPr>
              <a:t>, we can see that </a:t>
            </a:r>
            <a:r>
              <a:rPr lang="en-IN" dirty="0">
                <a:sym typeface="+mn-ea"/>
              </a:rPr>
              <a:t>there are more people in “Less months in service” than the other</a:t>
            </a:r>
            <a:r>
              <a:rPr lang="en-IN" altLang="en-US" dirty="0">
                <a:sym typeface="+mn-ea"/>
              </a:rPr>
              <a:t>. And by very small margin non- churned dominates over churned </a:t>
            </a:r>
            <a:r>
              <a:rPr lang="en-IN" altLang="en-US" dirty="0" err="1">
                <a:sym typeface="+mn-ea"/>
              </a:rPr>
              <a:t>accross</a:t>
            </a:r>
            <a:r>
              <a:rPr lang="en-IN" altLang="en-US" dirty="0">
                <a:sym typeface="+mn-ea"/>
              </a:rPr>
              <a:t> the categories.</a:t>
            </a:r>
            <a:endParaRPr lang="en-US" dirty="0"/>
          </a:p>
          <a:p>
            <a:endParaRPr lang="en-IN" dirty="0"/>
          </a:p>
        </p:txBody>
      </p:sp>
    </p:spTree>
    <p:extLst>
      <p:ext uri="{BB962C8B-B14F-4D97-AF65-F5344CB8AC3E}">
        <p14:creationId xmlns:p14="http://schemas.microsoft.com/office/powerpoint/2010/main" val="3400512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CFBF-57F5-48EB-999B-6432885D1BCB}"/>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A5670F7C-9FDB-43DA-8924-A418E06C9EDC}"/>
              </a:ext>
            </a:extLst>
          </p:cNvPr>
          <p:cNvSpPr txBox="1"/>
          <p:nvPr/>
        </p:nvSpPr>
        <p:spPr>
          <a:xfrm>
            <a:off x="1559293" y="2791326"/>
            <a:ext cx="2261936" cy="2585323"/>
          </a:xfrm>
          <a:prstGeom prst="rect">
            <a:avLst/>
          </a:prstGeom>
          <a:noFill/>
        </p:spPr>
        <p:txBody>
          <a:bodyPr wrap="square" rtlCol="0">
            <a:spAutoFit/>
          </a:bodyPr>
          <a:lstStyle/>
          <a:p>
            <a:r>
              <a:rPr lang="en-US" b="1" dirty="0"/>
              <a:t>Months in service for Non-Churn:</a:t>
            </a:r>
          </a:p>
          <a:p>
            <a:endParaRPr lang="en-US" dirty="0"/>
          </a:p>
          <a:p>
            <a:r>
              <a:rPr lang="en-US" dirty="0"/>
              <a:t>Min.   : 6.00  </a:t>
            </a:r>
          </a:p>
          <a:p>
            <a:r>
              <a:rPr lang="en-US" dirty="0"/>
              <a:t> 1st Qu.:11.00  </a:t>
            </a:r>
          </a:p>
          <a:p>
            <a:r>
              <a:rPr lang="en-US" dirty="0"/>
              <a:t> Median :16.00  </a:t>
            </a:r>
          </a:p>
          <a:p>
            <a:r>
              <a:rPr lang="en-US" dirty="0"/>
              <a:t> Mean   :18.63  </a:t>
            </a:r>
          </a:p>
          <a:p>
            <a:r>
              <a:rPr lang="en-US" dirty="0"/>
              <a:t> 3rd Qu.:24.00  </a:t>
            </a:r>
          </a:p>
          <a:p>
            <a:r>
              <a:rPr lang="en-US" dirty="0"/>
              <a:t> Max.   :61.00 </a:t>
            </a:r>
            <a:endParaRPr lang="en-IN" dirty="0"/>
          </a:p>
        </p:txBody>
      </p:sp>
      <p:sp>
        <p:nvSpPr>
          <p:cNvPr id="4" name="TextBox 3">
            <a:extLst>
              <a:ext uri="{FF2B5EF4-FFF2-40B4-BE49-F238E27FC236}">
                <a16:creationId xmlns:a16="http://schemas.microsoft.com/office/drawing/2014/main" id="{49FC1C9C-7F6C-4F6D-856E-F852D8E2C678}"/>
              </a:ext>
            </a:extLst>
          </p:cNvPr>
          <p:cNvSpPr txBox="1"/>
          <p:nvPr/>
        </p:nvSpPr>
        <p:spPr>
          <a:xfrm>
            <a:off x="7105051" y="2752825"/>
            <a:ext cx="2531444" cy="2585323"/>
          </a:xfrm>
          <a:prstGeom prst="rect">
            <a:avLst/>
          </a:prstGeom>
          <a:noFill/>
        </p:spPr>
        <p:txBody>
          <a:bodyPr wrap="square" rtlCol="0">
            <a:spAutoFit/>
          </a:bodyPr>
          <a:lstStyle/>
          <a:p>
            <a:r>
              <a:rPr lang="en-US" b="1" dirty="0"/>
              <a:t>Months in service for Churn:</a:t>
            </a:r>
          </a:p>
          <a:p>
            <a:endParaRPr lang="en-US" dirty="0"/>
          </a:p>
          <a:p>
            <a:r>
              <a:rPr lang="en-US" dirty="0"/>
              <a:t>Min.   : 6.00  </a:t>
            </a:r>
          </a:p>
          <a:p>
            <a:r>
              <a:rPr lang="en-US" dirty="0"/>
              <a:t> 1st Qu.:12.00  </a:t>
            </a:r>
          </a:p>
          <a:p>
            <a:r>
              <a:rPr lang="en-US" dirty="0"/>
              <a:t> Median :17.00  </a:t>
            </a:r>
          </a:p>
          <a:p>
            <a:r>
              <a:rPr lang="en-US" dirty="0"/>
              <a:t> Mean   :19.04  </a:t>
            </a:r>
          </a:p>
          <a:p>
            <a:r>
              <a:rPr lang="en-US" dirty="0"/>
              <a:t> 3rd Qu.:24.00  </a:t>
            </a:r>
          </a:p>
          <a:p>
            <a:r>
              <a:rPr lang="en-US" dirty="0"/>
              <a:t> Max.   :61.00</a:t>
            </a:r>
            <a:endParaRPr lang="en-IN" dirty="0"/>
          </a:p>
        </p:txBody>
      </p:sp>
    </p:spTree>
    <p:extLst>
      <p:ext uri="{BB962C8B-B14F-4D97-AF65-F5344CB8AC3E}">
        <p14:creationId xmlns:p14="http://schemas.microsoft.com/office/powerpoint/2010/main" val="215585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4392613" y="0"/>
            <a:ext cx="7799387" cy="6858000"/>
          </a:xfrm>
        </p:spPr>
      </p:pic>
      <p:sp>
        <p:nvSpPr>
          <p:cNvPr id="9" name="TextBox 8"/>
          <p:cNvSpPr txBox="1"/>
          <p:nvPr/>
        </p:nvSpPr>
        <p:spPr>
          <a:xfrm>
            <a:off x="755374" y="805070"/>
            <a:ext cx="3637722" cy="5632311"/>
          </a:xfrm>
          <a:prstGeom prst="rect">
            <a:avLst/>
          </a:prstGeom>
          <a:noFill/>
        </p:spPr>
        <p:txBody>
          <a:bodyPr wrap="square" rtlCol="0">
            <a:spAutoFit/>
          </a:bodyPr>
          <a:lstStyle/>
          <a:p>
            <a:r>
              <a:rPr lang="en-US" dirty="0"/>
              <a:t>INSIGHT:</a:t>
            </a:r>
          </a:p>
          <a:p>
            <a:endParaRPr lang="en-US" dirty="0"/>
          </a:p>
          <a:p>
            <a:r>
              <a:rPr lang="en-US" dirty="0"/>
              <a:t>From Scatterplot 1.1,we can see a positive association between the Mean Monthly Revenue and Mean Monthly usage(in Mins).</a:t>
            </a:r>
          </a:p>
          <a:p>
            <a:endParaRPr lang="en-US" dirty="0"/>
          </a:p>
          <a:p>
            <a:endParaRPr lang="en-US" dirty="0"/>
          </a:p>
          <a:p>
            <a:endParaRPr lang="en-US" dirty="0"/>
          </a:p>
          <a:p>
            <a:endParaRPr lang="en-US" dirty="0"/>
          </a:p>
          <a:p>
            <a:r>
              <a:rPr lang="en-US" dirty="0"/>
              <a:t>The Product Moment Correlation between Mean Monthly Usage and Mean Monthly Revenue is 0.706</a:t>
            </a:r>
            <a:r>
              <a:rPr lang="en-IN" altLang="en-US" dirty="0"/>
              <a:t>. But the s</a:t>
            </a:r>
            <a:r>
              <a:rPr lang="en-IN" altLang="en-US" dirty="0">
                <a:sym typeface="+mn-ea"/>
              </a:rPr>
              <a:t>moothened curve is increasing with a decreasing rate. So linear relation is not so appropriate.</a:t>
            </a:r>
            <a:endParaRPr lang="en-US" dirty="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B18D8-7E89-43F2-9395-6E6C6D9CD357}"/>
              </a:ext>
            </a:extLst>
          </p:cNvPr>
          <p:cNvPicPr>
            <a:picLocks noChangeAspect="1"/>
          </p:cNvPicPr>
          <p:nvPr/>
        </p:nvPicPr>
        <p:blipFill>
          <a:blip r:embed="rId2"/>
          <a:stretch>
            <a:fillRect/>
          </a:stretch>
        </p:blipFill>
        <p:spPr>
          <a:xfrm>
            <a:off x="378092" y="358691"/>
            <a:ext cx="5608821" cy="4867827"/>
          </a:xfrm>
          <a:prstGeom prst="rect">
            <a:avLst/>
          </a:prstGeom>
        </p:spPr>
      </p:pic>
      <p:pic>
        <p:nvPicPr>
          <p:cNvPr id="5" name="Picture 4">
            <a:extLst>
              <a:ext uri="{FF2B5EF4-FFF2-40B4-BE49-F238E27FC236}">
                <a16:creationId xmlns:a16="http://schemas.microsoft.com/office/drawing/2014/main" id="{3F8E7214-E9E9-4A53-8B8D-E1F611F80A90}"/>
              </a:ext>
            </a:extLst>
          </p:cNvPr>
          <p:cNvPicPr>
            <a:picLocks noChangeAspect="1"/>
          </p:cNvPicPr>
          <p:nvPr/>
        </p:nvPicPr>
        <p:blipFill>
          <a:blip r:embed="rId3"/>
          <a:stretch>
            <a:fillRect/>
          </a:stretch>
        </p:blipFill>
        <p:spPr>
          <a:xfrm>
            <a:off x="6096000" y="358691"/>
            <a:ext cx="5717908" cy="4867827"/>
          </a:xfrm>
          <a:prstGeom prst="rect">
            <a:avLst/>
          </a:prstGeom>
        </p:spPr>
      </p:pic>
      <p:sp>
        <p:nvSpPr>
          <p:cNvPr id="2" name="TextBox 1">
            <a:extLst>
              <a:ext uri="{FF2B5EF4-FFF2-40B4-BE49-F238E27FC236}">
                <a16:creationId xmlns:a16="http://schemas.microsoft.com/office/drawing/2014/main" id="{55EFFFFA-D0C2-4A28-A9F7-20D8AF3B38B5}"/>
              </a:ext>
            </a:extLst>
          </p:cNvPr>
          <p:cNvSpPr txBox="1"/>
          <p:nvPr/>
        </p:nvSpPr>
        <p:spPr>
          <a:xfrm>
            <a:off x="452387" y="5361421"/>
            <a:ext cx="11361521" cy="1477328"/>
          </a:xfrm>
          <a:prstGeom prst="rect">
            <a:avLst/>
          </a:prstGeom>
          <a:noFill/>
        </p:spPr>
        <p:txBody>
          <a:bodyPr wrap="square" rtlCol="0">
            <a:spAutoFit/>
          </a:bodyPr>
          <a:lstStyle/>
          <a:p>
            <a:r>
              <a:rPr lang="en-US" dirty="0">
                <a:sym typeface="+mn-ea"/>
              </a:rPr>
              <a:t>INSIGHT:</a:t>
            </a:r>
            <a:endParaRPr lang="en-US" dirty="0"/>
          </a:p>
          <a:p>
            <a:r>
              <a:rPr lang="en-US" dirty="0">
                <a:sym typeface="+mn-ea"/>
              </a:rPr>
              <a:t>From </a:t>
            </a:r>
            <a:r>
              <a:rPr lang="en-IN" altLang="en-US" dirty="0">
                <a:sym typeface="+mn-ea"/>
              </a:rPr>
              <a:t>Histogram</a:t>
            </a:r>
            <a:r>
              <a:rPr lang="en-US" dirty="0">
                <a:sym typeface="+mn-ea"/>
              </a:rPr>
              <a:t> 1.</a:t>
            </a:r>
            <a:r>
              <a:rPr lang="en-IN" altLang="en-US" dirty="0">
                <a:sym typeface="+mn-ea"/>
              </a:rPr>
              <a:t>6 &amp; 1.7</a:t>
            </a:r>
            <a:r>
              <a:rPr lang="en-US" dirty="0">
                <a:sym typeface="+mn-ea"/>
              </a:rPr>
              <a:t>, we can see that</a:t>
            </a:r>
            <a:r>
              <a:rPr lang="en-IN" altLang="en-US" dirty="0">
                <a:sym typeface="+mn-ea"/>
              </a:rPr>
              <a:t> </a:t>
            </a:r>
            <a:r>
              <a:rPr lang="en-IN" dirty="0">
                <a:sym typeface="+mn-ea"/>
              </a:rPr>
              <a:t>Average monthly minutes of use over the previous 6 months</a:t>
            </a:r>
            <a:r>
              <a:rPr lang="en-US" dirty="0">
                <a:sym typeface="+mn-ea"/>
              </a:rPr>
              <a:t> ha</a:t>
            </a:r>
            <a:r>
              <a:rPr lang="en-IN" altLang="en-US" dirty="0">
                <a:sym typeface="+mn-ea"/>
              </a:rPr>
              <a:t>s highest frequency in the 2nd interval. After substituting the missing values by the mean we see frequency has increased(in 1.6)</a:t>
            </a:r>
            <a:r>
              <a:rPr lang="en-US" dirty="0">
                <a:sym typeface="+mn-ea"/>
              </a:rPr>
              <a:t> </a:t>
            </a:r>
            <a:r>
              <a:rPr lang="en-IN" altLang="en-US" dirty="0">
                <a:sym typeface="+mn-ea"/>
              </a:rPr>
              <a:t>in the third interval but still modal class remains the same.</a:t>
            </a:r>
            <a:endParaRPr lang="en-US" dirty="0"/>
          </a:p>
          <a:p>
            <a:endParaRPr lang="en-IN" dirty="0"/>
          </a:p>
        </p:txBody>
      </p:sp>
    </p:spTree>
    <p:extLst>
      <p:ext uri="{BB962C8B-B14F-4D97-AF65-F5344CB8AC3E}">
        <p14:creationId xmlns:p14="http://schemas.microsoft.com/office/powerpoint/2010/main" val="2378836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FFE4-82B3-4650-8BFF-EF8FE9A1FF30}"/>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0162FBEB-D4DE-499D-8FD6-D49D6267FC18}"/>
              </a:ext>
            </a:extLst>
          </p:cNvPr>
          <p:cNvSpPr txBox="1"/>
          <p:nvPr/>
        </p:nvSpPr>
        <p:spPr>
          <a:xfrm>
            <a:off x="1357162" y="2608446"/>
            <a:ext cx="6073541" cy="1200329"/>
          </a:xfrm>
          <a:prstGeom prst="rect">
            <a:avLst/>
          </a:prstGeom>
          <a:noFill/>
        </p:spPr>
        <p:txBody>
          <a:bodyPr wrap="square" rtlCol="0">
            <a:spAutoFit/>
          </a:bodyPr>
          <a:lstStyle/>
          <a:p>
            <a:r>
              <a:rPr lang="en-US" b="1" dirty="0"/>
              <a:t>Average monthly mins over 6 months:</a:t>
            </a:r>
          </a:p>
          <a:p>
            <a:r>
              <a:rPr lang="en-US" dirty="0"/>
              <a:t> </a:t>
            </a:r>
          </a:p>
          <a:p>
            <a:r>
              <a:rPr lang="en-US" dirty="0"/>
              <a:t>Min. 1st Qu.  Median    Mean   3rd Qu.    Max. </a:t>
            </a:r>
          </a:p>
          <a:p>
            <a:r>
              <a:rPr lang="en-US" dirty="0"/>
              <a:t>  0.0   163.0      363.0        509.6   698.0      7217.0 </a:t>
            </a:r>
            <a:endParaRPr lang="en-IN" dirty="0"/>
          </a:p>
        </p:txBody>
      </p:sp>
      <p:sp>
        <p:nvSpPr>
          <p:cNvPr id="4" name="TextBox 3">
            <a:extLst>
              <a:ext uri="{FF2B5EF4-FFF2-40B4-BE49-F238E27FC236}">
                <a16:creationId xmlns:a16="http://schemas.microsoft.com/office/drawing/2014/main" id="{5B27EC3A-CBDF-42F9-A9B7-511858AED2F5}"/>
              </a:ext>
            </a:extLst>
          </p:cNvPr>
          <p:cNvSpPr txBox="1"/>
          <p:nvPr/>
        </p:nvSpPr>
        <p:spPr>
          <a:xfrm>
            <a:off x="1357162" y="4441528"/>
            <a:ext cx="5659654" cy="1477328"/>
          </a:xfrm>
          <a:prstGeom prst="rect">
            <a:avLst/>
          </a:prstGeom>
          <a:noFill/>
        </p:spPr>
        <p:txBody>
          <a:bodyPr wrap="square" rtlCol="0">
            <a:spAutoFit/>
          </a:bodyPr>
          <a:lstStyle/>
          <a:p>
            <a:r>
              <a:rPr lang="en-US" b="1" dirty="0"/>
              <a:t>Average monthly mins over 6 months(Mean value for NAs:</a:t>
            </a:r>
          </a:p>
          <a:p>
            <a:endParaRPr lang="en-US" dirty="0"/>
          </a:p>
          <a:p>
            <a:r>
              <a:rPr lang="en-US" dirty="0"/>
              <a:t>Min. 1st Qu.  Median    Mean 3rd Qu.    Max. </a:t>
            </a:r>
          </a:p>
          <a:p>
            <a:r>
              <a:rPr lang="en-US" dirty="0"/>
              <a:t>    0.0   168.0   377.0   509.6   683.0  7217.0 </a:t>
            </a:r>
            <a:endParaRPr lang="en-IN" dirty="0"/>
          </a:p>
        </p:txBody>
      </p:sp>
    </p:spTree>
    <p:extLst>
      <p:ext uri="{BB962C8B-B14F-4D97-AF65-F5344CB8AC3E}">
        <p14:creationId xmlns:p14="http://schemas.microsoft.com/office/powerpoint/2010/main" val="3087270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7DE5BE-8EBE-4485-BEE6-A53A71C18ED0}"/>
              </a:ext>
            </a:extLst>
          </p:cNvPr>
          <p:cNvPicPr>
            <a:picLocks noChangeAspect="1"/>
          </p:cNvPicPr>
          <p:nvPr/>
        </p:nvPicPr>
        <p:blipFill>
          <a:blip r:embed="rId2"/>
          <a:stretch>
            <a:fillRect/>
          </a:stretch>
        </p:blipFill>
        <p:spPr>
          <a:xfrm>
            <a:off x="3753852" y="924025"/>
            <a:ext cx="7940843" cy="4937760"/>
          </a:xfrm>
          <a:prstGeom prst="rect">
            <a:avLst/>
          </a:prstGeom>
        </p:spPr>
      </p:pic>
      <p:sp>
        <p:nvSpPr>
          <p:cNvPr id="2" name="TextBox 1">
            <a:extLst>
              <a:ext uri="{FF2B5EF4-FFF2-40B4-BE49-F238E27FC236}">
                <a16:creationId xmlns:a16="http://schemas.microsoft.com/office/drawing/2014/main" id="{256C1BD1-FFA5-411E-8624-89B812A6AF97}"/>
              </a:ext>
            </a:extLst>
          </p:cNvPr>
          <p:cNvSpPr txBox="1"/>
          <p:nvPr/>
        </p:nvSpPr>
        <p:spPr>
          <a:xfrm>
            <a:off x="423512" y="1078029"/>
            <a:ext cx="3003082" cy="4247317"/>
          </a:xfrm>
          <a:prstGeom prst="rect">
            <a:avLst/>
          </a:prstGeom>
          <a:noFill/>
        </p:spPr>
        <p:txBody>
          <a:bodyPr wrap="square" rtlCol="0">
            <a:spAutoFit/>
          </a:bodyPr>
          <a:lstStyle/>
          <a:p>
            <a:r>
              <a:rPr lang="en-US" dirty="0">
                <a:sym typeface="+mn-ea"/>
              </a:rPr>
              <a:t>INSIGHT:</a:t>
            </a:r>
            <a:endParaRPr lang="en-US" dirty="0"/>
          </a:p>
          <a:p>
            <a:endParaRPr lang="en-US" dirty="0"/>
          </a:p>
          <a:p>
            <a:r>
              <a:rPr lang="en-US" dirty="0">
                <a:sym typeface="+mn-ea"/>
              </a:rPr>
              <a:t>From</a:t>
            </a:r>
            <a:r>
              <a:rPr lang="en-IN" altLang="en-US" dirty="0">
                <a:sym typeface="+mn-ea"/>
              </a:rPr>
              <a:t> this</a:t>
            </a:r>
            <a:r>
              <a:rPr lang="en-US" dirty="0">
                <a:sym typeface="+mn-ea"/>
              </a:rPr>
              <a:t> </a:t>
            </a:r>
            <a:r>
              <a:rPr lang="en-IN" altLang="en-US" dirty="0">
                <a:sym typeface="+mn-ea"/>
              </a:rPr>
              <a:t>Area </a:t>
            </a:r>
            <a:r>
              <a:rPr lang="en-US" dirty="0">
                <a:sym typeface="+mn-ea"/>
              </a:rPr>
              <a:t>plot, we can see </a:t>
            </a:r>
            <a:r>
              <a:rPr lang="en-IN" altLang="en-US" dirty="0">
                <a:sym typeface="+mn-ea"/>
              </a:rPr>
              <a:t>that </a:t>
            </a:r>
            <a:r>
              <a:rPr lang="en-IN" dirty="0">
                <a:sym typeface="+mn-ea"/>
              </a:rPr>
              <a:t>for both non-churned and churned, highest</a:t>
            </a:r>
            <a:r>
              <a:rPr lang="en-US" dirty="0">
                <a:sym typeface="+mn-ea"/>
              </a:rPr>
              <a:t> </a:t>
            </a:r>
            <a:r>
              <a:rPr lang="en-IN" altLang="en-US" dirty="0">
                <a:sym typeface="+mn-ea"/>
              </a:rPr>
              <a:t>peak is in the interval 0-20 of total number of months in service. But the peak of churned is much higher in that interval than non-churned. After 20 area plot is more or less same for both.</a:t>
            </a:r>
            <a:endParaRPr lang="en-US" dirty="0"/>
          </a:p>
          <a:p>
            <a:endParaRPr lang="en-IN" dirty="0"/>
          </a:p>
        </p:txBody>
      </p:sp>
    </p:spTree>
    <p:extLst>
      <p:ext uri="{BB962C8B-B14F-4D97-AF65-F5344CB8AC3E}">
        <p14:creationId xmlns:p14="http://schemas.microsoft.com/office/powerpoint/2010/main" val="4038023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BA29E-4501-4513-9C37-F181A6F52A33}"/>
              </a:ext>
            </a:extLst>
          </p:cNvPr>
          <p:cNvPicPr>
            <a:picLocks noChangeAspect="1"/>
          </p:cNvPicPr>
          <p:nvPr/>
        </p:nvPicPr>
        <p:blipFill>
          <a:blip r:embed="rId2"/>
          <a:stretch>
            <a:fillRect/>
          </a:stretch>
        </p:blipFill>
        <p:spPr>
          <a:xfrm>
            <a:off x="404263" y="397193"/>
            <a:ext cx="5691737" cy="4627196"/>
          </a:xfrm>
          <a:prstGeom prst="rect">
            <a:avLst/>
          </a:prstGeom>
        </p:spPr>
      </p:pic>
      <p:pic>
        <p:nvPicPr>
          <p:cNvPr id="5" name="Picture 4">
            <a:extLst>
              <a:ext uri="{FF2B5EF4-FFF2-40B4-BE49-F238E27FC236}">
                <a16:creationId xmlns:a16="http://schemas.microsoft.com/office/drawing/2014/main" id="{0A1F2D52-BD46-4703-8944-F1446EA8DF8F}"/>
              </a:ext>
            </a:extLst>
          </p:cNvPr>
          <p:cNvPicPr>
            <a:picLocks noChangeAspect="1"/>
          </p:cNvPicPr>
          <p:nvPr/>
        </p:nvPicPr>
        <p:blipFill>
          <a:blip r:embed="rId3"/>
          <a:stretch>
            <a:fillRect/>
          </a:stretch>
        </p:blipFill>
        <p:spPr>
          <a:xfrm>
            <a:off x="6169794" y="397193"/>
            <a:ext cx="5617944" cy="4627196"/>
          </a:xfrm>
          <a:prstGeom prst="rect">
            <a:avLst/>
          </a:prstGeom>
        </p:spPr>
      </p:pic>
      <p:sp>
        <p:nvSpPr>
          <p:cNvPr id="2" name="TextBox 1">
            <a:extLst>
              <a:ext uri="{FF2B5EF4-FFF2-40B4-BE49-F238E27FC236}">
                <a16:creationId xmlns:a16="http://schemas.microsoft.com/office/drawing/2014/main" id="{08893BD9-457A-4909-98AF-E32691A79FC3}"/>
              </a:ext>
            </a:extLst>
          </p:cNvPr>
          <p:cNvSpPr txBox="1"/>
          <p:nvPr/>
        </p:nvSpPr>
        <p:spPr>
          <a:xfrm>
            <a:off x="539015" y="5342021"/>
            <a:ext cx="11248723" cy="1477328"/>
          </a:xfrm>
          <a:prstGeom prst="rect">
            <a:avLst/>
          </a:prstGeom>
          <a:noFill/>
        </p:spPr>
        <p:txBody>
          <a:bodyPr wrap="square" rtlCol="0">
            <a:spAutoFit/>
          </a:bodyPr>
          <a:lstStyle/>
          <a:p>
            <a:r>
              <a:rPr lang="en-US" dirty="0">
                <a:sym typeface="+mn-ea"/>
              </a:rPr>
              <a:t>INSIGHT:</a:t>
            </a:r>
            <a:endParaRPr lang="en-US" dirty="0"/>
          </a:p>
          <a:p>
            <a:r>
              <a:rPr lang="en-US" dirty="0">
                <a:sym typeface="+mn-ea"/>
              </a:rPr>
              <a:t>From Multiple </a:t>
            </a:r>
            <a:r>
              <a:rPr lang="en-US" dirty="0" err="1">
                <a:sym typeface="+mn-ea"/>
              </a:rPr>
              <a:t>barplot</a:t>
            </a:r>
            <a:r>
              <a:rPr lang="en-US" dirty="0">
                <a:sym typeface="+mn-ea"/>
              </a:rPr>
              <a:t> 1.</a:t>
            </a:r>
            <a:r>
              <a:rPr lang="en-IN" altLang="en-US" dirty="0">
                <a:sym typeface="+mn-ea"/>
              </a:rPr>
              <a:t>8</a:t>
            </a:r>
            <a:r>
              <a:rPr lang="en-US" dirty="0">
                <a:sym typeface="+mn-ea"/>
              </a:rPr>
              <a:t>, we can see that</a:t>
            </a:r>
            <a:r>
              <a:rPr lang="en-IN" altLang="en-US" dirty="0">
                <a:sym typeface="+mn-ea"/>
              </a:rPr>
              <a:t> in</a:t>
            </a:r>
            <a:r>
              <a:rPr lang="en-US" dirty="0">
                <a:sym typeface="+mn-ea"/>
              </a:rPr>
              <a:t> </a:t>
            </a:r>
            <a:r>
              <a:rPr lang="en-IN" altLang="en-US" dirty="0">
                <a:sym typeface="+mn-ea"/>
              </a:rPr>
              <a:t>every household irrespective of no of adults in it, non-churned has dominated. But after substitution of missing values with modal category we see in </a:t>
            </a:r>
            <a:r>
              <a:rPr lang="en-US" dirty="0">
                <a:sym typeface="+mn-ea"/>
              </a:rPr>
              <a:t>Multiple </a:t>
            </a:r>
            <a:r>
              <a:rPr lang="en-US" dirty="0" err="1">
                <a:sym typeface="+mn-ea"/>
              </a:rPr>
              <a:t>barplot</a:t>
            </a:r>
            <a:r>
              <a:rPr lang="en-US" dirty="0">
                <a:sym typeface="+mn-ea"/>
              </a:rPr>
              <a:t> 1.</a:t>
            </a:r>
            <a:r>
              <a:rPr lang="en-IN" altLang="en-US" dirty="0">
                <a:sym typeface="+mn-ea"/>
              </a:rPr>
              <a:t>7, in household having adults 2, churned has dominated.</a:t>
            </a:r>
            <a:endParaRPr lang="en-US" dirty="0"/>
          </a:p>
          <a:p>
            <a:endParaRPr lang="en-IN" dirty="0"/>
          </a:p>
        </p:txBody>
      </p:sp>
    </p:spTree>
    <p:extLst>
      <p:ext uri="{BB962C8B-B14F-4D97-AF65-F5344CB8AC3E}">
        <p14:creationId xmlns:p14="http://schemas.microsoft.com/office/powerpoint/2010/main" val="266028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F83BE-0F2B-4B0C-B505-0221F863D882}"/>
              </a:ext>
            </a:extLst>
          </p:cNvPr>
          <p:cNvPicPr>
            <a:picLocks noChangeAspect="1"/>
          </p:cNvPicPr>
          <p:nvPr/>
        </p:nvPicPr>
        <p:blipFill>
          <a:blip r:embed="rId2"/>
          <a:stretch>
            <a:fillRect/>
          </a:stretch>
        </p:blipFill>
        <p:spPr>
          <a:xfrm>
            <a:off x="3570972" y="221381"/>
            <a:ext cx="8428321" cy="6391175"/>
          </a:xfrm>
          <a:prstGeom prst="rect">
            <a:avLst/>
          </a:prstGeom>
        </p:spPr>
      </p:pic>
      <p:sp>
        <p:nvSpPr>
          <p:cNvPr id="2" name="TextBox 1">
            <a:extLst>
              <a:ext uri="{FF2B5EF4-FFF2-40B4-BE49-F238E27FC236}">
                <a16:creationId xmlns:a16="http://schemas.microsoft.com/office/drawing/2014/main" id="{162847B3-3F93-4EC1-96BF-1A422DE65EC0}"/>
              </a:ext>
            </a:extLst>
          </p:cNvPr>
          <p:cNvSpPr txBox="1"/>
          <p:nvPr/>
        </p:nvSpPr>
        <p:spPr>
          <a:xfrm>
            <a:off x="404261" y="798897"/>
            <a:ext cx="3003082" cy="2862322"/>
          </a:xfrm>
          <a:prstGeom prst="rect">
            <a:avLst/>
          </a:prstGeom>
          <a:noFill/>
        </p:spPr>
        <p:txBody>
          <a:bodyPr wrap="square" rtlCol="0">
            <a:spAutoFit/>
          </a:bodyPr>
          <a:lstStyle/>
          <a:p>
            <a:r>
              <a:rPr lang="en-US" dirty="0">
                <a:sym typeface="+mn-ea"/>
              </a:rPr>
              <a:t>INSIGHT:</a:t>
            </a:r>
            <a:endParaRPr lang="en-US" dirty="0"/>
          </a:p>
          <a:p>
            <a:endParaRPr lang="en-US" dirty="0">
              <a:sym typeface="+mn-ea"/>
            </a:endParaRPr>
          </a:p>
          <a:p>
            <a:r>
              <a:rPr lang="en-US" dirty="0">
                <a:sym typeface="+mn-ea"/>
              </a:rPr>
              <a:t>From </a:t>
            </a:r>
            <a:r>
              <a:rPr lang="en-IN" altLang="en-US" dirty="0">
                <a:sym typeface="+mn-ea"/>
              </a:rPr>
              <a:t>the Rug </a:t>
            </a:r>
            <a:r>
              <a:rPr lang="en-US" dirty="0">
                <a:sym typeface="+mn-ea"/>
              </a:rPr>
              <a:t>plot, we can see that</a:t>
            </a:r>
            <a:r>
              <a:rPr lang="en-IN" altLang="en-US" dirty="0">
                <a:sym typeface="+mn-ea"/>
              </a:rPr>
              <a:t> in each category of churned and non-churned, most of the values of total revenue are low and the same is for total calls.</a:t>
            </a:r>
            <a:endParaRPr lang="en-US" dirty="0"/>
          </a:p>
          <a:p>
            <a:endParaRPr lang="en-IN" dirty="0"/>
          </a:p>
        </p:txBody>
      </p:sp>
    </p:spTree>
    <p:extLst>
      <p:ext uri="{BB962C8B-B14F-4D97-AF65-F5344CB8AC3E}">
        <p14:creationId xmlns:p14="http://schemas.microsoft.com/office/powerpoint/2010/main" val="1018016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188C-6444-4502-AAB4-E5CCCD2B5DC8}"/>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57D14345-41CE-41D4-99D6-3A83E3CA753F}"/>
              </a:ext>
            </a:extLst>
          </p:cNvPr>
          <p:cNvSpPr txBox="1"/>
          <p:nvPr/>
        </p:nvSpPr>
        <p:spPr>
          <a:xfrm>
            <a:off x="1116531" y="2993457"/>
            <a:ext cx="10000648" cy="1754326"/>
          </a:xfrm>
          <a:prstGeom prst="rect">
            <a:avLst/>
          </a:prstGeom>
          <a:noFill/>
        </p:spPr>
        <p:txBody>
          <a:bodyPr wrap="square" rtlCol="0">
            <a:spAutoFit/>
          </a:bodyPr>
          <a:lstStyle/>
          <a:p>
            <a:r>
              <a:rPr lang="en-IN" altLang="en-US" dirty="0"/>
              <a:t>We performed our EDA and came up with many things. Non-churned people are more in number, in many plots. There were also some </a:t>
            </a:r>
            <a:r>
              <a:rPr lang="en-IN" altLang="en-US" dirty="0" err="1"/>
              <a:t>pecularities</a:t>
            </a:r>
            <a:r>
              <a:rPr lang="en-IN" altLang="en-US" dirty="0"/>
              <a:t> that were got from the plots. There we have given the insights that we got from the plots. Many variables give very less insight we haven’t taken them. EDA’s purpose is to give an outer review of the data before hardcore analysis.</a:t>
            </a:r>
          </a:p>
          <a:p>
            <a:endParaRPr lang="en-IN" dirty="0"/>
          </a:p>
        </p:txBody>
      </p:sp>
    </p:spTree>
    <p:extLst>
      <p:ext uri="{BB962C8B-B14F-4D97-AF65-F5344CB8AC3E}">
        <p14:creationId xmlns:p14="http://schemas.microsoft.com/office/powerpoint/2010/main" val="3634764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F738-01D5-40CA-9C63-7E58E261B875}"/>
              </a:ext>
            </a:extLst>
          </p:cNvPr>
          <p:cNvSpPr>
            <a:spLocks noGrp="1"/>
          </p:cNvSpPr>
          <p:nvPr>
            <p:ph type="title"/>
          </p:nvPr>
        </p:nvSpPr>
        <p:spPr/>
        <p:txBody>
          <a:bodyPr/>
          <a:lstStyle/>
          <a:p>
            <a:r>
              <a:rPr lang="en-US" dirty="0"/>
              <a:t>Future Scope of Work:</a:t>
            </a:r>
            <a:endParaRPr lang="en-IN" dirty="0"/>
          </a:p>
        </p:txBody>
      </p:sp>
      <p:sp>
        <p:nvSpPr>
          <p:cNvPr id="3" name="TextBox 2">
            <a:extLst>
              <a:ext uri="{FF2B5EF4-FFF2-40B4-BE49-F238E27FC236}">
                <a16:creationId xmlns:a16="http://schemas.microsoft.com/office/drawing/2014/main" id="{BCA6756C-A443-4FB2-92D3-A5542CBDE63B}"/>
              </a:ext>
            </a:extLst>
          </p:cNvPr>
          <p:cNvSpPr txBox="1"/>
          <p:nvPr/>
        </p:nvSpPr>
        <p:spPr>
          <a:xfrm>
            <a:off x="1193533" y="2579571"/>
            <a:ext cx="8855242" cy="1200329"/>
          </a:xfrm>
          <a:prstGeom prst="rect">
            <a:avLst/>
          </a:prstGeom>
          <a:noFill/>
        </p:spPr>
        <p:txBody>
          <a:bodyPr wrap="square" rtlCol="0">
            <a:spAutoFit/>
          </a:bodyPr>
          <a:lstStyle/>
          <a:p>
            <a:r>
              <a:rPr lang="en-IN" altLang="en-US" dirty="0"/>
              <a:t>We will use some methods for predictive analysis and for some hypothesis testing regarding churned and non-churned people. </a:t>
            </a:r>
          </a:p>
          <a:p>
            <a:r>
              <a:rPr lang="en-IN" altLang="en-US" dirty="0"/>
              <a:t>And get more insights from the data.</a:t>
            </a:r>
          </a:p>
          <a:p>
            <a:endParaRPr lang="en-IN" dirty="0"/>
          </a:p>
        </p:txBody>
      </p:sp>
    </p:spTree>
    <p:extLst>
      <p:ext uri="{BB962C8B-B14F-4D97-AF65-F5344CB8AC3E}">
        <p14:creationId xmlns:p14="http://schemas.microsoft.com/office/powerpoint/2010/main" val="3283626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9228-1F68-4F9B-931E-808D5C8F5712}"/>
              </a:ext>
            </a:extLst>
          </p:cNvPr>
          <p:cNvSpPr>
            <a:spLocks noGrp="1"/>
          </p:cNvSpPr>
          <p:nvPr>
            <p:ph type="title"/>
          </p:nvPr>
        </p:nvSpPr>
        <p:spPr>
          <a:xfrm>
            <a:off x="2165684" y="642593"/>
            <a:ext cx="7507705" cy="5353945"/>
          </a:xfrm>
        </p:spPr>
        <p:txBody>
          <a:bodyPr>
            <a:normAutofit/>
          </a:bodyPr>
          <a:lstStyle/>
          <a:p>
            <a:r>
              <a:rPr lang="en-US" sz="9600" dirty="0"/>
              <a:t>THANK YOU!</a:t>
            </a:r>
            <a:endParaRPr lang="en-IN" sz="9600" dirty="0"/>
          </a:p>
        </p:txBody>
      </p:sp>
    </p:spTree>
    <p:extLst>
      <p:ext uri="{BB962C8B-B14F-4D97-AF65-F5344CB8AC3E}">
        <p14:creationId xmlns:p14="http://schemas.microsoft.com/office/powerpoint/2010/main" val="379699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0104-0532-4A03-86A5-A02DAC74ADD7}"/>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4" name="TextBox 3">
            <a:extLst>
              <a:ext uri="{FF2B5EF4-FFF2-40B4-BE49-F238E27FC236}">
                <a16:creationId xmlns:a16="http://schemas.microsoft.com/office/drawing/2014/main" id="{C4D54408-F98E-4863-A650-7DCE4800F4FB}"/>
              </a:ext>
            </a:extLst>
          </p:cNvPr>
          <p:cNvSpPr txBox="1"/>
          <p:nvPr/>
        </p:nvSpPr>
        <p:spPr>
          <a:xfrm>
            <a:off x="721895" y="2406316"/>
            <a:ext cx="10403305" cy="4801314"/>
          </a:xfrm>
          <a:prstGeom prst="rect">
            <a:avLst/>
          </a:prstGeom>
          <a:noFill/>
        </p:spPr>
        <p:txBody>
          <a:bodyPr wrap="square" rtlCol="0">
            <a:spAutoFit/>
          </a:bodyPr>
          <a:lstStyle/>
          <a:p>
            <a:r>
              <a:rPr lang="en-US" b="1" i="1" dirty="0"/>
              <a:t>MEASURES OF CENTRAL TENDENCY:</a:t>
            </a:r>
            <a:r>
              <a:rPr lang="en-US" dirty="0"/>
              <a:t>				   </a:t>
            </a:r>
          </a:p>
          <a:p>
            <a:endParaRPr lang="en-US" dirty="0"/>
          </a:p>
          <a:p>
            <a:endParaRPr lang="en-US" dirty="0"/>
          </a:p>
          <a:p>
            <a:r>
              <a:rPr lang="en-US" b="1" dirty="0"/>
              <a:t>Mean Monthly Revenue:	</a:t>
            </a:r>
            <a:r>
              <a:rPr lang="en-US" dirty="0"/>
              <a:t>						   		</a:t>
            </a:r>
          </a:p>
          <a:p>
            <a:endParaRPr lang="en-US" dirty="0"/>
          </a:p>
          <a:p>
            <a:r>
              <a:rPr lang="en-US" dirty="0"/>
              <a:t> Min.  1st Qu.   Median     Mean  3rd Qu.     Max. </a:t>
            </a:r>
          </a:p>
          <a:p>
            <a:r>
              <a:rPr lang="en-US" dirty="0"/>
              <a:t>  -6.168   33.260   48.195   58.720   70.750 3843.262 </a:t>
            </a:r>
          </a:p>
          <a:p>
            <a:endParaRPr lang="en-US" b="1" dirty="0"/>
          </a:p>
          <a:p>
            <a:r>
              <a:rPr lang="en-US" b="1" dirty="0"/>
              <a:t>Mean Monthly Usage</a:t>
            </a:r>
            <a:r>
              <a:rPr lang="en-US" dirty="0"/>
              <a:t>:</a:t>
            </a:r>
          </a:p>
          <a:p>
            <a:endParaRPr lang="en-US" dirty="0"/>
          </a:p>
          <a:p>
            <a:endParaRPr lang="en-US" dirty="0"/>
          </a:p>
          <a:p>
            <a:r>
              <a:rPr lang="en-US" dirty="0"/>
              <a:t>Min. 1st Qu.  Median    Mean   3rd Qu.    Max. </a:t>
            </a:r>
          </a:p>
          <a:p>
            <a:r>
              <a:rPr lang="en-US" dirty="0"/>
              <a:t> 0.0   150.8      355.5        513.6   703.0     12206.8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543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3"/>
          <a:stretch>
            <a:fillRect/>
          </a:stretch>
        </p:blipFill>
        <p:spPr>
          <a:xfrm>
            <a:off x="4373563" y="0"/>
            <a:ext cx="7818437" cy="6858000"/>
          </a:xfrm>
        </p:spPr>
      </p:pic>
      <p:sp>
        <p:nvSpPr>
          <p:cNvPr id="3" name="Text Box 2"/>
          <p:cNvSpPr txBox="1"/>
          <p:nvPr/>
        </p:nvSpPr>
        <p:spPr>
          <a:xfrm>
            <a:off x="506095" y="501650"/>
            <a:ext cx="3600450" cy="5908040"/>
          </a:xfrm>
          <a:prstGeom prst="rect">
            <a:avLst/>
          </a:prstGeom>
          <a:noFill/>
        </p:spPr>
        <p:txBody>
          <a:bodyPr wrap="square" rtlCol="0">
            <a:spAutoFit/>
          </a:bodyPr>
          <a:lstStyle/>
          <a:p>
            <a:endParaRPr lang="en-IN" altLang="en-US"/>
          </a:p>
          <a:p>
            <a:r>
              <a:rPr lang="en-IN" altLang="en-US"/>
              <a:t>INSIGHT:</a:t>
            </a:r>
          </a:p>
          <a:p>
            <a:endParaRPr lang="en-IN" altLang="en-US"/>
          </a:p>
          <a:p>
            <a:r>
              <a:rPr lang="en-US" dirty="0">
                <a:sym typeface="+mn-ea"/>
              </a:rPr>
              <a:t>From Scatterplot 1.</a:t>
            </a:r>
            <a:r>
              <a:rPr lang="en-IN" altLang="en-US" dirty="0">
                <a:sym typeface="+mn-ea"/>
              </a:rPr>
              <a:t>2</a:t>
            </a:r>
            <a:r>
              <a:rPr lang="en-US" dirty="0">
                <a:sym typeface="+mn-ea"/>
              </a:rPr>
              <a:t>,</a:t>
            </a:r>
            <a:r>
              <a:rPr lang="en-IN" altLang="en-US" dirty="0">
                <a:sym typeface="+mn-ea"/>
              </a:rPr>
              <a:t> </a:t>
            </a:r>
            <a:r>
              <a:rPr lang="en-US" dirty="0">
                <a:sym typeface="+mn-ea"/>
              </a:rPr>
              <a:t>we can see</a:t>
            </a:r>
            <a:r>
              <a:rPr lang="en-IN" altLang="en-US" dirty="0">
                <a:sym typeface="+mn-ea"/>
              </a:rPr>
              <a:t> white coloured scatter plot shows positive </a:t>
            </a:r>
            <a:r>
              <a:rPr lang="en-US" dirty="0">
                <a:sym typeface="+mn-ea"/>
              </a:rPr>
              <a:t>association</a:t>
            </a:r>
            <a:r>
              <a:rPr lang="en-IN" altLang="en-US" dirty="0">
                <a:sym typeface="+mn-ea"/>
              </a:rPr>
              <a:t> </a:t>
            </a:r>
            <a:r>
              <a:rPr lang="en-US" dirty="0">
                <a:sym typeface="+mn-ea"/>
              </a:rPr>
              <a:t>between the Mean Monthly Revenue and Mean Monthly usage(in Mins)</a:t>
            </a:r>
            <a:r>
              <a:rPr lang="en-IN" altLang="en-US" dirty="0">
                <a:sym typeface="+mn-ea"/>
              </a:rPr>
              <a:t> for non-churned. Similarly green scatter plot also shows positive </a:t>
            </a:r>
            <a:r>
              <a:rPr lang="en-US" dirty="0">
                <a:sym typeface="+mn-ea"/>
              </a:rPr>
              <a:t>association</a:t>
            </a:r>
            <a:r>
              <a:rPr lang="en-IN" altLang="en-US" dirty="0">
                <a:sym typeface="+mn-ea"/>
              </a:rPr>
              <a:t> </a:t>
            </a:r>
            <a:r>
              <a:rPr lang="en-US" dirty="0">
                <a:sym typeface="+mn-ea"/>
              </a:rPr>
              <a:t>between the</a:t>
            </a:r>
            <a:r>
              <a:rPr lang="en-IN" dirty="0">
                <a:sym typeface="+mn-ea"/>
              </a:rPr>
              <a:t>m</a:t>
            </a:r>
            <a:r>
              <a:rPr lang="en-IN" altLang="en-US" dirty="0">
                <a:sym typeface="+mn-ea"/>
              </a:rPr>
              <a:t> for churned.</a:t>
            </a:r>
            <a:endParaRPr lang="en-US" dirty="0"/>
          </a:p>
          <a:p>
            <a:endParaRPr lang="en-US" dirty="0"/>
          </a:p>
          <a:p>
            <a:r>
              <a:rPr lang="en-US" dirty="0">
                <a:sym typeface="+mn-ea"/>
              </a:rPr>
              <a:t>The Product Moment Correlation between Mean Monthly Usage and Mean Monthly Revenue is 0.71</a:t>
            </a:r>
            <a:r>
              <a:rPr lang="en-IN" altLang="en-US" dirty="0">
                <a:sym typeface="+mn-ea"/>
              </a:rPr>
              <a:t>7 for non-churned and 0.700 for churned.</a:t>
            </a:r>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9EF3D3-5B70-409C-90FC-93D5637D0A8A}"/>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5" name="TextBox 4">
            <a:extLst>
              <a:ext uri="{FF2B5EF4-FFF2-40B4-BE49-F238E27FC236}">
                <a16:creationId xmlns:a16="http://schemas.microsoft.com/office/drawing/2014/main" id="{DA3337A9-2AC6-4E3E-8E82-78F242A89925}"/>
              </a:ext>
            </a:extLst>
          </p:cNvPr>
          <p:cNvSpPr txBox="1"/>
          <p:nvPr/>
        </p:nvSpPr>
        <p:spPr>
          <a:xfrm>
            <a:off x="1395663" y="2396691"/>
            <a:ext cx="3734602" cy="2585323"/>
          </a:xfrm>
          <a:prstGeom prst="rect">
            <a:avLst/>
          </a:prstGeom>
          <a:noFill/>
        </p:spPr>
        <p:txBody>
          <a:bodyPr wrap="square" rtlCol="0">
            <a:spAutoFit/>
          </a:bodyPr>
          <a:lstStyle/>
          <a:p>
            <a:r>
              <a:rPr lang="en-US" b="1" dirty="0"/>
              <a:t>Mean Monthly Usage for non-Churn</a:t>
            </a:r>
            <a:r>
              <a:rPr lang="en-US" dirty="0"/>
              <a:t>:</a:t>
            </a:r>
          </a:p>
          <a:p>
            <a:endParaRPr lang="en-IN" dirty="0"/>
          </a:p>
          <a:p>
            <a:r>
              <a:rPr lang="en-US" dirty="0"/>
              <a:t>Min.   :   0.0  </a:t>
            </a:r>
          </a:p>
          <a:p>
            <a:r>
              <a:rPr lang="en-US" dirty="0"/>
              <a:t>1st Qu.: 169.2  </a:t>
            </a:r>
          </a:p>
          <a:p>
            <a:r>
              <a:rPr lang="en-US" dirty="0"/>
              <a:t>Median : 380.5  </a:t>
            </a:r>
          </a:p>
          <a:p>
            <a:r>
              <a:rPr lang="en-US" dirty="0"/>
              <a:t>Mean   : 543.2  </a:t>
            </a:r>
          </a:p>
          <a:p>
            <a:r>
              <a:rPr lang="en-US" dirty="0"/>
              <a:t>3rd Qu.: 742.5  </a:t>
            </a:r>
          </a:p>
          <a:p>
            <a:r>
              <a:rPr lang="en-US" dirty="0"/>
              <a:t>Max.   :7667.8 </a:t>
            </a:r>
            <a:endParaRPr lang="en-IN" dirty="0"/>
          </a:p>
        </p:txBody>
      </p:sp>
      <p:sp>
        <p:nvSpPr>
          <p:cNvPr id="6" name="TextBox 5">
            <a:extLst>
              <a:ext uri="{FF2B5EF4-FFF2-40B4-BE49-F238E27FC236}">
                <a16:creationId xmlns:a16="http://schemas.microsoft.com/office/drawing/2014/main" id="{2621ED29-7FAA-41E8-9CF1-5B443CEFC1C0}"/>
              </a:ext>
            </a:extLst>
          </p:cNvPr>
          <p:cNvSpPr txBox="1"/>
          <p:nvPr/>
        </p:nvSpPr>
        <p:spPr>
          <a:xfrm>
            <a:off x="6862813" y="2396691"/>
            <a:ext cx="3734602" cy="2585323"/>
          </a:xfrm>
          <a:prstGeom prst="rect">
            <a:avLst/>
          </a:prstGeom>
          <a:noFill/>
        </p:spPr>
        <p:txBody>
          <a:bodyPr wrap="square" rtlCol="0">
            <a:spAutoFit/>
          </a:bodyPr>
          <a:lstStyle/>
          <a:p>
            <a:r>
              <a:rPr lang="en-US" b="1" dirty="0"/>
              <a:t>Mean Monthly Usage for Churn:</a:t>
            </a:r>
          </a:p>
          <a:p>
            <a:endParaRPr lang="en-US" dirty="0"/>
          </a:p>
          <a:p>
            <a:endParaRPr lang="en-US" dirty="0"/>
          </a:p>
          <a:p>
            <a:r>
              <a:rPr lang="en-US" dirty="0"/>
              <a:t>Min.   :    0.0  </a:t>
            </a:r>
          </a:p>
          <a:p>
            <a:r>
              <a:rPr lang="en-US" dirty="0"/>
              <a:t>1st Qu.:  133.2  </a:t>
            </a:r>
          </a:p>
          <a:p>
            <a:r>
              <a:rPr lang="en-US" dirty="0"/>
              <a:t>Median :  329.8  </a:t>
            </a:r>
          </a:p>
          <a:p>
            <a:r>
              <a:rPr lang="en-US" dirty="0"/>
              <a:t>Mean   :  483.3  </a:t>
            </a:r>
          </a:p>
          <a:p>
            <a:r>
              <a:rPr lang="en-US" dirty="0"/>
              <a:t>3rd Qu.:  661.8  </a:t>
            </a:r>
          </a:p>
          <a:p>
            <a:r>
              <a:rPr lang="en-US" dirty="0"/>
              <a:t>Max.   :12206.8 </a:t>
            </a:r>
            <a:endParaRPr lang="en-IN" dirty="0"/>
          </a:p>
        </p:txBody>
      </p:sp>
    </p:spTree>
    <p:extLst>
      <p:ext uri="{BB962C8B-B14F-4D97-AF65-F5344CB8AC3E}">
        <p14:creationId xmlns:p14="http://schemas.microsoft.com/office/powerpoint/2010/main" val="313503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4135438" y="0"/>
            <a:ext cx="8056562" cy="6858000"/>
          </a:xfrm>
        </p:spPr>
      </p:pic>
      <p:sp>
        <p:nvSpPr>
          <p:cNvPr id="2" name="Text Box 1"/>
          <p:cNvSpPr txBox="1"/>
          <p:nvPr/>
        </p:nvSpPr>
        <p:spPr>
          <a:xfrm>
            <a:off x="560070" y="458470"/>
            <a:ext cx="3255645" cy="5631180"/>
          </a:xfrm>
          <a:prstGeom prst="rect">
            <a:avLst/>
          </a:prstGeom>
          <a:noFill/>
        </p:spPr>
        <p:txBody>
          <a:bodyPr wrap="square" rtlCol="0">
            <a:spAutoFit/>
          </a:bodyPr>
          <a:lstStyle/>
          <a:p>
            <a:endParaRPr lang="en-US" dirty="0">
              <a:sym typeface="+mn-ea"/>
            </a:endParaRPr>
          </a:p>
          <a:p>
            <a:r>
              <a:rPr lang="en-US" dirty="0">
                <a:sym typeface="+mn-ea"/>
              </a:rPr>
              <a:t>INSIGHT:</a:t>
            </a:r>
            <a:endParaRPr lang="en-US" dirty="0"/>
          </a:p>
          <a:p>
            <a:endParaRPr lang="en-US" dirty="0"/>
          </a:p>
          <a:p>
            <a:r>
              <a:rPr lang="en-US" dirty="0">
                <a:sym typeface="+mn-ea"/>
              </a:rPr>
              <a:t>From Scatterplot 1.</a:t>
            </a:r>
            <a:r>
              <a:rPr lang="en-IN" altLang="en-US" dirty="0">
                <a:sym typeface="+mn-ea"/>
              </a:rPr>
              <a:t>3</a:t>
            </a:r>
            <a:r>
              <a:rPr lang="en-US" dirty="0">
                <a:sym typeface="+mn-ea"/>
              </a:rPr>
              <a:t>,we can see </a:t>
            </a:r>
            <a:r>
              <a:rPr lang="en-IN" altLang="en-US" dirty="0">
                <a:sym typeface="+mn-ea"/>
              </a:rPr>
              <a:t>less </a:t>
            </a:r>
            <a:r>
              <a:rPr lang="en-US" dirty="0">
                <a:sym typeface="+mn-ea"/>
              </a:rPr>
              <a:t>association between the Mean </a:t>
            </a:r>
            <a:r>
              <a:rPr lang="en-IN" altLang="en-US" dirty="0">
                <a:sym typeface="+mn-ea"/>
              </a:rPr>
              <a:t>unrounded use of peak voice calls</a:t>
            </a:r>
            <a:r>
              <a:rPr lang="en-US" dirty="0">
                <a:sym typeface="+mn-ea"/>
              </a:rPr>
              <a:t>(in Mins) and </a:t>
            </a:r>
            <a:r>
              <a:rPr lang="en-IN" altLang="en-US" dirty="0">
                <a:sym typeface="+mn-ea"/>
              </a:rPr>
              <a:t>peak data calls</a:t>
            </a:r>
            <a:r>
              <a:rPr lang="en-US" dirty="0">
                <a:sym typeface="+mn-ea"/>
              </a:rPr>
              <a:t>(in Mins).</a:t>
            </a:r>
            <a:r>
              <a:rPr lang="en-IN" altLang="en-US" dirty="0">
                <a:sym typeface="+mn-ea"/>
              </a:rPr>
              <a:t> Usually we think they are inversely related but that is not seen here.</a:t>
            </a:r>
            <a:endParaRPr lang="en-US" dirty="0"/>
          </a:p>
          <a:p>
            <a:endParaRPr lang="en-US" dirty="0"/>
          </a:p>
          <a:p>
            <a:endParaRPr lang="en-US" dirty="0"/>
          </a:p>
          <a:p>
            <a:r>
              <a:rPr lang="en-US" dirty="0">
                <a:sym typeface="+mn-ea"/>
              </a:rPr>
              <a:t>The Product Moment Correlation between Mean </a:t>
            </a:r>
            <a:r>
              <a:rPr lang="en-IN" altLang="en-US" dirty="0">
                <a:sym typeface="+mn-ea"/>
              </a:rPr>
              <a:t>unrounded use of peak voice calls</a:t>
            </a:r>
            <a:r>
              <a:rPr lang="en-US" dirty="0">
                <a:sym typeface="+mn-ea"/>
              </a:rPr>
              <a:t> and </a:t>
            </a:r>
            <a:r>
              <a:rPr lang="en-IN" altLang="en-US" dirty="0">
                <a:sym typeface="+mn-ea"/>
              </a:rPr>
              <a:t>peak data calls</a:t>
            </a:r>
            <a:r>
              <a:rPr lang="en-US" dirty="0">
                <a:sym typeface="+mn-ea"/>
              </a:rPr>
              <a:t> is 0.08</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EB1A-1C1B-421C-BF4A-203FB54EA0D7}"/>
              </a:ext>
            </a:extLst>
          </p:cNvPr>
          <p:cNvSpPr>
            <a:spLocks noGrp="1"/>
          </p:cNvSpPr>
          <p:nvPr>
            <p:ph type="title"/>
          </p:nvPr>
        </p:nvSpPr>
        <p:spPr/>
        <p:txBody>
          <a:bodyPr>
            <a:normAutofit fontScale="90000"/>
          </a:bodyPr>
          <a:lstStyle/>
          <a:p>
            <a:r>
              <a:rPr lang="en-US" dirty="0"/>
              <a:t>DESCRIPTIVE STATISTICAL MEASURES:</a:t>
            </a:r>
            <a:endParaRPr lang="en-IN" dirty="0"/>
          </a:p>
        </p:txBody>
      </p:sp>
      <p:sp>
        <p:nvSpPr>
          <p:cNvPr id="3" name="TextBox 2">
            <a:extLst>
              <a:ext uri="{FF2B5EF4-FFF2-40B4-BE49-F238E27FC236}">
                <a16:creationId xmlns:a16="http://schemas.microsoft.com/office/drawing/2014/main" id="{970CD59B-2B2B-4513-9FC6-C504AAACE9F8}"/>
              </a:ext>
            </a:extLst>
          </p:cNvPr>
          <p:cNvSpPr txBox="1"/>
          <p:nvPr/>
        </p:nvSpPr>
        <p:spPr>
          <a:xfrm>
            <a:off x="1453415" y="2271562"/>
            <a:ext cx="7690585" cy="1200329"/>
          </a:xfrm>
          <a:prstGeom prst="rect">
            <a:avLst/>
          </a:prstGeom>
          <a:noFill/>
        </p:spPr>
        <p:txBody>
          <a:bodyPr wrap="square" rtlCol="0">
            <a:spAutoFit/>
          </a:bodyPr>
          <a:lstStyle/>
          <a:p>
            <a:r>
              <a:rPr lang="en-US" dirty="0"/>
              <a:t> </a:t>
            </a:r>
            <a:r>
              <a:rPr lang="en-US" b="1" dirty="0"/>
              <a:t>Peak data Calls:</a:t>
            </a:r>
          </a:p>
          <a:p>
            <a:endParaRPr lang="en-US" b="1" dirty="0"/>
          </a:p>
          <a:p>
            <a:r>
              <a:rPr lang="en-US" dirty="0"/>
              <a:t>Min.        1st Qu.    Median      Mean     3rd Qu.      Max. </a:t>
            </a:r>
          </a:p>
          <a:p>
            <a:r>
              <a:rPr lang="en-US" dirty="0"/>
              <a:t>0.0067    0.1733       1.0500       7.8792    4.8067    1036.0533 </a:t>
            </a:r>
            <a:endParaRPr lang="en-IN" dirty="0"/>
          </a:p>
        </p:txBody>
      </p:sp>
      <p:sp>
        <p:nvSpPr>
          <p:cNvPr id="4" name="TextBox 3">
            <a:extLst>
              <a:ext uri="{FF2B5EF4-FFF2-40B4-BE49-F238E27FC236}">
                <a16:creationId xmlns:a16="http://schemas.microsoft.com/office/drawing/2014/main" id="{B79F4B01-E682-4393-84B1-C96E444DEAEC}"/>
              </a:ext>
            </a:extLst>
          </p:cNvPr>
          <p:cNvSpPr txBox="1"/>
          <p:nvPr/>
        </p:nvSpPr>
        <p:spPr>
          <a:xfrm>
            <a:off x="1520792" y="4533499"/>
            <a:ext cx="7902341" cy="1200329"/>
          </a:xfrm>
          <a:prstGeom prst="rect">
            <a:avLst/>
          </a:prstGeom>
          <a:noFill/>
        </p:spPr>
        <p:txBody>
          <a:bodyPr wrap="square" rtlCol="0">
            <a:spAutoFit/>
          </a:bodyPr>
          <a:lstStyle/>
          <a:p>
            <a:r>
              <a:rPr lang="en-US" b="1" dirty="0"/>
              <a:t>Peak Voice Calls:</a:t>
            </a:r>
          </a:p>
          <a:p>
            <a:endParaRPr lang="en-US" dirty="0"/>
          </a:p>
          <a:p>
            <a:r>
              <a:rPr lang="en-US" dirty="0"/>
              <a:t> Min.       1st Qu.    Median      Mean      3rd Qu.      Max. </a:t>
            </a:r>
          </a:p>
          <a:p>
            <a:r>
              <a:rPr lang="en-US" dirty="0"/>
              <a:t> 0.0267  106.1200  200.8500  275.8605  349.8633 3089.5633 </a:t>
            </a:r>
            <a:endParaRPr lang="en-IN" dirty="0"/>
          </a:p>
        </p:txBody>
      </p:sp>
    </p:spTree>
    <p:extLst>
      <p:ext uri="{BB962C8B-B14F-4D97-AF65-F5344CB8AC3E}">
        <p14:creationId xmlns:p14="http://schemas.microsoft.com/office/powerpoint/2010/main" val="1732204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283</TotalTime>
  <Words>2484</Words>
  <Application>Microsoft Office PowerPoint</Application>
  <PresentationFormat>Widescreen</PresentationFormat>
  <Paragraphs>336</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 Gothic</vt:lpstr>
      <vt:lpstr>Garamond</vt:lpstr>
      <vt:lpstr>Savon</vt:lpstr>
      <vt:lpstr>EXPLORATORY DATA ANALYSIS USING R</vt:lpstr>
      <vt:lpstr>DESCRIPTION:</vt:lpstr>
      <vt:lpstr>Data Cleaning:</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PowerPoint Presentation</vt:lpstr>
      <vt:lpstr>DESCRIPTIVE STATISTICAL MEASURES:</vt:lpstr>
      <vt:lpstr>PowerPoint Presentation</vt:lpstr>
      <vt:lpstr>PowerPoint Presentation</vt:lpstr>
      <vt:lpstr>DESCRIPTIVE STATISTICAL MEASURES:</vt:lpstr>
      <vt:lpstr>PowerPoint Presentation</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PowerPoint Presentation</vt:lpstr>
      <vt:lpstr>PowerPoint Presentation</vt:lpstr>
      <vt:lpstr>DESCRIPTIVE STATISTICAL MEASURES:</vt:lpstr>
      <vt:lpstr>PowerPoint Presentation</vt:lpstr>
      <vt:lpstr>PowerPoint Presentation</vt:lpstr>
      <vt:lpstr>DESCRIPTIVE STATISTICAL MEASURES:</vt:lpstr>
      <vt:lpstr>PowerPoint Presentation</vt:lpstr>
      <vt:lpstr>DESCRIPTIVE STATISTICAL MEASURES:</vt:lpstr>
      <vt:lpstr>PowerPoint Presentation</vt:lpstr>
      <vt:lpstr>DESCRIPTIVE STATISTICAL MEASURES:</vt:lpstr>
      <vt:lpstr>PowerPoint Presentation</vt:lpstr>
      <vt:lpstr>PowerPoint Presentation</vt:lpstr>
      <vt:lpstr>PowerPoint Presentation</vt:lpstr>
      <vt:lpstr>CONCLUSION:</vt:lpstr>
      <vt:lpstr>Future Scope of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USING R</dc:title>
  <dc:creator>abhijoy mukherjee</dc:creator>
  <cp:lastModifiedBy>abhijoy mukherjee</cp:lastModifiedBy>
  <cp:revision>12</cp:revision>
  <dcterms:created xsi:type="dcterms:W3CDTF">2022-11-19T19:34:00Z</dcterms:created>
  <dcterms:modified xsi:type="dcterms:W3CDTF">2023-01-02T17:46:32Z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19EAFF42E6964821ABD9B8CFB8C601B1</vt:lpwstr>
  </property>
  <property fmtid="{D5CDD505-2E9C-101B-9397-08002B2CF9AE}" pid="3" name="KSOProductBuildVer">
    <vt:lpwstr>1033-11.2.0.11380</vt:lpwstr>
  </property>
</Properties>
</file>