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DG Jory"/>
      <p:regular r:id="rId24"/>
    </p:embeddedFont>
    <p:embeddedFont>
      <p:font typeface="League Spartan"/>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Abhik555/Hand-Gesture-Recognition-System-And-Survey-Applic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Abhik555/Hand-Gesture-Recognition-System-And-Survey-Application/releases/"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Abhik555/Hand-Gesture-Recognition-System-And-Survey-Appli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ieeexplore.ieee.org/abstract/document/10484421/" TargetMode="External"/><Relationship Id="rId5" Type="http://schemas.openxmlformats.org/officeDocument/2006/relationships/hyperlink" Target="https://ieeexplore.ieee.org/abstract/document/10543590/" TargetMode="External"/><Relationship Id="rId4" Type="http://schemas.openxmlformats.org/officeDocument/2006/relationships/hyperlink" Target="https://openaccess.thecvf.com/content/WACV2024/html/Kapitanov_HaGRID_--_HAnd_Gesture_Recognition_Image_Dataset_WACV_2024_paper.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6589181" y="6581648"/>
            <a:ext cx="5109638" cy="2203552"/>
          </a:xfrm>
          <a:prstGeom prst="rect">
            <a:avLst/>
          </a:prstGeom>
        </p:spPr>
        <p:txBody>
          <a:bodyPr lIns="0" tIns="0" rIns="0" bIns="0" rtlCol="0" anchor="t">
            <a:spAutoFit/>
          </a:bodyPr>
          <a:lstStyle/>
          <a:p>
            <a:pPr algn="ctr">
              <a:lnSpc>
                <a:spcPts val="5759"/>
              </a:lnSpc>
            </a:pPr>
            <a:r>
              <a:rPr lang="en-US" sz="4799">
                <a:solidFill>
                  <a:srgbClr val="000000"/>
                </a:solidFill>
                <a:latin typeface="DG Jory"/>
                <a:ea typeface="DG Jory"/>
                <a:cs typeface="DG Jory"/>
                <a:sym typeface="DG Jory"/>
              </a:rPr>
              <a:t>By </a:t>
            </a:r>
          </a:p>
          <a:p>
            <a:pPr algn="ctr">
              <a:lnSpc>
                <a:spcPts val="5759"/>
              </a:lnSpc>
            </a:pPr>
            <a:r>
              <a:rPr lang="en-US" sz="4799">
                <a:solidFill>
                  <a:srgbClr val="000000"/>
                </a:solidFill>
                <a:latin typeface="DG Jory"/>
                <a:ea typeface="DG Jory"/>
                <a:cs typeface="DG Jory"/>
                <a:sym typeface="DG Jory"/>
              </a:rPr>
              <a:t>Abhik Ghosh</a:t>
            </a:r>
          </a:p>
          <a:p>
            <a:pPr algn="ctr">
              <a:lnSpc>
                <a:spcPts val="5759"/>
              </a:lnSpc>
            </a:pPr>
            <a:r>
              <a:rPr lang="en-US" sz="4799">
                <a:solidFill>
                  <a:srgbClr val="000000"/>
                </a:solidFill>
                <a:latin typeface="DG Jory"/>
                <a:ea typeface="DG Jory"/>
                <a:cs typeface="DG Jory"/>
                <a:sym typeface="DG Jory"/>
              </a:rPr>
              <a:t>E23CSEU0504</a:t>
            </a:r>
          </a:p>
        </p:txBody>
      </p:sp>
      <p:sp>
        <p:nvSpPr>
          <p:cNvPr id="7" name="TextBox 7"/>
          <p:cNvSpPr txBox="1"/>
          <p:nvPr/>
        </p:nvSpPr>
        <p:spPr>
          <a:xfrm>
            <a:off x="6041804" y="9270975"/>
            <a:ext cx="6204392" cy="476250"/>
          </a:xfrm>
          <a:prstGeom prst="rect">
            <a:avLst/>
          </a:prstGeom>
        </p:spPr>
        <p:txBody>
          <a:bodyPr lIns="0" tIns="0" rIns="0" bIns="0" rtlCol="0" anchor="t">
            <a:spAutoFit/>
          </a:bodyPr>
          <a:lstStyle/>
          <a:p>
            <a:pPr algn="ctr">
              <a:lnSpc>
                <a:spcPts val="3726"/>
              </a:lnSpc>
            </a:pPr>
            <a:r>
              <a:rPr lang="en-US" sz="3105" u="sng">
                <a:solidFill>
                  <a:srgbClr val="000000"/>
                </a:solidFill>
                <a:latin typeface="DG Jory"/>
                <a:ea typeface="DG Jory"/>
                <a:cs typeface="DG Jory"/>
                <a:sym typeface="DG Jory"/>
                <a:hlinkClick r:id="rId4" tooltip="https://github.com/Abhik555/Hand-Gesture-Recognition-System-And-Survey-Application"/>
              </a:rPr>
              <a:t>GitHub</a:t>
            </a:r>
          </a:p>
        </p:txBody>
      </p:sp>
      <p:sp>
        <p:nvSpPr>
          <p:cNvPr id="8" name="TextBox 8"/>
          <p:cNvSpPr txBox="1"/>
          <p:nvPr/>
        </p:nvSpPr>
        <p:spPr>
          <a:xfrm>
            <a:off x="4043841" y="1028700"/>
            <a:ext cx="10200318" cy="5067300"/>
          </a:xfrm>
          <a:prstGeom prst="rect">
            <a:avLst/>
          </a:prstGeom>
        </p:spPr>
        <p:txBody>
          <a:bodyPr lIns="0" tIns="0" rIns="0" bIns="0" rtlCol="0" anchor="t">
            <a:spAutoFit/>
          </a:bodyPr>
          <a:lstStyle/>
          <a:p>
            <a:pPr algn="ctr">
              <a:lnSpc>
                <a:spcPts val="10012"/>
              </a:lnSpc>
            </a:pPr>
            <a:r>
              <a:rPr lang="en-US" sz="8344">
                <a:solidFill>
                  <a:srgbClr val="000000"/>
                </a:solidFill>
                <a:latin typeface="League Spartan"/>
                <a:ea typeface="League Spartan"/>
                <a:cs typeface="League Spartan"/>
                <a:sym typeface="League Spartan"/>
              </a:rPr>
              <a:t>HAND GESTURE RECOGNITION SYSTEM AND SURVEY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1202807" y="1621421"/>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7" name="TextBox 7"/>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44991" y="1763605"/>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0" name="TextBox 10"/>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7196931" y="3839817"/>
            <a:ext cx="8249365" cy="4074988"/>
          </a:xfrm>
          <a:custGeom>
            <a:avLst/>
            <a:gdLst/>
            <a:ahLst/>
            <a:cxnLst/>
            <a:rect l="l" t="t" r="r" b="b"/>
            <a:pathLst>
              <a:path w="8249365" h="4074988">
                <a:moveTo>
                  <a:pt x="0" y="0"/>
                </a:moveTo>
                <a:lnTo>
                  <a:pt x="8249365" y="0"/>
                </a:lnTo>
                <a:lnTo>
                  <a:pt x="8249365" y="4074987"/>
                </a:lnTo>
                <a:lnTo>
                  <a:pt x="0" y="4074987"/>
                </a:lnTo>
                <a:lnTo>
                  <a:pt x="0" y="0"/>
                </a:lnTo>
                <a:close/>
              </a:path>
            </a:pathLst>
          </a:custGeom>
          <a:blipFill>
            <a:blip r:embed="rId4"/>
            <a:stretch>
              <a:fillRect/>
            </a:stretch>
          </a:blipFill>
        </p:spPr>
      </p:sp>
      <p:sp>
        <p:nvSpPr>
          <p:cNvPr id="12" name="TextBox 12"/>
          <p:cNvSpPr txBox="1"/>
          <p:nvPr/>
        </p:nvSpPr>
        <p:spPr>
          <a:xfrm>
            <a:off x="1028700" y="3917971"/>
            <a:ext cx="10964915" cy="4959237"/>
          </a:xfrm>
          <a:prstGeom prst="rect">
            <a:avLst/>
          </a:prstGeom>
        </p:spPr>
        <p:txBody>
          <a:bodyPr lIns="0" tIns="0" rIns="0" bIns="0" rtlCol="0" anchor="t">
            <a:spAutoFit/>
          </a:bodyPr>
          <a:lstStyle/>
          <a:p>
            <a:pPr algn="l">
              <a:lnSpc>
                <a:spcPts val="4381"/>
              </a:lnSpc>
            </a:pPr>
            <a:r>
              <a:rPr lang="en-US" sz="3129">
                <a:solidFill>
                  <a:srgbClr val="000000"/>
                </a:solidFill>
                <a:latin typeface="DG Jory"/>
                <a:ea typeface="DG Jory"/>
                <a:cs typeface="DG Jory"/>
                <a:sym typeface="DG Jory"/>
              </a:rPr>
              <a:t>Simple CNN Metrics</a:t>
            </a:r>
          </a:p>
          <a:p>
            <a:pPr marL="675648" lvl="1" indent="-337824" algn="l">
              <a:lnSpc>
                <a:spcPts val="4381"/>
              </a:lnSpc>
              <a:buFont typeface="Arial"/>
              <a:buChar char="•"/>
            </a:pPr>
            <a:r>
              <a:rPr lang="en-US" sz="3129">
                <a:solidFill>
                  <a:srgbClr val="000000"/>
                </a:solidFill>
                <a:latin typeface="DG Jory"/>
                <a:ea typeface="DG Jory"/>
                <a:cs typeface="DG Jory"/>
                <a:sym typeface="DG Jory"/>
              </a:rPr>
              <a:t>Accuracy: 82%</a:t>
            </a:r>
          </a:p>
          <a:p>
            <a:pPr marL="675648" lvl="1" indent="-337824" algn="l">
              <a:lnSpc>
                <a:spcPts val="4381"/>
              </a:lnSpc>
              <a:buFont typeface="Arial"/>
              <a:buChar char="•"/>
            </a:pPr>
            <a:r>
              <a:rPr lang="en-US" sz="3129">
                <a:solidFill>
                  <a:srgbClr val="000000"/>
                </a:solidFill>
                <a:latin typeface="DG Jory"/>
                <a:ea typeface="DG Jory"/>
                <a:cs typeface="DG Jory"/>
                <a:sym typeface="DG Jory"/>
              </a:rPr>
              <a:t>Precision: 80%</a:t>
            </a:r>
          </a:p>
          <a:p>
            <a:pPr marL="675648" lvl="1" indent="-337824" algn="l">
              <a:lnSpc>
                <a:spcPts val="4381"/>
              </a:lnSpc>
              <a:buFont typeface="Arial"/>
              <a:buChar char="•"/>
            </a:pPr>
            <a:r>
              <a:rPr lang="en-US" sz="3129">
                <a:solidFill>
                  <a:srgbClr val="000000"/>
                </a:solidFill>
                <a:latin typeface="DG Jory"/>
                <a:ea typeface="DG Jory"/>
                <a:cs typeface="DG Jory"/>
                <a:sym typeface="DG Jory"/>
              </a:rPr>
              <a:t>Recall: 79%</a:t>
            </a:r>
          </a:p>
          <a:p>
            <a:pPr marL="675648" lvl="1" indent="-337824" algn="l">
              <a:lnSpc>
                <a:spcPts val="4381"/>
              </a:lnSpc>
              <a:buFont typeface="Arial"/>
              <a:buChar char="•"/>
            </a:pPr>
            <a:r>
              <a:rPr lang="en-US" sz="3129">
                <a:solidFill>
                  <a:srgbClr val="000000"/>
                </a:solidFill>
                <a:latin typeface="DG Jory"/>
                <a:ea typeface="DG Jory"/>
                <a:cs typeface="DG Jory"/>
                <a:sym typeface="DG Jory"/>
              </a:rPr>
              <a:t>F1-score: 80%</a:t>
            </a:r>
          </a:p>
          <a:p>
            <a:pPr algn="l">
              <a:lnSpc>
                <a:spcPts val="4381"/>
              </a:lnSpc>
            </a:pPr>
            <a:r>
              <a:rPr lang="en-US" sz="3129">
                <a:solidFill>
                  <a:srgbClr val="000000"/>
                </a:solidFill>
                <a:latin typeface="DG Jory"/>
                <a:ea typeface="DG Jory"/>
                <a:cs typeface="DG Jory"/>
                <a:sym typeface="DG Jory"/>
              </a:rPr>
              <a:t>Simple Model Size</a:t>
            </a:r>
          </a:p>
          <a:p>
            <a:pPr marL="675648" lvl="1" indent="-337824" algn="l">
              <a:lnSpc>
                <a:spcPts val="4381"/>
              </a:lnSpc>
              <a:buFont typeface="Arial"/>
              <a:buChar char="•"/>
            </a:pPr>
            <a:r>
              <a:rPr lang="en-US" sz="3129">
                <a:solidFill>
                  <a:srgbClr val="000000"/>
                </a:solidFill>
                <a:latin typeface="DG Jory"/>
                <a:ea typeface="DG Jory"/>
                <a:cs typeface="DG Jory"/>
                <a:sym typeface="DG Jory"/>
              </a:rPr>
              <a:t>keras file: 96.4 MB</a:t>
            </a:r>
          </a:p>
          <a:p>
            <a:pPr marL="675648" lvl="1" indent="-337824" algn="l">
              <a:lnSpc>
                <a:spcPts val="4381"/>
              </a:lnSpc>
              <a:buFont typeface="Arial"/>
              <a:buChar char="•"/>
            </a:pPr>
            <a:r>
              <a:rPr lang="en-US" sz="3129">
                <a:solidFill>
                  <a:srgbClr val="000000"/>
                </a:solidFill>
                <a:latin typeface="DG Jory"/>
                <a:ea typeface="DG Jory"/>
                <a:cs typeface="DG Jory"/>
                <a:sym typeface="DG Jory"/>
              </a:rPr>
              <a:t>tflite: 32.1 MB</a:t>
            </a:r>
          </a:p>
          <a:p>
            <a:pPr algn="l">
              <a:lnSpc>
                <a:spcPts val="4381"/>
              </a:lnSpc>
            </a:pPr>
            <a:endParaRPr lang="en-US" sz="3129">
              <a:solidFill>
                <a:srgbClr val="000000"/>
              </a:solidFill>
              <a:latin typeface="DG Jory"/>
              <a:ea typeface="DG Jory"/>
              <a:cs typeface="DG Jory"/>
              <a:sym typeface="DG Jory"/>
            </a:endParaRPr>
          </a:p>
        </p:txBody>
      </p:sp>
      <p:sp>
        <p:nvSpPr>
          <p:cNvPr id="13" name="TextBox 13"/>
          <p:cNvSpPr txBox="1"/>
          <p:nvPr/>
        </p:nvSpPr>
        <p:spPr>
          <a:xfrm>
            <a:off x="1311367" y="2133783"/>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SIMPLE CNN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5662130" y="154873"/>
            <a:ext cx="7236353" cy="1773322"/>
            <a:chOff x="0" y="0"/>
            <a:chExt cx="3316774" cy="812800"/>
          </a:xfrm>
        </p:grpSpPr>
        <p:sp>
          <p:nvSpPr>
            <p:cNvPr id="7" name="Freeform 7"/>
            <p:cNvSpPr/>
            <p:nvPr/>
          </p:nvSpPr>
          <p:spPr>
            <a:xfrm>
              <a:off x="0" y="0"/>
              <a:ext cx="3316774" cy="812800"/>
            </a:xfrm>
            <a:custGeom>
              <a:avLst/>
              <a:gdLst/>
              <a:ahLst/>
              <a:cxnLst/>
              <a:rect l="l" t="t" r="r" b="b"/>
              <a:pathLst>
                <a:path w="3316774" h="812800">
                  <a:moveTo>
                    <a:pt x="3316774" y="0"/>
                  </a:moveTo>
                  <a:lnTo>
                    <a:pt x="0" y="0"/>
                  </a:lnTo>
                  <a:lnTo>
                    <a:pt x="0" y="624840"/>
                  </a:lnTo>
                  <a:lnTo>
                    <a:pt x="157480" y="624840"/>
                  </a:lnTo>
                  <a:lnTo>
                    <a:pt x="157480" y="812800"/>
                  </a:lnTo>
                  <a:lnTo>
                    <a:pt x="463550" y="624840"/>
                  </a:lnTo>
                  <a:lnTo>
                    <a:pt x="3316774" y="624840"/>
                  </a:lnTo>
                  <a:lnTo>
                    <a:pt x="3316774" y="0"/>
                  </a:lnTo>
                  <a:close/>
                </a:path>
              </a:pathLst>
            </a:custGeom>
            <a:solidFill>
              <a:srgbClr val="9BDAE9"/>
            </a:solidFill>
            <a:ln cap="sq">
              <a:noFill/>
              <a:prstDash val="solid"/>
              <a:miter/>
            </a:ln>
          </p:spPr>
        </p:sp>
        <p:sp>
          <p:nvSpPr>
            <p:cNvPr id="8" name="TextBox 8"/>
            <p:cNvSpPr txBox="1"/>
            <p:nvPr/>
          </p:nvSpPr>
          <p:spPr>
            <a:xfrm>
              <a:off x="0" y="-38100"/>
              <a:ext cx="3316774"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833780" y="297057"/>
            <a:ext cx="7236353" cy="1773322"/>
            <a:chOff x="0" y="0"/>
            <a:chExt cx="3316774" cy="812800"/>
          </a:xfrm>
        </p:grpSpPr>
        <p:sp>
          <p:nvSpPr>
            <p:cNvPr id="10" name="Freeform 10"/>
            <p:cNvSpPr/>
            <p:nvPr/>
          </p:nvSpPr>
          <p:spPr>
            <a:xfrm>
              <a:off x="0" y="0"/>
              <a:ext cx="3316774" cy="812800"/>
            </a:xfrm>
            <a:custGeom>
              <a:avLst/>
              <a:gdLst/>
              <a:ahLst/>
              <a:cxnLst/>
              <a:rect l="l" t="t" r="r" b="b"/>
              <a:pathLst>
                <a:path w="3316774" h="812800">
                  <a:moveTo>
                    <a:pt x="3316774" y="0"/>
                  </a:moveTo>
                  <a:lnTo>
                    <a:pt x="0" y="0"/>
                  </a:lnTo>
                  <a:lnTo>
                    <a:pt x="0" y="624840"/>
                  </a:lnTo>
                  <a:lnTo>
                    <a:pt x="157480" y="624840"/>
                  </a:lnTo>
                  <a:lnTo>
                    <a:pt x="157480" y="812800"/>
                  </a:lnTo>
                  <a:lnTo>
                    <a:pt x="463550" y="624840"/>
                  </a:lnTo>
                  <a:lnTo>
                    <a:pt x="3316774" y="624840"/>
                  </a:lnTo>
                  <a:lnTo>
                    <a:pt x="3316774"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3316774" cy="6604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08759" y="2070379"/>
            <a:ext cx="17470482" cy="7187921"/>
          </a:xfrm>
          <a:custGeom>
            <a:avLst/>
            <a:gdLst/>
            <a:ahLst/>
            <a:cxnLst/>
            <a:rect l="l" t="t" r="r" b="b"/>
            <a:pathLst>
              <a:path w="17470482" h="7187921">
                <a:moveTo>
                  <a:pt x="0" y="0"/>
                </a:moveTo>
                <a:lnTo>
                  <a:pt x="17470482" y="0"/>
                </a:lnTo>
                <a:lnTo>
                  <a:pt x="17470482" y="7187921"/>
                </a:lnTo>
                <a:lnTo>
                  <a:pt x="0" y="7187921"/>
                </a:lnTo>
                <a:lnTo>
                  <a:pt x="0" y="0"/>
                </a:lnTo>
                <a:close/>
              </a:path>
            </a:pathLst>
          </a:custGeom>
          <a:blipFill>
            <a:blip r:embed="rId4"/>
            <a:stretch>
              <a:fillRect l="-4679" t="-4778" b="-78091"/>
            </a:stretch>
          </a:blipFill>
        </p:spPr>
      </p:sp>
      <p:sp>
        <p:nvSpPr>
          <p:cNvPr id="13" name="TextBox 13"/>
          <p:cNvSpPr txBox="1"/>
          <p:nvPr/>
        </p:nvSpPr>
        <p:spPr>
          <a:xfrm>
            <a:off x="5793189" y="667235"/>
            <a:ext cx="7276945"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SIMPLE CNN GRAPHS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5662130" y="154873"/>
            <a:ext cx="7236353" cy="1773322"/>
            <a:chOff x="0" y="0"/>
            <a:chExt cx="3316774" cy="812800"/>
          </a:xfrm>
        </p:grpSpPr>
        <p:sp>
          <p:nvSpPr>
            <p:cNvPr id="7" name="Freeform 7"/>
            <p:cNvSpPr/>
            <p:nvPr/>
          </p:nvSpPr>
          <p:spPr>
            <a:xfrm>
              <a:off x="0" y="0"/>
              <a:ext cx="3316774" cy="812800"/>
            </a:xfrm>
            <a:custGeom>
              <a:avLst/>
              <a:gdLst/>
              <a:ahLst/>
              <a:cxnLst/>
              <a:rect l="l" t="t" r="r" b="b"/>
              <a:pathLst>
                <a:path w="3316774" h="812800">
                  <a:moveTo>
                    <a:pt x="3316774" y="0"/>
                  </a:moveTo>
                  <a:lnTo>
                    <a:pt x="0" y="0"/>
                  </a:lnTo>
                  <a:lnTo>
                    <a:pt x="0" y="624840"/>
                  </a:lnTo>
                  <a:lnTo>
                    <a:pt x="157480" y="624840"/>
                  </a:lnTo>
                  <a:lnTo>
                    <a:pt x="157480" y="812800"/>
                  </a:lnTo>
                  <a:lnTo>
                    <a:pt x="463550" y="624840"/>
                  </a:lnTo>
                  <a:lnTo>
                    <a:pt x="3316774" y="624840"/>
                  </a:lnTo>
                  <a:lnTo>
                    <a:pt x="3316774" y="0"/>
                  </a:lnTo>
                  <a:close/>
                </a:path>
              </a:pathLst>
            </a:custGeom>
            <a:solidFill>
              <a:srgbClr val="9BDAE9"/>
            </a:solidFill>
            <a:ln cap="sq">
              <a:noFill/>
              <a:prstDash val="solid"/>
              <a:miter/>
            </a:ln>
          </p:spPr>
        </p:sp>
        <p:sp>
          <p:nvSpPr>
            <p:cNvPr id="8" name="TextBox 8"/>
            <p:cNvSpPr txBox="1"/>
            <p:nvPr/>
          </p:nvSpPr>
          <p:spPr>
            <a:xfrm>
              <a:off x="0" y="-38100"/>
              <a:ext cx="3316774"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833780" y="297057"/>
            <a:ext cx="7236353" cy="1773322"/>
            <a:chOff x="0" y="0"/>
            <a:chExt cx="3316774" cy="812800"/>
          </a:xfrm>
        </p:grpSpPr>
        <p:sp>
          <p:nvSpPr>
            <p:cNvPr id="10" name="Freeform 10"/>
            <p:cNvSpPr/>
            <p:nvPr/>
          </p:nvSpPr>
          <p:spPr>
            <a:xfrm>
              <a:off x="0" y="0"/>
              <a:ext cx="3316774" cy="812800"/>
            </a:xfrm>
            <a:custGeom>
              <a:avLst/>
              <a:gdLst/>
              <a:ahLst/>
              <a:cxnLst/>
              <a:rect l="l" t="t" r="r" b="b"/>
              <a:pathLst>
                <a:path w="3316774" h="812800">
                  <a:moveTo>
                    <a:pt x="3316774" y="0"/>
                  </a:moveTo>
                  <a:lnTo>
                    <a:pt x="0" y="0"/>
                  </a:lnTo>
                  <a:lnTo>
                    <a:pt x="0" y="624840"/>
                  </a:lnTo>
                  <a:lnTo>
                    <a:pt x="157480" y="624840"/>
                  </a:lnTo>
                  <a:lnTo>
                    <a:pt x="157480" y="812800"/>
                  </a:lnTo>
                  <a:lnTo>
                    <a:pt x="463550" y="624840"/>
                  </a:lnTo>
                  <a:lnTo>
                    <a:pt x="3316774" y="624840"/>
                  </a:lnTo>
                  <a:lnTo>
                    <a:pt x="3316774"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3316774" cy="6604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08759" y="2387522"/>
            <a:ext cx="17470482" cy="6029979"/>
          </a:xfrm>
          <a:custGeom>
            <a:avLst/>
            <a:gdLst/>
            <a:ahLst/>
            <a:cxnLst/>
            <a:rect l="l" t="t" r="r" b="b"/>
            <a:pathLst>
              <a:path w="17470482" h="6029979">
                <a:moveTo>
                  <a:pt x="0" y="0"/>
                </a:moveTo>
                <a:lnTo>
                  <a:pt x="17470482" y="0"/>
                </a:lnTo>
                <a:lnTo>
                  <a:pt x="17470482" y="6029979"/>
                </a:lnTo>
                <a:lnTo>
                  <a:pt x="0" y="6029979"/>
                </a:lnTo>
                <a:lnTo>
                  <a:pt x="0" y="0"/>
                </a:lnTo>
                <a:close/>
              </a:path>
            </a:pathLst>
          </a:custGeom>
          <a:blipFill>
            <a:blip r:embed="rId4"/>
            <a:stretch>
              <a:fillRect l="-4679" t="-117701" b="-284"/>
            </a:stretch>
          </a:blipFill>
        </p:spPr>
      </p:sp>
      <p:sp>
        <p:nvSpPr>
          <p:cNvPr id="13" name="TextBox 13"/>
          <p:cNvSpPr txBox="1"/>
          <p:nvPr/>
        </p:nvSpPr>
        <p:spPr>
          <a:xfrm>
            <a:off x="5793189" y="667235"/>
            <a:ext cx="7276945"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SIMPLE CNN GRAPHS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1202807" y="1621421"/>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7" name="TextBox 7"/>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44991" y="1763605"/>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0" name="TextBox 10"/>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6511158" y="4204025"/>
            <a:ext cx="10343637" cy="3710780"/>
          </a:xfrm>
          <a:custGeom>
            <a:avLst/>
            <a:gdLst/>
            <a:ahLst/>
            <a:cxnLst/>
            <a:rect l="l" t="t" r="r" b="b"/>
            <a:pathLst>
              <a:path w="10343637" h="3710780">
                <a:moveTo>
                  <a:pt x="0" y="0"/>
                </a:moveTo>
                <a:lnTo>
                  <a:pt x="10343637" y="0"/>
                </a:lnTo>
                <a:lnTo>
                  <a:pt x="10343637" y="3710779"/>
                </a:lnTo>
                <a:lnTo>
                  <a:pt x="0" y="3710779"/>
                </a:lnTo>
                <a:lnTo>
                  <a:pt x="0" y="0"/>
                </a:lnTo>
                <a:close/>
              </a:path>
            </a:pathLst>
          </a:custGeom>
          <a:blipFill>
            <a:blip r:embed="rId4"/>
            <a:stretch>
              <a:fillRect/>
            </a:stretch>
          </a:blipFill>
        </p:spPr>
      </p:sp>
      <p:sp>
        <p:nvSpPr>
          <p:cNvPr id="12" name="TextBox 12"/>
          <p:cNvSpPr txBox="1"/>
          <p:nvPr/>
        </p:nvSpPr>
        <p:spPr>
          <a:xfrm>
            <a:off x="1028700" y="3917971"/>
            <a:ext cx="10964915" cy="4959237"/>
          </a:xfrm>
          <a:prstGeom prst="rect">
            <a:avLst/>
          </a:prstGeom>
        </p:spPr>
        <p:txBody>
          <a:bodyPr lIns="0" tIns="0" rIns="0" bIns="0" rtlCol="0" anchor="t">
            <a:spAutoFit/>
          </a:bodyPr>
          <a:lstStyle/>
          <a:p>
            <a:pPr algn="l">
              <a:lnSpc>
                <a:spcPts val="4381"/>
              </a:lnSpc>
            </a:pPr>
            <a:r>
              <a:rPr lang="en-US" sz="3129">
                <a:solidFill>
                  <a:srgbClr val="000000"/>
                </a:solidFill>
                <a:latin typeface="DG Jory"/>
                <a:ea typeface="DG Jory"/>
                <a:cs typeface="DG Jory"/>
                <a:sym typeface="DG Jory"/>
              </a:rPr>
              <a:t>Complex CNN Metrics</a:t>
            </a:r>
          </a:p>
          <a:p>
            <a:pPr marL="675648" lvl="1" indent="-337824" algn="l">
              <a:lnSpc>
                <a:spcPts val="4381"/>
              </a:lnSpc>
              <a:buFont typeface="Arial"/>
              <a:buChar char="•"/>
            </a:pPr>
            <a:r>
              <a:rPr lang="en-US" sz="3129">
                <a:solidFill>
                  <a:srgbClr val="000000"/>
                </a:solidFill>
                <a:latin typeface="DG Jory"/>
                <a:ea typeface="DG Jory"/>
                <a:cs typeface="DG Jory"/>
                <a:sym typeface="DG Jory"/>
              </a:rPr>
              <a:t>Accuracy: 74%</a:t>
            </a:r>
          </a:p>
          <a:p>
            <a:pPr marL="675648" lvl="1" indent="-337824" algn="l">
              <a:lnSpc>
                <a:spcPts val="4381"/>
              </a:lnSpc>
              <a:buFont typeface="Arial"/>
              <a:buChar char="•"/>
            </a:pPr>
            <a:r>
              <a:rPr lang="en-US" sz="3129">
                <a:solidFill>
                  <a:srgbClr val="000000"/>
                </a:solidFill>
                <a:latin typeface="DG Jory"/>
                <a:ea typeface="DG Jory"/>
                <a:cs typeface="DG Jory"/>
                <a:sym typeface="DG Jory"/>
              </a:rPr>
              <a:t>Precision: 72%</a:t>
            </a:r>
          </a:p>
          <a:p>
            <a:pPr marL="675648" lvl="1" indent="-337824" algn="l">
              <a:lnSpc>
                <a:spcPts val="4381"/>
              </a:lnSpc>
              <a:buFont typeface="Arial"/>
              <a:buChar char="•"/>
            </a:pPr>
            <a:r>
              <a:rPr lang="en-US" sz="3129">
                <a:solidFill>
                  <a:srgbClr val="000000"/>
                </a:solidFill>
                <a:latin typeface="DG Jory"/>
                <a:ea typeface="DG Jory"/>
                <a:cs typeface="DG Jory"/>
                <a:sym typeface="DG Jory"/>
              </a:rPr>
              <a:t>Recall: 71%</a:t>
            </a:r>
          </a:p>
          <a:p>
            <a:pPr marL="675648" lvl="1" indent="-337824" algn="l">
              <a:lnSpc>
                <a:spcPts val="4381"/>
              </a:lnSpc>
              <a:buFont typeface="Arial"/>
              <a:buChar char="•"/>
            </a:pPr>
            <a:r>
              <a:rPr lang="en-US" sz="3129">
                <a:solidFill>
                  <a:srgbClr val="000000"/>
                </a:solidFill>
                <a:latin typeface="DG Jory"/>
                <a:ea typeface="DG Jory"/>
                <a:cs typeface="DG Jory"/>
                <a:sym typeface="DG Jory"/>
              </a:rPr>
              <a:t>F1-score: 71%</a:t>
            </a:r>
          </a:p>
          <a:p>
            <a:pPr algn="l">
              <a:lnSpc>
                <a:spcPts val="4381"/>
              </a:lnSpc>
            </a:pPr>
            <a:r>
              <a:rPr lang="en-US" sz="3129">
                <a:solidFill>
                  <a:srgbClr val="000000"/>
                </a:solidFill>
                <a:latin typeface="DG Jory"/>
                <a:ea typeface="DG Jory"/>
                <a:cs typeface="DG Jory"/>
                <a:sym typeface="DG Jory"/>
              </a:rPr>
              <a:t>Complex Model Size</a:t>
            </a:r>
          </a:p>
          <a:p>
            <a:pPr marL="675648" lvl="1" indent="-337824" algn="l">
              <a:lnSpc>
                <a:spcPts val="4381"/>
              </a:lnSpc>
              <a:buFont typeface="Arial"/>
              <a:buChar char="•"/>
            </a:pPr>
            <a:r>
              <a:rPr lang="en-US" sz="3129">
                <a:solidFill>
                  <a:srgbClr val="000000"/>
                </a:solidFill>
                <a:latin typeface="DG Jory"/>
                <a:ea typeface="DG Jory"/>
                <a:cs typeface="DG Jory"/>
                <a:sym typeface="DG Jory"/>
              </a:rPr>
              <a:t>keras file: 385 MB</a:t>
            </a:r>
          </a:p>
          <a:p>
            <a:pPr marL="675648" lvl="1" indent="-337824" algn="l">
              <a:lnSpc>
                <a:spcPts val="4381"/>
              </a:lnSpc>
              <a:buFont typeface="Arial"/>
              <a:buChar char="•"/>
            </a:pPr>
            <a:r>
              <a:rPr lang="en-US" sz="3129">
                <a:solidFill>
                  <a:srgbClr val="000000"/>
                </a:solidFill>
                <a:latin typeface="DG Jory"/>
                <a:ea typeface="DG Jory"/>
                <a:cs typeface="DG Jory"/>
                <a:sym typeface="DG Jory"/>
              </a:rPr>
              <a:t>tflite: 128 MB</a:t>
            </a:r>
          </a:p>
          <a:p>
            <a:pPr algn="l">
              <a:lnSpc>
                <a:spcPts val="4381"/>
              </a:lnSpc>
            </a:pPr>
            <a:endParaRPr lang="en-US" sz="3129">
              <a:solidFill>
                <a:srgbClr val="000000"/>
              </a:solidFill>
              <a:latin typeface="DG Jory"/>
              <a:ea typeface="DG Jory"/>
              <a:cs typeface="DG Jory"/>
              <a:sym typeface="DG Jory"/>
            </a:endParaRPr>
          </a:p>
        </p:txBody>
      </p:sp>
      <p:sp>
        <p:nvSpPr>
          <p:cNvPr id="13" name="TextBox 13"/>
          <p:cNvSpPr txBox="1"/>
          <p:nvPr/>
        </p:nvSpPr>
        <p:spPr>
          <a:xfrm>
            <a:off x="1311367" y="2133783"/>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COMPLEX CNN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4745643" y="154873"/>
            <a:ext cx="8738521" cy="1773322"/>
            <a:chOff x="0" y="0"/>
            <a:chExt cx="4005291" cy="812800"/>
          </a:xfrm>
        </p:grpSpPr>
        <p:sp>
          <p:nvSpPr>
            <p:cNvPr id="7" name="Freeform 7"/>
            <p:cNvSpPr/>
            <p:nvPr/>
          </p:nvSpPr>
          <p:spPr>
            <a:xfrm>
              <a:off x="0" y="0"/>
              <a:ext cx="4005290" cy="812800"/>
            </a:xfrm>
            <a:custGeom>
              <a:avLst/>
              <a:gdLst/>
              <a:ahLst/>
              <a:cxnLst/>
              <a:rect l="l" t="t" r="r" b="b"/>
              <a:pathLst>
                <a:path w="4005290" h="812800">
                  <a:moveTo>
                    <a:pt x="4005290" y="0"/>
                  </a:moveTo>
                  <a:lnTo>
                    <a:pt x="0" y="0"/>
                  </a:lnTo>
                  <a:lnTo>
                    <a:pt x="0" y="624840"/>
                  </a:lnTo>
                  <a:lnTo>
                    <a:pt x="157480" y="624840"/>
                  </a:lnTo>
                  <a:lnTo>
                    <a:pt x="157480" y="812800"/>
                  </a:lnTo>
                  <a:lnTo>
                    <a:pt x="463550" y="624840"/>
                  </a:lnTo>
                  <a:lnTo>
                    <a:pt x="4005290" y="624840"/>
                  </a:lnTo>
                  <a:lnTo>
                    <a:pt x="4005290" y="0"/>
                  </a:lnTo>
                  <a:close/>
                </a:path>
              </a:pathLst>
            </a:custGeom>
            <a:solidFill>
              <a:srgbClr val="9BDAE9"/>
            </a:solidFill>
            <a:ln cap="sq">
              <a:noFill/>
              <a:prstDash val="solid"/>
              <a:miter/>
            </a:ln>
          </p:spPr>
        </p:sp>
        <p:sp>
          <p:nvSpPr>
            <p:cNvPr id="8" name="TextBox 8"/>
            <p:cNvSpPr txBox="1"/>
            <p:nvPr/>
          </p:nvSpPr>
          <p:spPr>
            <a:xfrm>
              <a:off x="0" y="-38100"/>
              <a:ext cx="4005291"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952925" y="297057"/>
            <a:ext cx="8738521" cy="1773322"/>
            <a:chOff x="0" y="0"/>
            <a:chExt cx="4005291" cy="812800"/>
          </a:xfrm>
        </p:grpSpPr>
        <p:sp>
          <p:nvSpPr>
            <p:cNvPr id="10" name="Freeform 10"/>
            <p:cNvSpPr/>
            <p:nvPr/>
          </p:nvSpPr>
          <p:spPr>
            <a:xfrm>
              <a:off x="0" y="0"/>
              <a:ext cx="4005290" cy="812800"/>
            </a:xfrm>
            <a:custGeom>
              <a:avLst/>
              <a:gdLst/>
              <a:ahLst/>
              <a:cxnLst/>
              <a:rect l="l" t="t" r="r" b="b"/>
              <a:pathLst>
                <a:path w="4005290" h="812800">
                  <a:moveTo>
                    <a:pt x="4005290" y="0"/>
                  </a:moveTo>
                  <a:lnTo>
                    <a:pt x="0" y="0"/>
                  </a:lnTo>
                  <a:lnTo>
                    <a:pt x="0" y="624840"/>
                  </a:lnTo>
                  <a:lnTo>
                    <a:pt x="157480" y="624840"/>
                  </a:lnTo>
                  <a:lnTo>
                    <a:pt x="157480" y="812800"/>
                  </a:lnTo>
                  <a:lnTo>
                    <a:pt x="463550" y="624840"/>
                  </a:lnTo>
                  <a:lnTo>
                    <a:pt x="4005290" y="624840"/>
                  </a:lnTo>
                  <a:lnTo>
                    <a:pt x="400529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4005291" cy="6604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23446" y="2070379"/>
            <a:ext cx="17441107" cy="6915832"/>
          </a:xfrm>
          <a:custGeom>
            <a:avLst/>
            <a:gdLst/>
            <a:ahLst/>
            <a:cxnLst/>
            <a:rect l="l" t="t" r="r" b="b"/>
            <a:pathLst>
              <a:path w="17441107" h="6915832">
                <a:moveTo>
                  <a:pt x="0" y="0"/>
                </a:moveTo>
                <a:lnTo>
                  <a:pt x="17441108" y="0"/>
                </a:lnTo>
                <a:lnTo>
                  <a:pt x="17441108" y="6915832"/>
                </a:lnTo>
                <a:lnTo>
                  <a:pt x="0" y="6915832"/>
                </a:lnTo>
                <a:lnTo>
                  <a:pt x="0" y="0"/>
                </a:lnTo>
                <a:close/>
              </a:path>
            </a:pathLst>
          </a:custGeom>
          <a:blipFill>
            <a:blip r:embed="rId4"/>
            <a:stretch>
              <a:fillRect t="-12244" b="-90453"/>
            </a:stretch>
          </a:blipFill>
        </p:spPr>
      </p:sp>
      <p:sp>
        <p:nvSpPr>
          <p:cNvPr id="13" name="TextBox 13"/>
          <p:cNvSpPr txBox="1"/>
          <p:nvPr/>
        </p:nvSpPr>
        <p:spPr>
          <a:xfrm>
            <a:off x="4903907" y="667235"/>
            <a:ext cx="8787539"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COMPLEX CNN GRAPHS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4671098" y="154873"/>
            <a:ext cx="8884155" cy="1773322"/>
            <a:chOff x="0" y="0"/>
            <a:chExt cx="4072042" cy="812800"/>
          </a:xfrm>
        </p:grpSpPr>
        <p:sp>
          <p:nvSpPr>
            <p:cNvPr id="7" name="Freeform 7"/>
            <p:cNvSpPr/>
            <p:nvPr/>
          </p:nvSpPr>
          <p:spPr>
            <a:xfrm>
              <a:off x="0" y="0"/>
              <a:ext cx="4072042" cy="812800"/>
            </a:xfrm>
            <a:custGeom>
              <a:avLst/>
              <a:gdLst/>
              <a:ahLst/>
              <a:cxnLst/>
              <a:rect l="l" t="t" r="r" b="b"/>
              <a:pathLst>
                <a:path w="4072042" h="812800">
                  <a:moveTo>
                    <a:pt x="4072042" y="0"/>
                  </a:moveTo>
                  <a:lnTo>
                    <a:pt x="0" y="0"/>
                  </a:lnTo>
                  <a:lnTo>
                    <a:pt x="0" y="624840"/>
                  </a:lnTo>
                  <a:lnTo>
                    <a:pt x="157480" y="624840"/>
                  </a:lnTo>
                  <a:lnTo>
                    <a:pt x="157480" y="812800"/>
                  </a:lnTo>
                  <a:lnTo>
                    <a:pt x="463550" y="624840"/>
                  </a:lnTo>
                  <a:lnTo>
                    <a:pt x="4072042" y="624840"/>
                  </a:lnTo>
                  <a:lnTo>
                    <a:pt x="4072042" y="0"/>
                  </a:lnTo>
                  <a:close/>
                </a:path>
              </a:pathLst>
            </a:custGeom>
            <a:solidFill>
              <a:srgbClr val="9BDAE9"/>
            </a:solidFill>
            <a:ln cap="sq">
              <a:noFill/>
              <a:prstDash val="solid"/>
              <a:miter/>
            </a:ln>
          </p:spPr>
        </p:sp>
        <p:sp>
          <p:nvSpPr>
            <p:cNvPr id="8" name="TextBox 8"/>
            <p:cNvSpPr txBox="1"/>
            <p:nvPr/>
          </p:nvSpPr>
          <p:spPr>
            <a:xfrm>
              <a:off x="0" y="-38100"/>
              <a:ext cx="4072042"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881835" y="297057"/>
            <a:ext cx="8884155" cy="1773322"/>
            <a:chOff x="0" y="0"/>
            <a:chExt cx="4072042" cy="812800"/>
          </a:xfrm>
        </p:grpSpPr>
        <p:sp>
          <p:nvSpPr>
            <p:cNvPr id="10" name="Freeform 10"/>
            <p:cNvSpPr/>
            <p:nvPr/>
          </p:nvSpPr>
          <p:spPr>
            <a:xfrm>
              <a:off x="0" y="0"/>
              <a:ext cx="4072042" cy="812800"/>
            </a:xfrm>
            <a:custGeom>
              <a:avLst/>
              <a:gdLst/>
              <a:ahLst/>
              <a:cxnLst/>
              <a:rect l="l" t="t" r="r" b="b"/>
              <a:pathLst>
                <a:path w="4072042" h="812800">
                  <a:moveTo>
                    <a:pt x="4072042" y="0"/>
                  </a:moveTo>
                  <a:lnTo>
                    <a:pt x="0" y="0"/>
                  </a:lnTo>
                  <a:lnTo>
                    <a:pt x="0" y="624840"/>
                  </a:lnTo>
                  <a:lnTo>
                    <a:pt x="157480" y="624840"/>
                  </a:lnTo>
                  <a:lnTo>
                    <a:pt x="157480" y="812800"/>
                  </a:lnTo>
                  <a:lnTo>
                    <a:pt x="463550" y="624840"/>
                  </a:lnTo>
                  <a:lnTo>
                    <a:pt x="4072042" y="624840"/>
                  </a:lnTo>
                  <a:lnTo>
                    <a:pt x="4072042"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4072042" cy="6604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66541" y="2366902"/>
            <a:ext cx="17373779" cy="6312070"/>
          </a:xfrm>
          <a:custGeom>
            <a:avLst/>
            <a:gdLst/>
            <a:ahLst/>
            <a:cxnLst/>
            <a:rect l="l" t="t" r="r" b="b"/>
            <a:pathLst>
              <a:path w="17373779" h="6312070">
                <a:moveTo>
                  <a:pt x="0" y="0"/>
                </a:moveTo>
                <a:lnTo>
                  <a:pt x="17373779" y="0"/>
                </a:lnTo>
                <a:lnTo>
                  <a:pt x="17373779" y="6312070"/>
                </a:lnTo>
                <a:lnTo>
                  <a:pt x="0" y="6312070"/>
                </a:lnTo>
                <a:lnTo>
                  <a:pt x="0" y="0"/>
                </a:lnTo>
                <a:close/>
              </a:path>
            </a:pathLst>
          </a:custGeom>
          <a:blipFill>
            <a:blip r:embed="rId4"/>
            <a:stretch>
              <a:fillRect l="-230" t="-122250" r="-230"/>
            </a:stretch>
          </a:blipFill>
        </p:spPr>
      </p:sp>
      <p:sp>
        <p:nvSpPr>
          <p:cNvPr id="13" name="TextBox 13"/>
          <p:cNvSpPr txBox="1"/>
          <p:nvPr/>
        </p:nvSpPr>
        <p:spPr>
          <a:xfrm>
            <a:off x="4832000" y="667235"/>
            <a:ext cx="8933990"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COMPLEX CNN GRAPHS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1202807" y="1621421"/>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7" name="TextBox 7"/>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44991" y="1763605"/>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0" name="TextBox 10"/>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5958041" y="4315257"/>
            <a:ext cx="11301259" cy="3644656"/>
          </a:xfrm>
          <a:custGeom>
            <a:avLst/>
            <a:gdLst/>
            <a:ahLst/>
            <a:cxnLst/>
            <a:rect l="l" t="t" r="r" b="b"/>
            <a:pathLst>
              <a:path w="11301259" h="3644656">
                <a:moveTo>
                  <a:pt x="0" y="0"/>
                </a:moveTo>
                <a:lnTo>
                  <a:pt x="11301259" y="0"/>
                </a:lnTo>
                <a:lnTo>
                  <a:pt x="11301259" y="3644656"/>
                </a:lnTo>
                <a:lnTo>
                  <a:pt x="0" y="3644656"/>
                </a:lnTo>
                <a:lnTo>
                  <a:pt x="0" y="0"/>
                </a:lnTo>
                <a:close/>
              </a:path>
            </a:pathLst>
          </a:custGeom>
          <a:blipFill>
            <a:blip r:embed="rId4"/>
            <a:stretch>
              <a:fillRect/>
            </a:stretch>
          </a:blipFill>
        </p:spPr>
      </p:sp>
      <p:sp>
        <p:nvSpPr>
          <p:cNvPr id="12" name="TextBox 12"/>
          <p:cNvSpPr txBox="1"/>
          <p:nvPr/>
        </p:nvSpPr>
        <p:spPr>
          <a:xfrm>
            <a:off x="1028700" y="3917971"/>
            <a:ext cx="10964915" cy="4959237"/>
          </a:xfrm>
          <a:prstGeom prst="rect">
            <a:avLst/>
          </a:prstGeom>
        </p:spPr>
        <p:txBody>
          <a:bodyPr lIns="0" tIns="0" rIns="0" bIns="0" rtlCol="0" anchor="t">
            <a:spAutoFit/>
          </a:bodyPr>
          <a:lstStyle/>
          <a:p>
            <a:pPr algn="l">
              <a:lnSpc>
                <a:spcPts val="4381"/>
              </a:lnSpc>
            </a:pPr>
            <a:r>
              <a:rPr lang="en-US" sz="3129">
                <a:solidFill>
                  <a:srgbClr val="000000"/>
                </a:solidFill>
                <a:latin typeface="DG Jory"/>
                <a:ea typeface="DG Jory"/>
                <a:cs typeface="DG Jory"/>
                <a:sym typeface="DG Jory"/>
              </a:rPr>
              <a:t>Compareable ResNET50 Model</a:t>
            </a:r>
          </a:p>
          <a:p>
            <a:pPr marL="675648" lvl="1" indent="-337824" algn="l">
              <a:lnSpc>
                <a:spcPts val="4381"/>
              </a:lnSpc>
              <a:buFont typeface="Arial"/>
              <a:buChar char="•"/>
            </a:pPr>
            <a:r>
              <a:rPr lang="en-US" sz="3129">
                <a:solidFill>
                  <a:srgbClr val="000000"/>
                </a:solidFill>
                <a:latin typeface="DG Jory"/>
                <a:ea typeface="DG Jory"/>
                <a:cs typeface="DG Jory"/>
                <a:sym typeface="DG Jory"/>
              </a:rPr>
              <a:t>Accuracy: 93%</a:t>
            </a:r>
          </a:p>
          <a:p>
            <a:pPr marL="675648" lvl="1" indent="-337824" algn="l">
              <a:lnSpc>
                <a:spcPts val="4381"/>
              </a:lnSpc>
              <a:buFont typeface="Arial"/>
              <a:buChar char="•"/>
            </a:pPr>
            <a:r>
              <a:rPr lang="en-US" sz="3129">
                <a:solidFill>
                  <a:srgbClr val="000000"/>
                </a:solidFill>
                <a:latin typeface="DG Jory"/>
                <a:ea typeface="DG Jory"/>
                <a:cs typeface="DG Jory"/>
                <a:sym typeface="DG Jory"/>
              </a:rPr>
              <a:t>Precision: 93%</a:t>
            </a:r>
          </a:p>
          <a:p>
            <a:pPr marL="675648" lvl="1" indent="-337824" algn="l">
              <a:lnSpc>
                <a:spcPts val="4381"/>
              </a:lnSpc>
              <a:buFont typeface="Arial"/>
              <a:buChar char="•"/>
            </a:pPr>
            <a:r>
              <a:rPr lang="en-US" sz="3129">
                <a:solidFill>
                  <a:srgbClr val="000000"/>
                </a:solidFill>
                <a:latin typeface="DG Jory"/>
                <a:ea typeface="DG Jory"/>
                <a:cs typeface="DG Jory"/>
                <a:sym typeface="DG Jory"/>
              </a:rPr>
              <a:t>Recall: 92%</a:t>
            </a:r>
          </a:p>
          <a:p>
            <a:pPr marL="675648" lvl="1" indent="-337824" algn="l">
              <a:lnSpc>
                <a:spcPts val="4381"/>
              </a:lnSpc>
              <a:buFont typeface="Arial"/>
              <a:buChar char="•"/>
            </a:pPr>
            <a:r>
              <a:rPr lang="en-US" sz="3129">
                <a:solidFill>
                  <a:srgbClr val="000000"/>
                </a:solidFill>
                <a:latin typeface="DG Jory"/>
                <a:ea typeface="DG Jory"/>
                <a:cs typeface="DG Jory"/>
                <a:sym typeface="DG Jory"/>
              </a:rPr>
              <a:t>F1-score: 92%</a:t>
            </a:r>
          </a:p>
          <a:p>
            <a:pPr algn="l">
              <a:lnSpc>
                <a:spcPts val="4381"/>
              </a:lnSpc>
            </a:pPr>
            <a:r>
              <a:rPr lang="en-US" sz="3129">
                <a:solidFill>
                  <a:srgbClr val="000000"/>
                </a:solidFill>
                <a:latin typeface="DG Jory"/>
                <a:ea typeface="DG Jory"/>
                <a:cs typeface="DG Jory"/>
                <a:sym typeface="DG Jory"/>
              </a:rPr>
              <a:t>ResNET50 Model Size</a:t>
            </a:r>
          </a:p>
          <a:p>
            <a:pPr marL="675648" lvl="1" indent="-337824" algn="l">
              <a:lnSpc>
                <a:spcPts val="4381"/>
              </a:lnSpc>
              <a:buFont typeface="Arial"/>
              <a:buChar char="•"/>
            </a:pPr>
            <a:r>
              <a:rPr lang="en-US" sz="3129">
                <a:solidFill>
                  <a:srgbClr val="000000"/>
                </a:solidFill>
                <a:latin typeface="DG Jory"/>
                <a:ea typeface="DG Jory"/>
                <a:cs typeface="DG Jory"/>
                <a:sym typeface="DG Jory"/>
              </a:rPr>
              <a:t>keras file: 271 MB</a:t>
            </a:r>
          </a:p>
          <a:p>
            <a:pPr marL="675648" lvl="1" indent="-337824" algn="l">
              <a:lnSpc>
                <a:spcPts val="4381"/>
              </a:lnSpc>
              <a:buFont typeface="Arial"/>
              <a:buChar char="•"/>
            </a:pPr>
            <a:r>
              <a:rPr lang="en-US" sz="3129">
                <a:solidFill>
                  <a:srgbClr val="000000"/>
                </a:solidFill>
                <a:latin typeface="DG Jory"/>
                <a:ea typeface="DG Jory"/>
                <a:cs typeface="DG Jory"/>
                <a:sym typeface="DG Jory"/>
              </a:rPr>
              <a:t>tflite: 89.8 MB</a:t>
            </a:r>
          </a:p>
          <a:p>
            <a:pPr algn="l">
              <a:lnSpc>
                <a:spcPts val="4381"/>
              </a:lnSpc>
            </a:pPr>
            <a:endParaRPr lang="en-US" sz="3129">
              <a:solidFill>
                <a:srgbClr val="000000"/>
              </a:solidFill>
              <a:latin typeface="DG Jory"/>
              <a:ea typeface="DG Jory"/>
              <a:cs typeface="DG Jory"/>
              <a:sym typeface="DG Jory"/>
            </a:endParaRPr>
          </a:p>
        </p:txBody>
      </p:sp>
      <p:sp>
        <p:nvSpPr>
          <p:cNvPr id="13" name="TextBox 13"/>
          <p:cNvSpPr txBox="1"/>
          <p:nvPr/>
        </p:nvSpPr>
        <p:spPr>
          <a:xfrm>
            <a:off x="1311367" y="2133783"/>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RESNET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4745643" y="154873"/>
            <a:ext cx="8738521" cy="1773322"/>
            <a:chOff x="0" y="0"/>
            <a:chExt cx="4005291" cy="812800"/>
          </a:xfrm>
        </p:grpSpPr>
        <p:sp>
          <p:nvSpPr>
            <p:cNvPr id="7" name="Freeform 7"/>
            <p:cNvSpPr/>
            <p:nvPr/>
          </p:nvSpPr>
          <p:spPr>
            <a:xfrm>
              <a:off x="0" y="0"/>
              <a:ext cx="4005290" cy="812800"/>
            </a:xfrm>
            <a:custGeom>
              <a:avLst/>
              <a:gdLst/>
              <a:ahLst/>
              <a:cxnLst/>
              <a:rect l="l" t="t" r="r" b="b"/>
              <a:pathLst>
                <a:path w="4005290" h="812800">
                  <a:moveTo>
                    <a:pt x="4005290" y="0"/>
                  </a:moveTo>
                  <a:lnTo>
                    <a:pt x="0" y="0"/>
                  </a:lnTo>
                  <a:lnTo>
                    <a:pt x="0" y="624840"/>
                  </a:lnTo>
                  <a:lnTo>
                    <a:pt x="157480" y="624840"/>
                  </a:lnTo>
                  <a:lnTo>
                    <a:pt x="157480" y="812800"/>
                  </a:lnTo>
                  <a:lnTo>
                    <a:pt x="463550" y="624840"/>
                  </a:lnTo>
                  <a:lnTo>
                    <a:pt x="4005290" y="624840"/>
                  </a:lnTo>
                  <a:lnTo>
                    <a:pt x="4005290" y="0"/>
                  </a:lnTo>
                  <a:close/>
                </a:path>
              </a:pathLst>
            </a:custGeom>
            <a:solidFill>
              <a:srgbClr val="9BDAE9"/>
            </a:solidFill>
            <a:ln cap="sq">
              <a:noFill/>
              <a:prstDash val="solid"/>
              <a:miter/>
            </a:ln>
          </p:spPr>
        </p:sp>
        <p:sp>
          <p:nvSpPr>
            <p:cNvPr id="8" name="TextBox 8"/>
            <p:cNvSpPr txBox="1"/>
            <p:nvPr/>
          </p:nvSpPr>
          <p:spPr>
            <a:xfrm>
              <a:off x="0" y="-38100"/>
              <a:ext cx="4005291"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952925" y="297057"/>
            <a:ext cx="8738521" cy="1773322"/>
            <a:chOff x="0" y="0"/>
            <a:chExt cx="4005291" cy="812800"/>
          </a:xfrm>
        </p:grpSpPr>
        <p:sp>
          <p:nvSpPr>
            <p:cNvPr id="10" name="Freeform 10"/>
            <p:cNvSpPr/>
            <p:nvPr/>
          </p:nvSpPr>
          <p:spPr>
            <a:xfrm>
              <a:off x="0" y="0"/>
              <a:ext cx="4005290" cy="812800"/>
            </a:xfrm>
            <a:custGeom>
              <a:avLst/>
              <a:gdLst/>
              <a:ahLst/>
              <a:cxnLst/>
              <a:rect l="l" t="t" r="r" b="b"/>
              <a:pathLst>
                <a:path w="4005290" h="812800">
                  <a:moveTo>
                    <a:pt x="4005290" y="0"/>
                  </a:moveTo>
                  <a:lnTo>
                    <a:pt x="0" y="0"/>
                  </a:lnTo>
                  <a:lnTo>
                    <a:pt x="0" y="624840"/>
                  </a:lnTo>
                  <a:lnTo>
                    <a:pt x="157480" y="624840"/>
                  </a:lnTo>
                  <a:lnTo>
                    <a:pt x="157480" y="812800"/>
                  </a:lnTo>
                  <a:lnTo>
                    <a:pt x="463550" y="624840"/>
                  </a:lnTo>
                  <a:lnTo>
                    <a:pt x="4005290" y="624840"/>
                  </a:lnTo>
                  <a:lnTo>
                    <a:pt x="400529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4005291" cy="6604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69789" y="1928195"/>
            <a:ext cx="17690229" cy="6889223"/>
          </a:xfrm>
          <a:custGeom>
            <a:avLst/>
            <a:gdLst/>
            <a:ahLst/>
            <a:cxnLst/>
            <a:rect l="l" t="t" r="r" b="b"/>
            <a:pathLst>
              <a:path w="17690229" h="6889223">
                <a:moveTo>
                  <a:pt x="0" y="0"/>
                </a:moveTo>
                <a:lnTo>
                  <a:pt x="17690229" y="0"/>
                </a:lnTo>
                <a:lnTo>
                  <a:pt x="17690229" y="6889223"/>
                </a:lnTo>
                <a:lnTo>
                  <a:pt x="0" y="6889223"/>
                </a:lnTo>
                <a:lnTo>
                  <a:pt x="0" y="0"/>
                </a:lnTo>
                <a:close/>
              </a:path>
            </a:pathLst>
          </a:custGeom>
          <a:blipFill>
            <a:blip r:embed="rId4"/>
            <a:stretch>
              <a:fillRect l="-1703" r="-1703" b="-90848"/>
            </a:stretch>
          </a:blipFill>
        </p:spPr>
      </p:sp>
      <p:sp>
        <p:nvSpPr>
          <p:cNvPr id="13" name="TextBox 13"/>
          <p:cNvSpPr txBox="1"/>
          <p:nvPr/>
        </p:nvSpPr>
        <p:spPr>
          <a:xfrm>
            <a:off x="4903907" y="667235"/>
            <a:ext cx="8787539"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RESNET GRAPHS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4745643" y="154873"/>
            <a:ext cx="8738521" cy="1773322"/>
            <a:chOff x="0" y="0"/>
            <a:chExt cx="4005291" cy="812800"/>
          </a:xfrm>
        </p:grpSpPr>
        <p:sp>
          <p:nvSpPr>
            <p:cNvPr id="7" name="Freeform 7"/>
            <p:cNvSpPr/>
            <p:nvPr/>
          </p:nvSpPr>
          <p:spPr>
            <a:xfrm>
              <a:off x="0" y="0"/>
              <a:ext cx="4005290" cy="812800"/>
            </a:xfrm>
            <a:custGeom>
              <a:avLst/>
              <a:gdLst/>
              <a:ahLst/>
              <a:cxnLst/>
              <a:rect l="l" t="t" r="r" b="b"/>
              <a:pathLst>
                <a:path w="4005290" h="812800">
                  <a:moveTo>
                    <a:pt x="4005290" y="0"/>
                  </a:moveTo>
                  <a:lnTo>
                    <a:pt x="0" y="0"/>
                  </a:lnTo>
                  <a:lnTo>
                    <a:pt x="0" y="624840"/>
                  </a:lnTo>
                  <a:lnTo>
                    <a:pt x="157480" y="624840"/>
                  </a:lnTo>
                  <a:lnTo>
                    <a:pt x="157480" y="812800"/>
                  </a:lnTo>
                  <a:lnTo>
                    <a:pt x="463550" y="624840"/>
                  </a:lnTo>
                  <a:lnTo>
                    <a:pt x="4005290" y="624840"/>
                  </a:lnTo>
                  <a:lnTo>
                    <a:pt x="4005290" y="0"/>
                  </a:lnTo>
                  <a:close/>
                </a:path>
              </a:pathLst>
            </a:custGeom>
            <a:solidFill>
              <a:srgbClr val="9BDAE9"/>
            </a:solidFill>
            <a:ln cap="sq">
              <a:noFill/>
              <a:prstDash val="solid"/>
              <a:miter/>
            </a:ln>
          </p:spPr>
        </p:sp>
        <p:sp>
          <p:nvSpPr>
            <p:cNvPr id="8" name="TextBox 8"/>
            <p:cNvSpPr txBox="1"/>
            <p:nvPr/>
          </p:nvSpPr>
          <p:spPr>
            <a:xfrm>
              <a:off x="0" y="-38100"/>
              <a:ext cx="4005291"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952925" y="297057"/>
            <a:ext cx="8738521" cy="1773322"/>
            <a:chOff x="0" y="0"/>
            <a:chExt cx="4005291" cy="812800"/>
          </a:xfrm>
        </p:grpSpPr>
        <p:sp>
          <p:nvSpPr>
            <p:cNvPr id="10" name="Freeform 10"/>
            <p:cNvSpPr/>
            <p:nvPr/>
          </p:nvSpPr>
          <p:spPr>
            <a:xfrm>
              <a:off x="0" y="0"/>
              <a:ext cx="4005290" cy="812800"/>
            </a:xfrm>
            <a:custGeom>
              <a:avLst/>
              <a:gdLst/>
              <a:ahLst/>
              <a:cxnLst/>
              <a:rect l="l" t="t" r="r" b="b"/>
              <a:pathLst>
                <a:path w="4005290" h="812800">
                  <a:moveTo>
                    <a:pt x="4005290" y="0"/>
                  </a:moveTo>
                  <a:lnTo>
                    <a:pt x="0" y="0"/>
                  </a:lnTo>
                  <a:lnTo>
                    <a:pt x="0" y="624840"/>
                  </a:lnTo>
                  <a:lnTo>
                    <a:pt x="157480" y="624840"/>
                  </a:lnTo>
                  <a:lnTo>
                    <a:pt x="157480" y="812800"/>
                  </a:lnTo>
                  <a:lnTo>
                    <a:pt x="463550" y="624840"/>
                  </a:lnTo>
                  <a:lnTo>
                    <a:pt x="4005290" y="624840"/>
                  </a:lnTo>
                  <a:lnTo>
                    <a:pt x="400529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4005291" cy="6604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0" y="2372952"/>
            <a:ext cx="17690229" cy="5856648"/>
          </a:xfrm>
          <a:custGeom>
            <a:avLst/>
            <a:gdLst/>
            <a:ahLst/>
            <a:cxnLst/>
            <a:rect l="l" t="t" r="r" b="b"/>
            <a:pathLst>
              <a:path w="17690229" h="5856648">
                <a:moveTo>
                  <a:pt x="0" y="0"/>
                </a:moveTo>
                <a:lnTo>
                  <a:pt x="17690229" y="0"/>
                </a:lnTo>
                <a:lnTo>
                  <a:pt x="17690229" y="5856648"/>
                </a:lnTo>
                <a:lnTo>
                  <a:pt x="0" y="5856648"/>
                </a:lnTo>
                <a:lnTo>
                  <a:pt x="0" y="0"/>
                </a:lnTo>
                <a:close/>
              </a:path>
            </a:pathLst>
          </a:custGeom>
          <a:blipFill>
            <a:blip r:embed="rId4"/>
            <a:stretch>
              <a:fillRect l="-1703" t="-123585" r="-1703" b="-911"/>
            </a:stretch>
          </a:blipFill>
        </p:spPr>
      </p:sp>
      <p:sp>
        <p:nvSpPr>
          <p:cNvPr id="13" name="TextBox 13"/>
          <p:cNvSpPr txBox="1"/>
          <p:nvPr/>
        </p:nvSpPr>
        <p:spPr>
          <a:xfrm>
            <a:off x="4903907" y="667235"/>
            <a:ext cx="8787539"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RESNET GRAPHS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6021566" y="1558017"/>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163750" y="1700201"/>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3897630" y="3768129"/>
            <a:ext cx="3034468" cy="4461471"/>
            <a:chOff x="0" y="0"/>
            <a:chExt cx="475241" cy="698731"/>
          </a:xfrm>
        </p:grpSpPr>
        <p:sp>
          <p:nvSpPr>
            <p:cNvPr id="13" name="Freeform 13"/>
            <p:cNvSpPr/>
            <p:nvPr/>
          </p:nvSpPr>
          <p:spPr>
            <a:xfrm>
              <a:off x="0" y="0"/>
              <a:ext cx="475241" cy="698731"/>
            </a:xfrm>
            <a:custGeom>
              <a:avLst/>
              <a:gdLst/>
              <a:ahLst/>
              <a:cxnLst/>
              <a:rect l="l" t="t" r="r" b="b"/>
              <a:pathLst>
                <a:path w="475241" h="698731">
                  <a:moveTo>
                    <a:pt x="0" y="0"/>
                  </a:moveTo>
                  <a:lnTo>
                    <a:pt x="475241" y="0"/>
                  </a:lnTo>
                  <a:lnTo>
                    <a:pt x="475241" y="698731"/>
                  </a:lnTo>
                  <a:lnTo>
                    <a:pt x="0" y="698731"/>
                  </a:lnTo>
                  <a:close/>
                </a:path>
              </a:pathLst>
            </a:custGeom>
            <a:blipFill>
              <a:blip r:embed="rId4"/>
              <a:stretch>
                <a:fillRect l="-455" r="-455"/>
              </a:stretch>
            </a:blipFill>
          </p:spPr>
        </p:sp>
      </p:grpSp>
      <p:sp>
        <p:nvSpPr>
          <p:cNvPr id="14" name="TextBox 14"/>
          <p:cNvSpPr txBox="1"/>
          <p:nvPr/>
        </p:nvSpPr>
        <p:spPr>
          <a:xfrm>
            <a:off x="7651147" y="3701454"/>
            <a:ext cx="6696178" cy="2749437"/>
          </a:xfrm>
          <a:prstGeom prst="rect">
            <a:avLst/>
          </a:prstGeom>
        </p:spPr>
        <p:txBody>
          <a:bodyPr lIns="0" tIns="0" rIns="0" bIns="0" rtlCol="0" anchor="t">
            <a:spAutoFit/>
          </a:bodyPr>
          <a:lstStyle/>
          <a:p>
            <a:pPr algn="l">
              <a:lnSpc>
                <a:spcPts val="4381"/>
              </a:lnSpc>
            </a:pPr>
            <a:r>
              <a:rPr lang="en-US" sz="3129">
                <a:solidFill>
                  <a:srgbClr val="000000"/>
                </a:solidFill>
                <a:latin typeface="DG Jory"/>
                <a:ea typeface="DG Jory"/>
                <a:cs typeface="DG Jory"/>
                <a:sym typeface="DG Jory"/>
              </a:rPr>
              <a:t>A Companion Mobile App to test and rate the Models built in flutter </a:t>
            </a:r>
          </a:p>
          <a:p>
            <a:pPr algn="l">
              <a:lnSpc>
                <a:spcPts val="4381"/>
              </a:lnSpc>
            </a:pPr>
            <a:endParaRPr lang="en-US" sz="3129">
              <a:solidFill>
                <a:srgbClr val="000000"/>
              </a:solidFill>
              <a:latin typeface="DG Jory"/>
              <a:ea typeface="DG Jory"/>
              <a:cs typeface="DG Jory"/>
              <a:sym typeface="DG Jory"/>
            </a:endParaRPr>
          </a:p>
          <a:p>
            <a:pPr algn="l">
              <a:lnSpc>
                <a:spcPts val="4381"/>
              </a:lnSpc>
            </a:pPr>
            <a:r>
              <a:rPr lang="en-US" sz="3129" u="sng">
                <a:solidFill>
                  <a:srgbClr val="000000"/>
                </a:solidFill>
                <a:latin typeface="DG Jory"/>
                <a:ea typeface="DG Jory"/>
                <a:cs typeface="DG Jory"/>
                <a:sym typeface="DG Jory"/>
                <a:hlinkClick r:id="rId5" tooltip="https://github.com/Abhik555/Hand-Gesture-Recognition-System-And-Survey-Application/releases/"/>
              </a:rPr>
              <a:t>Download Android App</a:t>
            </a:r>
          </a:p>
          <a:p>
            <a:pPr algn="l">
              <a:lnSpc>
                <a:spcPts val="4381"/>
              </a:lnSpc>
            </a:pPr>
            <a:endParaRPr lang="en-US" sz="3129" u="sng">
              <a:solidFill>
                <a:srgbClr val="000000"/>
              </a:solidFill>
              <a:latin typeface="DG Jory"/>
              <a:ea typeface="DG Jory"/>
              <a:cs typeface="DG Jory"/>
              <a:sym typeface="DG Jory"/>
              <a:hlinkClick r:id="rId5" tooltip="https://github.com/Abhik555/Hand-Gesture-Recognition-System-And-Survey-Application/releases/"/>
            </a:endParaRPr>
          </a:p>
        </p:txBody>
      </p:sp>
      <p:sp>
        <p:nvSpPr>
          <p:cNvPr id="15" name="TextBox 15"/>
          <p:cNvSpPr txBox="1"/>
          <p:nvPr/>
        </p:nvSpPr>
        <p:spPr>
          <a:xfrm>
            <a:off x="6130126" y="2070379"/>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MOBILE APP</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2399056" y="1028700"/>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41240" y="1170884"/>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028700" y="2944206"/>
            <a:ext cx="3534442" cy="4461471"/>
            <a:chOff x="0" y="0"/>
            <a:chExt cx="547578" cy="691199"/>
          </a:xfrm>
        </p:grpSpPr>
        <p:sp>
          <p:nvSpPr>
            <p:cNvPr id="13" name="Freeform 13"/>
            <p:cNvSpPr/>
            <p:nvPr/>
          </p:nvSpPr>
          <p:spPr>
            <a:xfrm>
              <a:off x="0" y="0"/>
              <a:ext cx="547578" cy="691199"/>
            </a:xfrm>
            <a:custGeom>
              <a:avLst/>
              <a:gdLst/>
              <a:ahLst/>
              <a:cxnLst/>
              <a:rect l="l" t="t" r="r" b="b"/>
              <a:pathLst>
                <a:path w="547578" h="691199">
                  <a:moveTo>
                    <a:pt x="0" y="0"/>
                  </a:moveTo>
                  <a:lnTo>
                    <a:pt x="547578" y="0"/>
                  </a:lnTo>
                  <a:lnTo>
                    <a:pt x="547578" y="691199"/>
                  </a:lnTo>
                  <a:lnTo>
                    <a:pt x="0" y="691199"/>
                  </a:lnTo>
                  <a:close/>
                </a:path>
              </a:pathLst>
            </a:custGeom>
            <a:blipFill>
              <a:blip r:embed="rId4"/>
              <a:stretch>
                <a:fillRect l="-73149" r="-73149"/>
              </a:stretch>
            </a:blipFill>
          </p:spPr>
        </p:sp>
      </p:grpSp>
      <p:sp>
        <p:nvSpPr>
          <p:cNvPr id="14" name="TextBox 14"/>
          <p:cNvSpPr txBox="1"/>
          <p:nvPr/>
        </p:nvSpPr>
        <p:spPr>
          <a:xfrm>
            <a:off x="4714912" y="2877531"/>
            <a:ext cx="13339205" cy="7285584"/>
          </a:xfrm>
          <a:prstGeom prst="rect">
            <a:avLst/>
          </a:prstGeom>
        </p:spPr>
        <p:txBody>
          <a:bodyPr wrap="square" lIns="0" tIns="0" rIns="0" bIns="0" rtlCol="0" anchor="t">
            <a:spAutoFit/>
          </a:bodyPr>
          <a:lstStyle/>
          <a:p>
            <a:pPr algn="l">
              <a:lnSpc>
                <a:spcPts val="4381"/>
              </a:lnSpc>
            </a:pPr>
            <a:r>
              <a:rPr lang="en-US" sz="3129" dirty="0">
                <a:solidFill>
                  <a:srgbClr val="000000"/>
                </a:solidFill>
                <a:latin typeface="DG Jory"/>
                <a:ea typeface="DG Jory"/>
                <a:cs typeface="DG Jory"/>
                <a:sym typeface="DG Jory"/>
              </a:rPr>
              <a:t>Image classification is a fundamental task in computer vision with applications spanning autonomous vehicles, healthcare, and security systems. The development of deep learning models, particularly Convolutional Neural Networks (CNNs), has significantly improved classification accuracy. This report discusses an image classification project using a CNN architecture on the Hagrid 150k dataset, exploring existing research and external findings to contextualize and validate the approach.</a:t>
            </a:r>
          </a:p>
          <a:p>
            <a:pPr algn="l">
              <a:lnSpc>
                <a:spcPts val="4381"/>
              </a:lnSpc>
            </a:pPr>
            <a:endParaRPr lang="en-US" sz="3129" dirty="0">
              <a:solidFill>
                <a:srgbClr val="000000"/>
              </a:solidFill>
              <a:latin typeface="DG Jory"/>
              <a:ea typeface="DG Jory"/>
              <a:cs typeface="DG Jory"/>
              <a:sym typeface="DG Jory"/>
            </a:endParaRPr>
          </a:p>
          <a:p>
            <a:pPr algn="l">
              <a:lnSpc>
                <a:spcPts val="4381"/>
              </a:lnSpc>
            </a:pPr>
            <a:r>
              <a:rPr lang="en-US" sz="3129" dirty="0">
                <a:solidFill>
                  <a:srgbClr val="000000"/>
                </a:solidFill>
                <a:latin typeface="DG Jory"/>
                <a:ea typeface="DG Jory"/>
                <a:cs typeface="DG Jory"/>
                <a:sym typeface="DG Jory"/>
              </a:rPr>
              <a:t>This purpose of this project is to compare custom classification CNN architecture with standard models used for most research applications in this field and utilize a mobile app-based survey to find the perfect balance between complexity and accuracy for gesture recognition.</a:t>
            </a:r>
          </a:p>
          <a:p>
            <a:pPr algn="l">
              <a:lnSpc>
                <a:spcPts val="4381"/>
              </a:lnSpc>
            </a:pPr>
            <a:endParaRPr lang="en-US" sz="3129" dirty="0">
              <a:solidFill>
                <a:srgbClr val="000000"/>
              </a:solidFill>
              <a:latin typeface="DG Jory"/>
              <a:ea typeface="DG Jory"/>
              <a:cs typeface="DG Jory"/>
              <a:sym typeface="DG Jory"/>
            </a:endParaRPr>
          </a:p>
        </p:txBody>
      </p:sp>
      <p:sp>
        <p:nvSpPr>
          <p:cNvPr id="15" name="TextBox 15"/>
          <p:cNvSpPr txBox="1"/>
          <p:nvPr/>
        </p:nvSpPr>
        <p:spPr>
          <a:xfrm>
            <a:off x="2582161" y="1541062"/>
            <a:ext cx="6027748" cy="756617"/>
          </a:xfrm>
          <a:prstGeom prst="rect">
            <a:avLst/>
          </a:prstGeom>
        </p:spPr>
        <p:txBody>
          <a:bodyPr wrap="square"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3940675" y="3701454"/>
            <a:ext cx="11330400" cy="6711774"/>
          </a:xfrm>
          <a:prstGeom prst="rect">
            <a:avLst/>
          </a:prstGeom>
        </p:spPr>
        <p:txBody>
          <a:bodyPr lIns="0" tIns="0" rIns="0" bIns="0" rtlCol="0" anchor="t">
            <a:spAutoFit/>
          </a:bodyPr>
          <a:lstStyle/>
          <a:p>
            <a:pPr algn="ctr">
              <a:lnSpc>
                <a:spcPts val="4381"/>
              </a:lnSpc>
            </a:pPr>
            <a:r>
              <a:rPr lang="en-US" sz="2800" dirty="0">
                <a:solidFill>
                  <a:srgbClr val="000000"/>
                </a:solidFill>
                <a:latin typeface="DG Jory"/>
                <a:ea typeface="DG Jory"/>
                <a:cs typeface="DG Jory"/>
                <a:sym typeface="DG Jory"/>
              </a:rPr>
              <a:t>Future improvements could include:</a:t>
            </a:r>
          </a:p>
          <a:p>
            <a:pPr marL="675648" lvl="1" indent="-337824" algn="ctr">
              <a:lnSpc>
                <a:spcPts val="4381"/>
              </a:lnSpc>
              <a:buFont typeface="Arial"/>
              <a:buChar char="•"/>
            </a:pPr>
            <a:r>
              <a:rPr lang="en-US" sz="2800" dirty="0">
                <a:solidFill>
                  <a:srgbClr val="000000"/>
                </a:solidFill>
                <a:latin typeface="DG Jory"/>
                <a:ea typeface="DG Jory"/>
                <a:cs typeface="DG Jory"/>
                <a:sym typeface="DG Jory"/>
              </a:rPr>
              <a:t>Expanding the dataset to encompass more diverse gestures and environments.</a:t>
            </a:r>
          </a:p>
          <a:p>
            <a:pPr marL="675648" lvl="1" indent="-337824" algn="ctr">
              <a:lnSpc>
                <a:spcPts val="4381"/>
              </a:lnSpc>
              <a:buFont typeface="Arial"/>
              <a:buChar char="•"/>
            </a:pPr>
            <a:r>
              <a:rPr lang="en-US" sz="2800" dirty="0">
                <a:solidFill>
                  <a:srgbClr val="000000"/>
                </a:solidFill>
                <a:latin typeface="DG Jory"/>
                <a:ea typeface="DG Jory"/>
                <a:cs typeface="DG Jory"/>
                <a:sym typeface="DG Jory"/>
              </a:rPr>
              <a:t>Ability to load and benchmark User Made Models</a:t>
            </a:r>
          </a:p>
          <a:p>
            <a:pPr marL="675648" lvl="1" indent="-337824" algn="ctr">
              <a:lnSpc>
                <a:spcPts val="4381"/>
              </a:lnSpc>
              <a:buFont typeface="Arial"/>
              <a:buChar char="•"/>
            </a:pPr>
            <a:r>
              <a:rPr lang="en-US" sz="2800" dirty="0">
                <a:solidFill>
                  <a:srgbClr val="000000"/>
                </a:solidFill>
                <a:latin typeface="DG Jory"/>
                <a:ea typeface="DG Jory"/>
                <a:cs typeface="DG Jory"/>
                <a:sym typeface="DG Jory"/>
              </a:rPr>
              <a:t>Refining the Flutter app interface for enhanced user experience.</a:t>
            </a:r>
          </a:p>
          <a:p>
            <a:pPr marL="675648" lvl="1" indent="-337824" algn="ctr">
              <a:lnSpc>
                <a:spcPts val="4381"/>
              </a:lnSpc>
              <a:buFont typeface="Arial"/>
              <a:buChar char="•"/>
            </a:pPr>
            <a:r>
              <a:rPr lang="en-US" sz="2800" dirty="0">
                <a:solidFill>
                  <a:srgbClr val="000000"/>
                </a:solidFill>
                <a:latin typeface="DG Jory"/>
                <a:ea typeface="DG Jory"/>
                <a:cs typeface="DG Jory"/>
                <a:sym typeface="DG Jory"/>
              </a:rPr>
              <a:t>Incorporating advanced CNN architectures and hybrid deep learning models for better accuracy.</a:t>
            </a:r>
          </a:p>
          <a:p>
            <a:pPr marL="675648" lvl="1" indent="-337824" algn="ctr">
              <a:lnSpc>
                <a:spcPts val="4381"/>
              </a:lnSpc>
              <a:buFont typeface="Arial"/>
              <a:buChar char="•"/>
            </a:pPr>
            <a:r>
              <a:rPr lang="en-US" sz="2800" dirty="0">
                <a:solidFill>
                  <a:srgbClr val="000000"/>
                </a:solidFill>
                <a:latin typeface="DG Jory"/>
                <a:ea typeface="DG Jory"/>
                <a:cs typeface="DG Jory"/>
                <a:sym typeface="DG Jory"/>
              </a:rPr>
              <a:t>Exploring real-time gesture recognition capabilities for AR/VR applications.</a:t>
            </a:r>
          </a:p>
          <a:p>
            <a:pPr marL="675648" lvl="1" indent="-337824" algn="ctr">
              <a:lnSpc>
                <a:spcPts val="4381"/>
              </a:lnSpc>
              <a:buFont typeface="Arial"/>
              <a:buChar char="•"/>
            </a:pPr>
            <a:r>
              <a:rPr lang="en-US" sz="2800" dirty="0">
                <a:solidFill>
                  <a:srgbClr val="000000"/>
                </a:solidFill>
                <a:latin typeface="DG Jory"/>
                <a:ea typeface="DG Jory"/>
                <a:cs typeface="DG Jory"/>
                <a:sym typeface="DG Jory"/>
              </a:rPr>
              <a:t>Validating model performance over extended periods with a larger user base.</a:t>
            </a:r>
          </a:p>
          <a:p>
            <a:pPr algn="ctr">
              <a:lnSpc>
                <a:spcPts val="4381"/>
              </a:lnSpc>
            </a:pPr>
            <a:endParaRPr lang="en-US" sz="2800" dirty="0">
              <a:solidFill>
                <a:srgbClr val="000000"/>
              </a:solidFill>
              <a:latin typeface="DG Jory"/>
              <a:ea typeface="DG Jory"/>
              <a:cs typeface="DG Jory"/>
              <a:sym typeface="DG Jory"/>
            </a:endParaRPr>
          </a:p>
        </p:txBody>
      </p:sp>
      <p:grpSp>
        <p:nvGrpSpPr>
          <p:cNvPr id="7" name="Group 7"/>
          <p:cNvGrpSpPr/>
          <p:nvPr/>
        </p:nvGrpSpPr>
        <p:grpSpPr>
          <a:xfrm>
            <a:off x="6021566" y="1558017"/>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163750" y="1700201"/>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130126" y="2070379"/>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FUTURE SCOPE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3940675" y="3701454"/>
            <a:ext cx="10406650" cy="495923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The project successfully demonstrates the use of CNN for hand gesture recognition. The user survey through the Flutter app hopes to establish a comprehensive evaluation of multiple models, highlighting the strengths and weaknesses of each. </a:t>
            </a:r>
          </a:p>
          <a:p>
            <a:pPr algn="ctr">
              <a:lnSpc>
                <a:spcPts val="4381"/>
              </a:lnSpc>
            </a:pPr>
            <a:endParaRPr lang="en-US" sz="3129">
              <a:solidFill>
                <a:srgbClr val="000000"/>
              </a:solidFill>
              <a:latin typeface="DG Jory"/>
              <a:ea typeface="DG Jory"/>
              <a:cs typeface="DG Jory"/>
              <a:sym typeface="DG Jory"/>
            </a:endParaRPr>
          </a:p>
          <a:p>
            <a:pPr algn="ctr">
              <a:lnSpc>
                <a:spcPts val="4381"/>
              </a:lnSpc>
            </a:pPr>
            <a:r>
              <a:rPr lang="en-US" sz="3129">
                <a:solidFill>
                  <a:srgbClr val="000000"/>
                </a:solidFill>
                <a:latin typeface="DG Jory"/>
                <a:ea typeface="DG Jory"/>
                <a:cs typeface="DG Jory"/>
                <a:sym typeface="DG Jory"/>
              </a:rPr>
              <a:t>Based on only validation Data the ResNET model proves to be the most promising architecture, we can use the survey data to confirm or deny this hypothesis.</a:t>
            </a:r>
          </a:p>
          <a:p>
            <a:pPr algn="ctr">
              <a:lnSpc>
                <a:spcPts val="4381"/>
              </a:lnSpc>
            </a:pPr>
            <a:endParaRPr lang="en-US" sz="3129">
              <a:solidFill>
                <a:srgbClr val="000000"/>
              </a:solidFill>
              <a:latin typeface="DG Jory"/>
              <a:ea typeface="DG Jory"/>
              <a:cs typeface="DG Jory"/>
              <a:sym typeface="DG Jory"/>
            </a:endParaRPr>
          </a:p>
        </p:txBody>
      </p:sp>
      <p:grpSp>
        <p:nvGrpSpPr>
          <p:cNvPr id="7" name="Group 7"/>
          <p:cNvGrpSpPr/>
          <p:nvPr/>
        </p:nvGrpSpPr>
        <p:grpSpPr>
          <a:xfrm>
            <a:off x="6021566" y="1558017"/>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163750" y="1700201"/>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751838" y="4153209"/>
            <a:ext cx="8784324" cy="1261363"/>
          </a:xfrm>
          <a:prstGeom prst="rect">
            <a:avLst/>
          </a:prstGeom>
        </p:spPr>
        <p:txBody>
          <a:bodyPr lIns="0" tIns="0" rIns="0" bIns="0" rtlCol="0" anchor="t">
            <a:spAutoFit/>
          </a:bodyPr>
          <a:lstStyle/>
          <a:p>
            <a:pPr marL="0" lvl="0" indent="0" algn="ctr">
              <a:lnSpc>
                <a:spcPts val="10012"/>
              </a:lnSpc>
              <a:spcBef>
                <a:spcPct val="0"/>
              </a:spcBef>
            </a:pPr>
            <a:r>
              <a:rPr lang="en-US" sz="8344" b="1" u="none" strike="noStrike">
                <a:solidFill>
                  <a:srgbClr val="000000"/>
                </a:solidFill>
                <a:latin typeface="League Spartan"/>
                <a:ea typeface="League Spartan"/>
                <a:cs typeface="League Spartan"/>
                <a:sym typeface="League Spartan"/>
              </a:rPr>
              <a:t>THANK YOU</a:t>
            </a:r>
          </a:p>
        </p:txBody>
      </p:sp>
      <p:sp>
        <p:nvSpPr>
          <p:cNvPr id="7" name="TextBox 7"/>
          <p:cNvSpPr txBox="1"/>
          <p:nvPr/>
        </p:nvSpPr>
        <p:spPr>
          <a:xfrm>
            <a:off x="6589181" y="5411320"/>
            <a:ext cx="5109638" cy="2203552"/>
          </a:xfrm>
          <a:prstGeom prst="rect">
            <a:avLst/>
          </a:prstGeom>
        </p:spPr>
        <p:txBody>
          <a:bodyPr lIns="0" tIns="0" rIns="0" bIns="0" rtlCol="0" anchor="t">
            <a:spAutoFit/>
          </a:bodyPr>
          <a:lstStyle/>
          <a:p>
            <a:pPr algn="ctr">
              <a:lnSpc>
                <a:spcPts val="5759"/>
              </a:lnSpc>
            </a:pPr>
            <a:r>
              <a:rPr lang="en-US" sz="4799">
                <a:solidFill>
                  <a:srgbClr val="000000"/>
                </a:solidFill>
                <a:latin typeface="DG Jory"/>
                <a:ea typeface="DG Jory"/>
                <a:cs typeface="DG Jory"/>
                <a:sym typeface="DG Jory"/>
              </a:rPr>
              <a:t>By</a:t>
            </a:r>
          </a:p>
          <a:p>
            <a:pPr algn="ctr">
              <a:lnSpc>
                <a:spcPts val="5759"/>
              </a:lnSpc>
            </a:pPr>
            <a:r>
              <a:rPr lang="en-US" sz="4799">
                <a:solidFill>
                  <a:srgbClr val="000000"/>
                </a:solidFill>
                <a:latin typeface="DG Jory"/>
                <a:ea typeface="DG Jory"/>
                <a:cs typeface="DG Jory"/>
                <a:sym typeface="DG Jory"/>
              </a:rPr>
              <a:t>ABHIK GHOSH</a:t>
            </a:r>
          </a:p>
          <a:p>
            <a:pPr algn="ctr">
              <a:lnSpc>
                <a:spcPts val="5759"/>
              </a:lnSpc>
            </a:pPr>
            <a:r>
              <a:rPr lang="en-US" sz="4799">
                <a:solidFill>
                  <a:srgbClr val="000000"/>
                </a:solidFill>
                <a:latin typeface="DG Jory"/>
                <a:ea typeface="DG Jory"/>
                <a:cs typeface="DG Jory"/>
                <a:sym typeface="DG Jory"/>
              </a:rPr>
              <a:t>E23CSEU0504</a:t>
            </a:r>
          </a:p>
        </p:txBody>
      </p:sp>
      <p:sp>
        <p:nvSpPr>
          <p:cNvPr id="8" name="TextBox 8"/>
          <p:cNvSpPr txBox="1"/>
          <p:nvPr/>
        </p:nvSpPr>
        <p:spPr>
          <a:xfrm>
            <a:off x="6041804" y="9270975"/>
            <a:ext cx="6204392" cy="476250"/>
          </a:xfrm>
          <a:prstGeom prst="rect">
            <a:avLst/>
          </a:prstGeom>
        </p:spPr>
        <p:txBody>
          <a:bodyPr lIns="0" tIns="0" rIns="0" bIns="0" rtlCol="0" anchor="t">
            <a:spAutoFit/>
          </a:bodyPr>
          <a:lstStyle/>
          <a:p>
            <a:pPr algn="ctr">
              <a:lnSpc>
                <a:spcPts val="3726"/>
              </a:lnSpc>
            </a:pPr>
            <a:r>
              <a:rPr lang="en-US" sz="3105" u="sng">
                <a:solidFill>
                  <a:srgbClr val="000000"/>
                </a:solidFill>
                <a:latin typeface="DG Jory"/>
                <a:ea typeface="DG Jory"/>
                <a:cs typeface="DG Jory"/>
                <a:sym typeface="DG Jory"/>
                <a:hlinkClick r:id="rId4" tooltip="https://github.com/Abhik555/Hand-Gesture-Recognition-System-And-Survey-Application"/>
              </a:rPr>
              <a:t>GitHub</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1028700" y="1028700"/>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7" name="TextBox 7"/>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70884" y="1170884"/>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0" name="TextBox 10"/>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28700" y="3209939"/>
            <a:ext cx="4882567" cy="851368"/>
            <a:chOff x="0" y="0"/>
            <a:chExt cx="1285944" cy="224229"/>
          </a:xfrm>
        </p:grpSpPr>
        <p:sp>
          <p:nvSpPr>
            <p:cNvPr id="12" name="Freeform 12"/>
            <p:cNvSpPr/>
            <p:nvPr/>
          </p:nvSpPr>
          <p:spPr>
            <a:xfrm>
              <a:off x="0" y="0"/>
              <a:ext cx="1285944" cy="224229"/>
            </a:xfrm>
            <a:custGeom>
              <a:avLst/>
              <a:gdLst/>
              <a:ahLst/>
              <a:cxnLst/>
              <a:rect l="l" t="t" r="r" b="b"/>
              <a:pathLst>
                <a:path w="1285944" h="224229">
                  <a:moveTo>
                    <a:pt x="0" y="0"/>
                  </a:moveTo>
                  <a:lnTo>
                    <a:pt x="1285944" y="0"/>
                  </a:lnTo>
                  <a:lnTo>
                    <a:pt x="1285944" y="224229"/>
                  </a:lnTo>
                  <a:lnTo>
                    <a:pt x="0" y="224229"/>
                  </a:lnTo>
                  <a:close/>
                </a:path>
              </a:pathLst>
            </a:custGeom>
            <a:solidFill>
              <a:srgbClr val="9BDAE9">
                <a:alpha val="49804"/>
              </a:srgbClr>
            </a:solidFill>
          </p:spPr>
        </p:sp>
        <p:sp>
          <p:nvSpPr>
            <p:cNvPr id="13" name="TextBox 13"/>
            <p:cNvSpPr txBox="1"/>
            <p:nvPr/>
          </p:nvSpPr>
          <p:spPr>
            <a:xfrm>
              <a:off x="0" y="-38100"/>
              <a:ext cx="1285944" cy="262329"/>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028700" y="6425732"/>
            <a:ext cx="4375918" cy="851368"/>
            <a:chOff x="0" y="0"/>
            <a:chExt cx="1152505" cy="224229"/>
          </a:xfrm>
        </p:grpSpPr>
        <p:sp>
          <p:nvSpPr>
            <p:cNvPr id="15" name="Freeform 15"/>
            <p:cNvSpPr/>
            <p:nvPr/>
          </p:nvSpPr>
          <p:spPr>
            <a:xfrm>
              <a:off x="0" y="0"/>
              <a:ext cx="1152505" cy="224229"/>
            </a:xfrm>
            <a:custGeom>
              <a:avLst/>
              <a:gdLst/>
              <a:ahLst/>
              <a:cxnLst/>
              <a:rect l="l" t="t" r="r" b="b"/>
              <a:pathLst>
                <a:path w="1152505" h="224229">
                  <a:moveTo>
                    <a:pt x="0" y="0"/>
                  </a:moveTo>
                  <a:lnTo>
                    <a:pt x="1152505" y="0"/>
                  </a:lnTo>
                  <a:lnTo>
                    <a:pt x="1152505" y="224229"/>
                  </a:lnTo>
                  <a:lnTo>
                    <a:pt x="0" y="224229"/>
                  </a:lnTo>
                  <a:close/>
                </a:path>
              </a:pathLst>
            </a:custGeom>
            <a:solidFill>
              <a:srgbClr val="9BDAE9">
                <a:alpha val="49804"/>
              </a:srgbClr>
            </a:solidFill>
          </p:spPr>
        </p:sp>
        <p:sp>
          <p:nvSpPr>
            <p:cNvPr id="16" name="TextBox 16"/>
            <p:cNvSpPr txBox="1"/>
            <p:nvPr/>
          </p:nvSpPr>
          <p:spPr>
            <a:xfrm>
              <a:off x="0" y="-38100"/>
              <a:ext cx="1152505" cy="262329"/>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8700" y="4094338"/>
            <a:ext cx="11764373" cy="1644537"/>
          </a:xfrm>
          <a:prstGeom prst="rect">
            <a:avLst/>
          </a:prstGeom>
        </p:spPr>
        <p:txBody>
          <a:bodyPr lIns="0" tIns="0" rIns="0" bIns="0" rtlCol="0" anchor="t">
            <a:spAutoFit/>
          </a:bodyPr>
          <a:lstStyle/>
          <a:p>
            <a:pPr algn="l">
              <a:lnSpc>
                <a:spcPts val="4381"/>
              </a:lnSpc>
            </a:pPr>
            <a:r>
              <a:rPr lang="en-US" sz="3129" dirty="0">
                <a:solidFill>
                  <a:srgbClr val="000000"/>
                </a:solidFill>
                <a:latin typeface="DG Jory"/>
                <a:ea typeface="DG Jory"/>
                <a:cs typeface="DG Jory"/>
                <a:sym typeface="DG Jory"/>
              </a:rPr>
              <a:t>Previous work on hand gesture recognition has explored techniques ranging from traditional computer vision to machine learning and deep learning.  This project aims to test the various approaches to classification</a:t>
            </a:r>
          </a:p>
        </p:txBody>
      </p:sp>
      <p:sp>
        <p:nvSpPr>
          <p:cNvPr id="18" name="TextBox 18"/>
          <p:cNvSpPr txBox="1"/>
          <p:nvPr/>
        </p:nvSpPr>
        <p:spPr>
          <a:xfrm>
            <a:off x="1099792" y="3376008"/>
            <a:ext cx="4740383" cy="537845"/>
          </a:xfrm>
          <a:prstGeom prst="rect">
            <a:avLst/>
          </a:prstGeom>
        </p:spPr>
        <p:txBody>
          <a:bodyPr lIns="0" tIns="0" rIns="0" bIns="0" rtlCol="0" anchor="t">
            <a:spAutoFit/>
          </a:bodyPr>
          <a:lstStyle/>
          <a:p>
            <a:pPr algn="ctr">
              <a:lnSpc>
                <a:spcPts val="4479"/>
              </a:lnSpc>
            </a:pPr>
            <a:r>
              <a:rPr lang="en-US" sz="3199">
                <a:solidFill>
                  <a:srgbClr val="000000"/>
                </a:solidFill>
                <a:latin typeface="League Spartan"/>
                <a:ea typeface="League Spartan"/>
                <a:cs typeface="League Spartan"/>
                <a:sym typeface="League Spartan"/>
              </a:rPr>
              <a:t>SUMMARY</a:t>
            </a:r>
          </a:p>
        </p:txBody>
      </p:sp>
      <p:sp>
        <p:nvSpPr>
          <p:cNvPr id="19" name="TextBox 19"/>
          <p:cNvSpPr txBox="1"/>
          <p:nvPr/>
        </p:nvSpPr>
        <p:spPr>
          <a:xfrm>
            <a:off x="1099792" y="6586855"/>
            <a:ext cx="4304827" cy="537845"/>
          </a:xfrm>
          <a:prstGeom prst="rect">
            <a:avLst/>
          </a:prstGeom>
        </p:spPr>
        <p:txBody>
          <a:bodyPr lIns="0" tIns="0" rIns="0" bIns="0" rtlCol="0" anchor="t">
            <a:spAutoFit/>
          </a:bodyPr>
          <a:lstStyle/>
          <a:p>
            <a:pPr algn="ctr">
              <a:lnSpc>
                <a:spcPts val="4479"/>
              </a:lnSpc>
            </a:pPr>
            <a:r>
              <a:rPr lang="en-US" sz="3199" dirty="0">
                <a:solidFill>
                  <a:srgbClr val="000000"/>
                </a:solidFill>
                <a:latin typeface="League Spartan"/>
                <a:ea typeface="League Spartan"/>
                <a:cs typeface="League Spartan"/>
                <a:sym typeface="League Spartan"/>
              </a:rPr>
              <a:t>RESEARCH PAPERS</a:t>
            </a:r>
          </a:p>
        </p:txBody>
      </p:sp>
      <p:sp>
        <p:nvSpPr>
          <p:cNvPr id="20" name="TextBox 20"/>
          <p:cNvSpPr txBox="1"/>
          <p:nvPr/>
        </p:nvSpPr>
        <p:spPr>
          <a:xfrm>
            <a:off x="1137260" y="1541062"/>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RELEATED WORK</a:t>
            </a:r>
          </a:p>
        </p:txBody>
      </p:sp>
      <p:sp>
        <p:nvSpPr>
          <p:cNvPr id="21" name="TextBox 21"/>
          <p:cNvSpPr txBox="1"/>
          <p:nvPr/>
        </p:nvSpPr>
        <p:spPr>
          <a:xfrm>
            <a:off x="1028700" y="7418918"/>
            <a:ext cx="11764373" cy="539637"/>
          </a:xfrm>
          <a:prstGeom prst="rect">
            <a:avLst/>
          </a:prstGeom>
        </p:spPr>
        <p:txBody>
          <a:bodyPr lIns="0" tIns="0" rIns="0" bIns="0" rtlCol="0" anchor="t">
            <a:spAutoFit/>
          </a:bodyPr>
          <a:lstStyle/>
          <a:p>
            <a:pPr algn="l">
              <a:lnSpc>
                <a:spcPts val="4381"/>
              </a:lnSpc>
            </a:pPr>
            <a:r>
              <a:rPr lang="en-US" sz="3129" u="sng">
                <a:solidFill>
                  <a:srgbClr val="000000"/>
                </a:solidFill>
                <a:latin typeface="DG Jory"/>
                <a:ea typeface="DG Jory"/>
                <a:cs typeface="DG Jory"/>
                <a:sym typeface="DG Jory"/>
                <a:hlinkClick r:id="rId4" tooltip="https://openaccess.thecvf.com/content/WACV2024/html/Kapitanov_HaGRID_--_HAnd_Gesture_Recognition_Image_Dataset_WACV_2024_paper.html"/>
              </a:rPr>
              <a:t>Research Paper 1</a:t>
            </a:r>
          </a:p>
        </p:txBody>
      </p:sp>
      <p:sp>
        <p:nvSpPr>
          <p:cNvPr id="22" name="TextBox 22"/>
          <p:cNvSpPr txBox="1"/>
          <p:nvPr/>
        </p:nvSpPr>
        <p:spPr>
          <a:xfrm>
            <a:off x="1028700" y="7987130"/>
            <a:ext cx="11764373" cy="539637"/>
          </a:xfrm>
          <a:prstGeom prst="rect">
            <a:avLst/>
          </a:prstGeom>
        </p:spPr>
        <p:txBody>
          <a:bodyPr lIns="0" tIns="0" rIns="0" bIns="0" rtlCol="0" anchor="t">
            <a:spAutoFit/>
          </a:bodyPr>
          <a:lstStyle/>
          <a:p>
            <a:pPr algn="l">
              <a:lnSpc>
                <a:spcPts val="4381"/>
              </a:lnSpc>
            </a:pPr>
            <a:r>
              <a:rPr lang="en-US" sz="3129" u="sng">
                <a:solidFill>
                  <a:srgbClr val="000000"/>
                </a:solidFill>
                <a:latin typeface="DG Jory"/>
                <a:ea typeface="DG Jory"/>
                <a:cs typeface="DG Jory"/>
                <a:sym typeface="DG Jory"/>
                <a:hlinkClick r:id="rId5" tooltip="https://ieeexplore.ieee.org/abstract/document/10543590/"/>
              </a:rPr>
              <a:t>Research Paper 2</a:t>
            </a:r>
          </a:p>
        </p:txBody>
      </p:sp>
      <p:sp>
        <p:nvSpPr>
          <p:cNvPr id="23" name="TextBox 23"/>
          <p:cNvSpPr txBox="1"/>
          <p:nvPr/>
        </p:nvSpPr>
        <p:spPr>
          <a:xfrm>
            <a:off x="1028700" y="8555342"/>
            <a:ext cx="11764373" cy="539637"/>
          </a:xfrm>
          <a:prstGeom prst="rect">
            <a:avLst/>
          </a:prstGeom>
        </p:spPr>
        <p:txBody>
          <a:bodyPr lIns="0" tIns="0" rIns="0" bIns="0" rtlCol="0" anchor="t">
            <a:spAutoFit/>
          </a:bodyPr>
          <a:lstStyle/>
          <a:p>
            <a:pPr algn="l">
              <a:lnSpc>
                <a:spcPts val="4381"/>
              </a:lnSpc>
            </a:pPr>
            <a:r>
              <a:rPr lang="en-US" sz="3129" u="sng">
                <a:solidFill>
                  <a:srgbClr val="000000"/>
                </a:solidFill>
                <a:latin typeface="DG Jory"/>
                <a:ea typeface="DG Jory"/>
                <a:cs typeface="DG Jory"/>
                <a:sym typeface="DG Jory"/>
                <a:hlinkClick r:id="rId6" tooltip="https://ieeexplore.ieee.org/abstract/document/10484421/"/>
              </a:rPr>
              <a:t>Research Paper 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834580" y="3617553"/>
            <a:ext cx="5303996" cy="5263546"/>
            <a:chOff x="0" y="0"/>
            <a:chExt cx="1396937" cy="1386284"/>
          </a:xfrm>
        </p:grpSpPr>
        <p:sp>
          <p:nvSpPr>
            <p:cNvPr id="4" name="Freeform 4"/>
            <p:cNvSpPr/>
            <p:nvPr/>
          </p:nvSpPr>
          <p:spPr>
            <a:xfrm>
              <a:off x="0" y="0"/>
              <a:ext cx="1396937" cy="1386284"/>
            </a:xfrm>
            <a:custGeom>
              <a:avLst/>
              <a:gdLst/>
              <a:ahLst/>
              <a:cxnLst/>
              <a:rect l="l" t="t" r="r" b="b"/>
              <a:pathLst>
                <a:path w="1396937" h="1386284">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id="5" name="TextBox 5"/>
            <p:cNvSpPr txBox="1"/>
            <p:nvPr/>
          </p:nvSpPr>
          <p:spPr>
            <a:xfrm>
              <a:off x="0" y="-38100"/>
              <a:ext cx="1396937" cy="1424384"/>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447602" y="3617553"/>
            <a:ext cx="5303996" cy="5263546"/>
            <a:chOff x="0" y="0"/>
            <a:chExt cx="1396937" cy="1386284"/>
          </a:xfrm>
        </p:grpSpPr>
        <p:sp>
          <p:nvSpPr>
            <p:cNvPr id="7" name="Freeform 7"/>
            <p:cNvSpPr/>
            <p:nvPr/>
          </p:nvSpPr>
          <p:spPr>
            <a:xfrm>
              <a:off x="0" y="0"/>
              <a:ext cx="1396937" cy="1386284"/>
            </a:xfrm>
            <a:custGeom>
              <a:avLst/>
              <a:gdLst/>
              <a:ahLst/>
              <a:cxnLst/>
              <a:rect l="l" t="t" r="r" b="b"/>
              <a:pathLst>
                <a:path w="1396937" h="1386284">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id="8" name="TextBox 8"/>
            <p:cNvSpPr txBox="1"/>
            <p:nvPr/>
          </p:nvSpPr>
          <p:spPr>
            <a:xfrm>
              <a:off x="0" y="-38100"/>
              <a:ext cx="1396937" cy="1424384"/>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2" name="TextBox 12"/>
          <p:cNvSpPr txBox="1"/>
          <p:nvPr/>
        </p:nvSpPr>
        <p:spPr>
          <a:xfrm>
            <a:off x="5126492" y="4057063"/>
            <a:ext cx="2848535"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AI/ML</a:t>
            </a:r>
          </a:p>
        </p:txBody>
      </p:sp>
      <p:sp>
        <p:nvSpPr>
          <p:cNvPr id="13" name="TextBox 13"/>
          <p:cNvSpPr txBox="1"/>
          <p:nvPr/>
        </p:nvSpPr>
        <p:spPr>
          <a:xfrm>
            <a:off x="9779835" y="4057063"/>
            <a:ext cx="4756078" cy="89852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DEPLOY AND SURVEY</a:t>
            </a:r>
          </a:p>
        </p:txBody>
      </p:sp>
      <p:sp>
        <p:nvSpPr>
          <p:cNvPr id="14" name="TextBox 14"/>
          <p:cNvSpPr txBox="1"/>
          <p:nvPr/>
        </p:nvSpPr>
        <p:spPr>
          <a:xfrm>
            <a:off x="4387343" y="4654116"/>
            <a:ext cx="4326834" cy="330188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Create and Train various AI models on the Hagrid Dataset </a:t>
            </a:r>
          </a:p>
          <a:p>
            <a:pPr algn="ctr">
              <a:lnSpc>
                <a:spcPts val="4381"/>
              </a:lnSpc>
            </a:pPr>
            <a:r>
              <a:rPr lang="en-US" sz="3129">
                <a:solidFill>
                  <a:srgbClr val="000000"/>
                </a:solidFill>
                <a:latin typeface="DG Jory"/>
                <a:ea typeface="DG Jory"/>
                <a:cs typeface="DG Jory"/>
                <a:sym typeface="DG Jory"/>
              </a:rPr>
              <a:t>Including Custom Architecture and Well Known Architectures.</a:t>
            </a:r>
          </a:p>
        </p:txBody>
      </p:sp>
      <p:sp>
        <p:nvSpPr>
          <p:cNvPr id="15" name="TextBox 15"/>
          <p:cNvSpPr txBox="1"/>
          <p:nvPr/>
        </p:nvSpPr>
        <p:spPr>
          <a:xfrm>
            <a:off x="9994457" y="5076825"/>
            <a:ext cx="4326834" cy="274943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Deploy the AI models via an Android App and collect survey data about usefulness and accuracy of the various models.</a:t>
            </a:r>
          </a:p>
        </p:txBody>
      </p:sp>
      <p:grpSp>
        <p:nvGrpSpPr>
          <p:cNvPr id="16" name="Group 16"/>
          <p:cNvGrpSpPr/>
          <p:nvPr/>
        </p:nvGrpSpPr>
        <p:grpSpPr>
          <a:xfrm>
            <a:off x="6021566" y="1558017"/>
            <a:ext cx="5994124" cy="1773322"/>
            <a:chOff x="0" y="0"/>
            <a:chExt cx="2747400" cy="812800"/>
          </a:xfrm>
        </p:grpSpPr>
        <p:sp>
          <p:nvSpPr>
            <p:cNvPr id="17" name="Freeform 1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8" name="TextBox 1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163750" y="1700201"/>
            <a:ext cx="5994124" cy="1773322"/>
            <a:chOff x="0" y="0"/>
            <a:chExt cx="2747400" cy="812800"/>
          </a:xfrm>
        </p:grpSpPr>
        <p:sp>
          <p:nvSpPr>
            <p:cNvPr id="20" name="Freeform 2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21" name="TextBox 2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GOALS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5621" y="3617553"/>
            <a:ext cx="7643007" cy="5263546"/>
            <a:chOff x="0" y="0"/>
            <a:chExt cx="2012973" cy="1386284"/>
          </a:xfrm>
        </p:grpSpPr>
        <p:sp>
          <p:nvSpPr>
            <p:cNvPr id="3" name="Freeform 3"/>
            <p:cNvSpPr/>
            <p:nvPr/>
          </p:nvSpPr>
          <p:spPr>
            <a:xfrm>
              <a:off x="0" y="0"/>
              <a:ext cx="2012973" cy="1386284"/>
            </a:xfrm>
            <a:custGeom>
              <a:avLst/>
              <a:gdLst/>
              <a:ahLst/>
              <a:cxnLst/>
              <a:rect l="l" t="t" r="r" b="b"/>
              <a:pathLst>
                <a:path w="2012973" h="1386284">
                  <a:moveTo>
                    <a:pt x="0" y="0"/>
                  </a:moveTo>
                  <a:lnTo>
                    <a:pt x="2012973" y="0"/>
                  </a:lnTo>
                  <a:lnTo>
                    <a:pt x="2012973"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2012973" cy="142438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128867" y="3617553"/>
            <a:ext cx="7552172" cy="5263546"/>
            <a:chOff x="0" y="0"/>
            <a:chExt cx="1989049" cy="1386284"/>
          </a:xfrm>
        </p:grpSpPr>
        <p:sp>
          <p:nvSpPr>
            <p:cNvPr id="6" name="Freeform 6"/>
            <p:cNvSpPr/>
            <p:nvPr/>
          </p:nvSpPr>
          <p:spPr>
            <a:xfrm>
              <a:off x="0" y="0"/>
              <a:ext cx="1989050" cy="1386284"/>
            </a:xfrm>
            <a:custGeom>
              <a:avLst/>
              <a:gdLst/>
              <a:ahLst/>
              <a:cxnLst/>
              <a:rect l="l" t="t" r="r" b="b"/>
              <a:pathLst>
                <a:path w="1989050" h="1386284">
                  <a:moveTo>
                    <a:pt x="0" y="0"/>
                  </a:moveTo>
                  <a:lnTo>
                    <a:pt x="1989050" y="0"/>
                  </a:lnTo>
                  <a:lnTo>
                    <a:pt x="1989050"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id="7" name="TextBox 7"/>
            <p:cNvSpPr txBox="1"/>
            <p:nvPr/>
          </p:nvSpPr>
          <p:spPr>
            <a:xfrm>
              <a:off x="0" y="-38100"/>
              <a:ext cx="1989049" cy="1424384"/>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2" name="TextBox 12"/>
          <p:cNvSpPr txBox="1"/>
          <p:nvPr/>
        </p:nvSpPr>
        <p:spPr>
          <a:xfrm>
            <a:off x="1973467" y="4109912"/>
            <a:ext cx="6447314"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CREATION AND TRAINING</a:t>
            </a:r>
          </a:p>
        </p:txBody>
      </p:sp>
      <p:sp>
        <p:nvSpPr>
          <p:cNvPr id="13" name="TextBox 13"/>
          <p:cNvSpPr txBox="1"/>
          <p:nvPr/>
        </p:nvSpPr>
        <p:spPr>
          <a:xfrm>
            <a:off x="10719609" y="4109912"/>
            <a:ext cx="6370689"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DEPLOYMENT</a:t>
            </a:r>
          </a:p>
        </p:txBody>
      </p:sp>
      <p:sp>
        <p:nvSpPr>
          <p:cNvPr id="14" name="TextBox 14"/>
          <p:cNvSpPr txBox="1"/>
          <p:nvPr/>
        </p:nvSpPr>
        <p:spPr>
          <a:xfrm>
            <a:off x="1719026" y="4240087"/>
            <a:ext cx="6956196" cy="4406787"/>
          </a:xfrm>
          <a:prstGeom prst="rect">
            <a:avLst/>
          </a:prstGeom>
        </p:spPr>
        <p:txBody>
          <a:bodyPr lIns="0" tIns="0" rIns="0" bIns="0" rtlCol="0" anchor="t">
            <a:spAutoFit/>
          </a:bodyPr>
          <a:lstStyle/>
          <a:p>
            <a:pPr algn="just">
              <a:lnSpc>
                <a:spcPts val="4381"/>
              </a:lnSpc>
            </a:pPr>
            <a:endParaRPr/>
          </a:p>
          <a:p>
            <a:pPr marL="675648" lvl="1" indent="-337824" algn="just">
              <a:lnSpc>
                <a:spcPts val="4381"/>
              </a:lnSpc>
              <a:buFont typeface="Arial"/>
              <a:buChar char="•"/>
            </a:pPr>
            <a:r>
              <a:rPr lang="en-US" sz="3129">
                <a:solidFill>
                  <a:srgbClr val="000000"/>
                </a:solidFill>
                <a:latin typeface="DG Jory"/>
                <a:ea typeface="DG Jory"/>
                <a:cs typeface="DG Jory"/>
                <a:sym typeface="DG Jory"/>
              </a:rPr>
              <a:t>Architecture: CNN</a:t>
            </a:r>
          </a:p>
          <a:p>
            <a:pPr marL="675648" lvl="1" indent="-337824" algn="just">
              <a:lnSpc>
                <a:spcPts val="4381"/>
              </a:lnSpc>
              <a:buFont typeface="Arial"/>
              <a:buChar char="•"/>
            </a:pPr>
            <a:r>
              <a:rPr lang="en-US" sz="3129">
                <a:solidFill>
                  <a:srgbClr val="000000"/>
                </a:solidFill>
                <a:latin typeface="DG Jory"/>
                <a:ea typeface="DG Jory"/>
                <a:cs typeface="DG Jory"/>
                <a:sym typeface="DG Jory"/>
              </a:rPr>
              <a:t>Optimizer: Adam</a:t>
            </a:r>
          </a:p>
          <a:p>
            <a:pPr marL="675648" lvl="1" indent="-337824" algn="just">
              <a:lnSpc>
                <a:spcPts val="4381"/>
              </a:lnSpc>
              <a:buFont typeface="Arial"/>
              <a:buChar char="•"/>
            </a:pPr>
            <a:r>
              <a:rPr lang="en-US" sz="3129">
                <a:solidFill>
                  <a:srgbClr val="000000"/>
                </a:solidFill>
                <a:latin typeface="DG Jory"/>
                <a:ea typeface="DG Jory"/>
                <a:cs typeface="DG Jory"/>
                <a:sym typeface="DG Jory"/>
              </a:rPr>
              <a:t>LossFunction: SparseCategoricalCrossentropy</a:t>
            </a:r>
          </a:p>
          <a:p>
            <a:pPr marL="675648" lvl="1" indent="-337824" algn="just">
              <a:lnSpc>
                <a:spcPts val="4381"/>
              </a:lnSpc>
              <a:buFont typeface="Arial"/>
              <a:buChar char="•"/>
            </a:pPr>
            <a:r>
              <a:rPr lang="en-US" sz="3129">
                <a:solidFill>
                  <a:srgbClr val="000000"/>
                </a:solidFill>
                <a:latin typeface="DG Jory"/>
                <a:ea typeface="DG Jory"/>
                <a:cs typeface="DG Jory"/>
                <a:sym typeface="DG Jory"/>
              </a:rPr>
              <a:t>Epochs: 15</a:t>
            </a:r>
          </a:p>
          <a:p>
            <a:pPr marL="675648" lvl="1" indent="-337824" algn="just">
              <a:lnSpc>
                <a:spcPts val="4381"/>
              </a:lnSpc>
              <a:buFont typeface="Arial"/>
              <a:buChar char="•"/>
            </a:pPr>
            <a:r>
              <a:rPr lang="en-US" sz="3129">
                <a:solidFill>
                  <a:srgbClr val="000000"/>
                </a:solidFill>
                <a:latin typeface="DG Jory"/>
                <a:ea typeface="DG Jory"/>
                <a:cs typeface="DG Jory"/>
                <a:sym typeface="DG Jory"/>
              </a:rPr>
              <a:t>Batch Size: 128</a:t>
            </a:r>
          </a:p>
          <a:p>
            <a:pPr algn="just">
              <a:lnSpc>
                <a:spcPts val="4381"/>
              </a:lnSpc>
            </a:pPr>
            <a:endParaRPr lang="en-US" sz="3129">
              <a:solidFill>
                <a:srgbClr val="000000"/>
              </a:solidFill>
              <a:latin typeface="DG Jory"/>
              <a:ea typeface="DG Jory"/>
              <a:cs typeface="DG Jory"/>
              <a:sym typeface="DG Jory"/>
            </a:endParaRPr>
          </a:p>
        </p:txBody>
      </p:sp>
      <p:sp>
        <p:nvSpPr>
          <p:cNvPr id="15" name="TextBox 15"/>
          <p:cNvSpPr txBox="1"/>
          <p:nvPr/>
        </p:nvSpPr>
        <p:spPr>
          <a:xfrm>
            <a:off x="10468192" y="4661713"/>
            <a:ext cx="6873523" cy="164453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Flutter</a:t>
            </a:r>
          </a:p>
          <a:p>
            <a:pPr algn="ctr">
              <a:lnSpc>
                <a:spcPts val="4381"/>
              </a:lnSpc>
            </a:pPr>
            <a:r>
              <a:rPr lang="en-US" sz="3129">
                <a:solidFill>
                  <a:srgbClr val="000000"/>
                </a:solidFill>
                <a:latin typeface="DG Jory"/>
                <a:ea typeface="DG Jory"/>
                <a:cs typeface="DG Jory"/>
                <a:sym typeface="DG Jory"/>
              </a:rPr>
              <a:t>Android Studio</a:t>
            </a:r>
          </a:p>
          <a:p>
            <a:pPr algn="ctr">
              <a:lnSpc>
                <a:spcPts val="4381"/>
              </a:lnSpc>
            </a:pPr>
            <a:r>
              <a:rPr lang="en-US" sz="3129">
                <a:solidFill>
                  <a:srgbClr val="000000"/>
                </a:solidFill>
                <a:latin typeface="DG Jory"/>
                <a:ea typeface="DG Jory"/>
                <a:cs typeface="DG Jory"/>
                <a:sym typeface="DG Jory"/>
              </a:rPr>
              <a:t>TFLite</a:t>
            </a:r>
          </a:p>
        </p:txBody>
      </p:sp>
      <p:grpSp>
        <p:nvGrpSpPr>
          <p:cNvPr id="16" name="Group 16"/>
          <p:cNvGrpSpPr/>
          <p:nvPr/>
        </p:nvGrpSpPr>
        <p:grpSpPr>
          <a:xfrm>
            <a:off x="6021566" y="1558017"/>
            <a:ext cx="5994124" cy="1773322"/>
            <a:chOff x="0" y="0"/>
            <a:chExt cx="2747400" cy="812800"/>
          </a:xfrm>
        </p:grpSpPr>
        <p:sp>
          <p:nvSpPr>
            <p:cNvPr id="17" name="Freeform 1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8" name="TextBox 1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163750" y="1700201"/>
            <a:ext cx="5994124" cy="1773322"/>
            <a:chOff x="0" y="0"/>
            <a:chExt cx="2747400" cy="812800"/>
          </a:xfrm>
        </p:grpSpPr>
        <p:sp>
          <p:nvSpPr>
            <p:cNvPr id="20" name="Freeform 2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21" name="TextBox 2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6130126" y="2070379"/>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751838" y="4153209"/>
            <a:ext cx="8784324" cy="2522934"/>
          </a:xfrm>
          <a:prstGeom prst="rect">
            <a:avLst/>
          </a:prstGeom>
        </p:spPr>
        <p:txBody>
          <a:bodyPr lIns="0" tIns="0" rIns="0" bIns="0" rtlCol="0" anchor="t">
            <a:spAutoFit/>
          </a:bodyPr>
          <a:lstStyle/>
          <a:p>
            <a:pPr marL="0" lvl="0" indent="0" algn="ctr">
              <a:lnSpc>
                <a:spcPts val="10012"/>
              </a:lnSpc>
              <a:spcBef>
                <a:spcPct val="0"/>
              </a:spcBef>
            </a:pPr>
            <a:r>
              <a:rPr lang="en-US" sz="8344">
                <a:solidFill>
                  <a:srgbClr val="000000"/>
                </a:solidFill>
                <a:latin typeface="League Spartan"/>
                <a:ea typeface="League Spartan"/>
                <a:cs typeface="League Spartan"/>
                <a:sym typeface="League Spartan"/>
              </a:rPr>
              <a:t>CUSTOM MODELS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171262" y="2291386"/>
            <a:ext cx="10087659" cy="6136527"/>
          </a:xfrm>
          <a:prstGeom prst="rect">
            <a:avLst/>
          </a:prstGeom>
        </p:spPr>
        <p:txBody>
          <a:bodyPr lIns="0" tIns="0" rIns="0" bIns="0" rtlCol="0" anchor="t">
            <a:spAutoFit/>
          </a:bodyPr>
          <a:lstStyle/>
          <a:p>
            <a:pPr algn="ctr">
              <a:lnSpc>
                <a:spcPts val="4801"/>
              </a:lnSpc>
            </a:pPr>
            <a:r>
              <a:rPr lang="en-US" sz="3429">
                <a:solidFill>
                  <a:srgbClr val="000000"/>
                </a:solidFill>
                <a:latin typeface="DG Jory"/>
                <a:ea typeface="DG Jory"/>
                <a:cs typeface="DG Jory"/>
                <a:sym typeface="DG Jory"/>
              </a:rPr>
              <a:t>Architecture</a:t>
            </a:r>
          </a:p>
          <a:p>
            <a:pPr marL="675648" lvl="1" indent="-337824" algn="l">
              <a:lnSpc>
                <a:spcPts val="4381"/>
              </a:lnSpc>
              <a:buFont typeface="Arial"/>
              <a:buChar char="•"/>
            </a:pPr>
            <a:r>
              <a:rPr lang="en-US" sz="3129">
                <a:solidFill>
                  <a:srgbClr val="000000"/>
                </a:solidFill>
                <a:latin typeface="DG Jory"/>
                <a:ea typeface="DG Jory"/>
                <a:cs typeface="DG Jory"/>
                <a:sym typeface="DG Jory"/>
              </a:rPr>
              <a:t>Conv2D: 16 filters, activation 'relu', input shape (256, 256, 3)</a:t>
            </a:r>
          </a:p>
          <a:p>
            <a:pPr marL="675648" lvl="1" indent="-337824" algn="l">
              <a:lnSpc>
                <a:spcPts val="4381"/>
              </a:lnSpc>
              <a:buFont typeface="Arial"/>
              <a:buChar char="•"/>
            </a:pPr>
            <a:r>
              <a:rPr lang="en-US" sz="3129">
                <a:solidFill>
                  <a:srgbClr val="000000"/>
                </a:solidFill>
                <a:latin typeface="DG Jory"/>
                <a:ea typeface="DG Jory"/>
                <a:cs typeface="DG Jory"/>
                <a:sym typeface="DG Jory"/>
              </a:rPr>
              <a:t>MaxPooling2D: pool size 2x2</a:t>
            </a:r>
          </a:p>
          <a:p>
            <a:pPr marL="675648" lvl="1" indent="-337824" algn="l">
              <a:lnSpc>
                <a:spcPts val="4381"/>
              </a:lnSpc>
              <a:buFont typeface="Arial"/>
              <a:buChar char="•"/>
            </a:pPr>
            <a:r>
              <a:rPr lang="en-US" sz="3129">
                <a:solidFill>
                  <a:srgbClr val="000000"/>
                </a:solidFill>
                <a:latin typeface="DG Jory"/>
                <a:ea typeface="DG Jory"/>
                <a:cs typeface="DG Jory"/>
                <a:sym typeface="DG Jory"/>
              </a:rPr>
              <a:t>Conv2D: 32 filters, activation 'relu'</a:t>
            </a:r>
          </a:p>
          <a:p>
            <a:pPr marL="675648" lvl="1" indent="-337824" algn="l">
              <a:lnSpc>
                <a:spcPts val="4381"/>
              </a:lnSpc>
              <a:buFont typeface="Arial"/>
              <a:buChar char="•"/>
            </a:pPr>
            <a:r>
              <a:rPr lang="en-US" sz="3129">
                <a:solidFill>
                  <a:srgbClr val="000000"/>
                </a:solidFill>
                <a:latin typeface="DG Jory"/>
                <a:ea typeface="DG Jory"/>
                <a:cs typeface="DG Jory"/>
                <a:sym typeface="DG Jory"/>
              </a:rPr>
              <a:t>MaxPooling2D: pool size 2x2</a:t>
            </a:r>
          </a:p>
          <a:p>
            <a:pPr marL="675648" lvl="1" indent="-337824" algn="l">
              <a:lnSpc>
                <a:spcPts val="4381"/>
              </a:lnSpc>
              <a:buFont typeface="Arial"/>
              <a:buChar char="•"/>
            </a:pPr>
            <a:r>
              <a:rPr lang="en-US" sz="3129">
                <a:solidFill>
                  <a:srgbClr val="000000"/>
                </a:solidFill>
                <a:latin typeface="DG Jory"/>
                <a:ea typeface="DG Jory"/>
                <a:cs typeface="DG Jory"/>
                <a:sym typeface="DG Jory"/>
              </a:rPr>
              <a:t>Conv2D: 64 filters, activation 'relu'</a:t>
            </a:r>
          </a:p>
          <a:p>
            <a:pPr marL="675648" lvl="1" indent="-337824" algn="l">
              <a:lnSpc>
                <a:spcPts val="4381"/>
              </a:lnSpc>
              <a:buFont typeface="Arial"/>
              <a:buChar char="•"/>
            </a:pPr>
            <a:r>
              <a:rPr lang="en-US" sz="3129">
                <a:solidFill>
                  <a:srgbClr val="000000"/>
                </a:solidFill>
                <a:latin typeface="DG Jory"/>
                <a:ea typeface="DG Jory"/>
                <a:cs typeface="DG Jory"/>
                <a:sym typeface="DG Jory"/>
              </a:rPr>
              <a:t>MaxPooling2D: pool size 2x2</a:t>
            </a:r>
          </a:p>
          <a:p>
            <a:pPr marL="675648" lvl="1" indent="-337824" algn="l">
              <a:lnSpc>
                <a:spcPts val="4381"/>
              </a:lnSpc>
              <a:buFont typeface="Arial"/>
              <a:buChar char="•"/>
            </a:pPr>
            <a:r>
              <a:rPr lang="en-US" sz="3129">
                <a:solidFill>
                  <a:srgbClr val="000000"/>
                </a:solidFill>
                <a:latin typeface="DG Jory"/>
                <a:ea typeface="DG Jory"/>
                <a:cs typeface="DG Jory"/>
                <a:sym typeface="DG Jory"/>
              </a:rPr>
              <a:t>Dropout</a:t>
            </a:r>
          </a:p>
          <a:p>
            <a:pPr marL="675648" lvl="1" indent="-337824" algn="l">
              <a:lnSpc>
                <a:spcPts val="4381"/>
              </a:lnSpc>
              <a:buFont typeface="Arial"/>
              <a:buChar char="•"/>
            </a:pPr>
            <a:r>
              <a:rPr lang="en-US" sz="3129">
                <a:solidFill>
                  <a:srgbClr val="000000"/>
                </a:solidFill>
                <a:latin typeface="DG Jory"/>
                <a:ea typeface="DG Jory"/>
                <a:cs typeface="DG Jory"/>
                <a:sym typeface="DG Jory"/>
              </a:rPr>
              <a:t>Flatten</a:t>
            </a:r>
          </a:p>
          <a:p>
            <a:pPr marL="675648" lvl="1" indent="-337824" algn="l">
              <a:lnSpc>
                <a:spcPts val="4381"/>
              </a:lnSpc>
              <a:buFont typeface="Arial"/>
              <a:buChar char="•"/>
            </a:pPr>
            <a:r>
              <a:rPr lang="en-US" sz="3129">
                <a:solidFill>
                  <a:srgbClr val="000000"/>
                </a:solidFill>
                <a:latin typeface="DG Jory"/>
                <a:ea typeface="DG Jory"/>
                <a:cs typeface="DG Jory"/>
                <a:sym typeface="DG Jory"/>
              </a:rPr>
              <a:t>Dense: 128 units, activation 'relu'</a:t>
            </a:r>
          </a:p>
          <a:p>
            <a:pPr marL="675648" lvl="1" indent="-337824" algn="l">
              <a:lnSpc>
                <a:spcPts val="4381"/>
              </a:lnSpc>
              <a:buFont typeface="Arial"/>
              <a:buChar char="•"/>
            </a:pPr>
            <a:r>
              <a:rPr lang="en-US" sz="3129">
                <a:solidFill>
                  <a:srgbClr val="000000"/>
                </a:solidFill>
                <a:latin typeface="DG Jory"/>
                <a:ea typeface="DG Jory"/>
                <a:cs typeface="DG Jory"/>
                <a:sym typeface="DG Jory"/>
              </a:rPr>
              <a:t>Dense: 10 units, activation 'softmax'</a:t>
            </a:r>
          </a:p>
        </p:txBody>
      </p:sp>
      <p:grpSp>
        <p:nvGrpSpPr>
          <p:cNvPr id="7" name="Group 7"/>
          <p:cNvGrpSpPr/>
          <p:nvPr/>
        </p:nvGrpSpPr>
        <p:grpSpPr>
          <a:xfrm>
            <a:off x="6075846" y="154873"/>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18030" y="297057"/>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184406" y="667235"/>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SIMPLE CNN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100171" y="1947245"/>
            <a:ext cx="9406394" cy="8295541"/>
          </a:xfrm>
          <a:prstGeom prst="rect">
            <a:avLst/>
          </a:prstGeom>
        </p:spPr>
        <p:txBody>
          <a:bodyPr lIns="0" tIns="0" rIns="0" bIns="0" rtlCol="0" anchor="t">
            <a:spAutoFit/>
          </a:bodyPr>
          <a:lstStyle/>
          <a:p>
            <a:pPr algn="ctr">
              <a:lnSpc>
                <a:spcPts val="3738"/>
              </a:lnSpc>
            </a:pPr>
            <a:r>
              <a:rPr lang="en-US" sz="3200" dirty="0">
                <a:solidFill>
                  <a:srgbClr val="000000"/>
                </a:solidFill>
                <a:latin typeface="DG Jory"/>
                <a:ea typeface="DG Jory"/>
                <a:cs typeface="DG Jory"/>
                <a:sym typeface="DG Jory"/>
              </a:rPr>
              <a:t>Architecture</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Conv2D(32, (3, 3), activation='</a:t>
            </a:r>
            <a:r>
              <a:rPr lang="en-US" sz="2800" dirty="0" err="1">
                <a:solidFill>
                  <a:srgbClr val="000000"/>
                </a:solidFill>
                <a:latin typeface="DG Jory"/>
                <a:ea typeface="DG Jory"/>
                <a:cs typeface="DG Jory"/>
                <a:sym typeface="DG Jory"/>
              </a:rPr>
              <a:t>relu</a:t>
            </a:r>
            <a:r>
              <a:rPr lang="en-US" sz="2800" dirty="0">
                <a:solidFill>
                  <a:srgbClr val="000000"/>
                </a:solidFill>
                <a:latin typeface="DG Jory"/>
                <a:ea typeface="DG Jory"/>
                <a:cs typeface="DG Jory"/>
                <a:sym typeface="DG Jory"/>
              </a:rPr>
              <a:t>', padding='same')</a:t>
            </a:r>
          </a:p>
          <a:p>
            <a:pPr marL="675648" lvl="1" indent="-337824" algn="l">
              <a:lnSpc>
                <a:spcPts val="3411"/>
              </a:lnSpc>
              <a:buFont typeface="Arial"/>
              <a:buChar char="•"/>
            </a:pPr>
            <a:r>
              <a:rPr lang="en-US" sz="2800" dirty="0" err="1">
                <a:solidFill>
                  <a:srgbClr val="000000"/>
                </a:solidFill>
                <a:latin typeface="DG Jory"/>
                <a:ea typeface="DG Jory"/>
                <a:cs typeface="DG Jory"/>
                <a:sym typeface="DG Jory"/>
              </a:rPr>
              <a:t>BatchNormalization</a:t>
            </a:r>
            <a:r>
              <a:rPr lang="en-US" sz="2800" dirty="0">
                <a:solidFill>
                  <a:srgbClr val="000000"/>
                </a:solidFill>
                <a:latin typeface="DG Jory"/>
                <a:ea typeface="DG Jory"/>
                <a:cs typeface="DG Jory"/>
                <a:sym typeface="DG Jory"/>
              </a:rPr>
              <a:t>()</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MaxPooling2D((2, 2))</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Dropout(0.25)</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Conv2D(64, (3, 3), activation='</a:t>
            </a:r>
            <a:r>
              <a:rPr lang="en-US" sz="2800" dirty="0" err="1">
                <a:solidFill>
                  <a:srgbClr val="000000"/>
                </a:solidFill>
                <a:latin typeface="DG Jory"/>
                <a:ea typeface="DG Jory"/>
                <a:cs typeface="DG Jory"/>
                <a:sym typeface="DG Jory"/>
              </a:rPr>
              <a:t>relu</a:t>
            </a:r>
            <a:r>
              <a:rPr lang="en-US" sz="2800" dirty="0">
                <a:solidFill>
                  <a:srgbClr val="000000"/>
                </a:solidFill>
                <a:latin typeface="DG Jory"/>
                <a:ea typeface="DG Jory"/>
                <a:cs typeface="DG Jory"/>
                <a:sym typeface="DG Jory"/>
              </a:rPr>
              <a:t>', padding='same')</a:t>
            </a:r>
          </a:p>
          <a:p>
            <a:pPr marL="675648" lvl="1" indent="-337824" algn="l">
              <a:lnSpc>
                <a:spcPts val="3411"/>
              </a:lnSpc>
              <a:buFont typeface="Arial"/>
              <a:buChar char="•"/>
            </a:pPr>
            <a:r>
              <a:rPr lang="en-US" sz="2800" dirty="0" err="1">
                <a:solidFill>
                  <a:srgbClr val="000000"/>
                </a:solidFill>
                <a:latin typeface="DG Jory"/>
                <a:ea typeface="DG Jory"/>
                <a:cs typeface="DG Jory"/>
                <a:sym typeface="DG Jory"/>
              </a:rPr>
              <a:t>BatchNormalization</a:t>
            </a:r>
            <a:r>
              <a:rPr lang="en-US" sz="2800" dirty="0">
                <a:solidFill>
                  <a:srgbClr val="000000"/>
                </a:solidFill>
                <a:latin typeface="DG Jory"/>
                <a:ea typeface="DG Jory"/>
                <a:cs typeface="DG Jory"/>
                <a:sym typeface="DG Jory"/>
              </a:rPr>
              <a:t>()</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MaxPooling2D((2, 2))</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Dropout(0.25)</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Conv2D(128, (3, 3), activation='</a:t>
            </a:r>
            <a:r>
              <a:rPr lang="en-US" sz="2800" dirty="0" err="1">
                <a:solidFill>
                  <a:srgbClr val="000000"/>
                </a:solidFill>
                <a:latin typeface="DG Jory"/>
                <a:ea typeface="DG Jory"/>
                <a:cs typeface="DG Jory"/>
                <a:sym typeface="DG Jory"/>
              </a:rPr>
              <a:t>relu</a:t>
            </a:r>
            <a:r>
              <a:rPr lang="en-US" sz="2800" dirty="0">
                <a:solidFill>
                  <a:srgbClr val="000000"/>
                </a:solidFill>
                <a:latin typeface="DG Jory"/>
                <a:ea typeface="DG Jory"/>
                <a:cs typeface="DG Jory"/>
                <a:sym typeface="DG Jory"/>
              </a:rPr>
              <a:t>', padding='same')</a:t>
            </a:r>
          </a:p>
          <a:p>
            <a:pPr marL="675648" lvl="1" indent="-337824" algn="l">
              <a:lnSpc>
                <a:spcPts val="3411"/>
              </a:lnSpc>
              <a:buFont typeface="Arial"/>
              <a:buChar char="•"/>
            </a:pPr>
            <a:r>
              <a:rPr lang="en-US" sz="2800" dirty="0" err="1">
                <a:solidFill>
                  <a:srgbClr val="000000"/>
                </a:solidFill>
                <a:latin typeface="DG Jory"/>
                <a:ea typeface="DG Jory"/>
                <a:cs typeface="DG Jory"/>
                <a:sym typeface="DG Jory"/>
              </a:rPr>
              <a:t>BatchNormalization</a:t>
            </a:r>
            <a:r>
              <a:rPr lang="en-US" sz="2800" dirty="0">
                <a:solidFill>
                  <a:srgbClr val="000000"/>
                </a:solidFill>
                <a:latin typeface="DG Jory"/>
                <a:ea typeface="DG Jory"/>
                <a:cs typeface="DG Jory"/>
                <a:sym typeface="DG Jory"/>
              </a:rPr>
              <a:t>()</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MaxPooling2D((2, 2))</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Dropout(0.25)</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Flatten()</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Dense(256, activation='</a:t>
            </a:r>
            <a:r>
              <a:rPr lang="en-US" sz="2800" dirty="0" err="1">
                <a:solidFill>
                  <a:srgbClr val="000000"/>
                </a:solidFill>
                <a:latin typeface="DG Jory"/>
                <a:ea typeface="DG Jory"/>
                <a:cs typeface="DG Jory"/>
                <a:sym typeface="DG Jory"/>
              </a:rPr>
              <a:t>relu</a:t>
            </a:r>
            <a:r>
              <a:rPr lang="en-US" sz="2800" dirty="0">
                <a:solidFill>
                  <a:srgbClr val="000000"/>
                </a:solidFill>
                <a:latin typeface="DG Jory"/>
                <a:ea typeface="DG Jory"/>
                <a:cs typeface="DG Jory"/>
                <a:sym typeface="DG Jory"/>
              </a:rPr>
              <a:t>')</a:t>
            </a:r>
          </a:p>
          <a:p>
            <a:pPr marL="675648" lvl="1" indent="-337824" algn="l">
              <a:lnSpc>
                <a:spcPts val="3411"/>
              </a:lnSpc>
              <a:buFont typeface="Arial"/>
              <a:buChar char="•"/>
            </a:pPr>
            <a:r>
              <a:rPr lang="en-US" sz="2800" dirty="0" err="1">
                <a:solidFill>
                  <a:srgbClr val="000000"/>
                </a:solidFill>
                <a:latin typeface="DG Jory"/>
                <a:ea typeface="DG Jory"/>
                <a:cs typeface="DG Jory"/>
                <a:sym typeface="DG Jory"/>
              </a:rPr>
              <a:t>BatchNormalization</a:t>
            </a:r>
            <a:r>
              <a:rPr lang="en-US" sz="2800" dirty="0">
                <a:solidFill>
                  <a:srgbClr val="000000"/>
                </a:solidFill>
                <a:latin typeface="DG Jory"/>
                <a:ea typeface="DG Jory"/>
                <a:cs typeface="DG Jory"/>
                <a:sym typeface="DG Jory"/>
              </a:rPr>
              <a:t>()</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Dropout(0.5)</a:t>
            </a:r>
          </a:p>
          <a:p>
            <a:pPr marL="675648" lvl="1" indent="-337824" algn="l">
              <a:lnSpc>
                <a:spcPts val="3411"/>
              </a:lnSpc>
              <a:buFont typeface="Arial"/>
              <a:buChar char="•"/>
            </a:pPr>
            <a:r>
              <a:rPr lang="en-US" sz="2800" dirty="0">
                <a:solidFill>
                  <a:srgbClr val="000000"/>
                </a:solidFill>
                <a:latin typeface="DG Jory"/>
                <a:ea typeface="DG Jory"/>
                <a:cs typeface="DG Jory"/>
                <a:sym typeface="DG Jory"/>
              </a:rPr>
              <a:t>Dense(</a:t>
            </a:r>
            <a:r>
              <a:rPr lang="en-US" sz="2800" dirty="0" err="1">
                <a:solidFill>
                  <a:srgbClr val="000000"/>
                </a:solidFill>
                <a:latin typeface="DG Jory"/>
                <a:ea typeface="DG Jory"/>
                <a:cs typeface="DG Jory"/>
                <a:sym typeface="DG Jory"/>
              </a:rPr>
              <a:t>num_classes</a:t>
            </a:r>
            <a:r>
              <a:rPr lang="en-US" sz="2800" dirty="0">
                <a:solidFill>
                  <a:srgbClr val="000000"/>
                </a:solidFill>
                <a:latin typeface="DG Jory"/>
                <a:ea typeface="DG Jory"/>
                <a:cs typeface="DG Jory"/>
                <a:sym typeface="DG Jory"/>
              </a:rPr>
              <a:t>, activation='</a:t>
            </a:r>
            <a:r>
              <a:rPr lang="en-US" sz="2800" dirty="0" err="1">
                <a:solidFill>
                  <a:srgbClr val="000000"/>
                </a:solidFill>
                <a:latin typeface="DG Jory"/>
                <a:ea typeface="DG Jory"/>
                <a:cs typeface="DG Jory"/>
                <a:sym typeface="DG Jory"/>
              </a:rPr>
              <a:t>softmax</a:t>
            </a:r>
            <a:r>
              <a:rPr lang="en-US" sz="2800" dirty="0">
                <a:solidFill>
                  <a:srgbClr val="000000"/>
                </a:solidFill>
                <a:latin typeface="DG Jory"/>
                <a:ea typeface="DG Jory"/>
                <a:cs typeface="DG Jory"/>
                <a:sym typeface="DG Jory"/>
              </a:rPr>
              <a:t>', name="outputs")</a:t>
            </a:r>
          </a:p>
        </p:txBody>
      </p:sp>
      <p:grpSp>
        <p:nvGrpSpPr>
          <p:cNvPr id="7" name="Group 7"/>
          <p:cNvGrpSpPr/>
          <p:nvPr/>
        </p:nvGrpSpPr>
        <p:grpSpPr>
          <a:xfrm>
            <a:off x="6075846" y="154873"/>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18030" y="297057"/>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184406" y="667235"/>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COMPLEX CNN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110573" y="3335690"/>
            <a:ext cx="10646449" cy="2522934"/>
          </a:xfrm>
          <a:prstGeom prst="rect">
            <a:avLst/>
          </a:prstGeom>
        </p:spPr>
        <p:txBody>
          <a:bodyPr lIns="0" tIns="0" rIns="0" bIns="0" rtlCol="0" anchor="t">
            <a:spAutoFit/>
          </a:bodyPr>
          <a:lstStyle/>
          <a:p>
            <a:pPr algn="ctr">
              <a:lnSpc>
                <a:spcPts val="10012"/>
              </a:lnSpc>
            </a:pPr>
            <a:r>
              <a:rPr lang="en-US" sz="8344">
                <a:solidFill>
                  <a:srgbClr val="000000"/>
                </a:solidFill>
                <a:latin typeface="League Spartan"/>
                <a:ea typeface="League Spartan"/>
                <a:cs typeface="League Spartan"/>
                <a:sym typeface="League Spartan"/>
              </a:rPr>
              <a:t>EVALUATION</a:t>
            </a:r>
          </a:p>
          <a:p>
            <a:pPr marL="0" lvl="0" indent="0" algn="ctr">
              <a:lnSpc>
                <a:spcPts val="10012"/>
              </a:lnSpc>
              <a:spcBef>
                <a:spcPct val="0"/>
              </a:spcBef>
            </a:pPr>
            <a:r>
              <a:rPr lang="en-US" sz="8344">
                <a:solidFill>
                  <a:srgbClr val="000000"/>
                </a:solidFill>
                <a:latin typeface="League Spartan"/>
                <a:ea typeface="League Spartan"/>
                <a:cs typeface="League Spartan"/>
                <a:sym typeface="League Spartan"/>
              </a:rPr>
              <a:t>RESULTS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713</Words>
  <Application>Microsoft Office PowerPoint</Application>
  <PresentationFormat>Custom</PresentationFormat>
  <Paragraphs>122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DG Jory</vt:lpstr>
      <vt:lpstr>League Spartan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SML Project PPT</dc:title>
  <dc:creator>Abthedev</dc:creator>
  <cp:lastModifiedBy>Abhik Ghosh</cp:lastModifiedBy>
  <cp:revision>3</cp:revision>
  <dcterms:created xsi:type="dcterms:W3CDTF">2006-08-16T00:00:00Z</dcterms:created>
  <dcterms:modified xsi:type="dcterms:W3CDTF">2024-11-16T21:17:48Z</dcterms:modified>
  <dc:identifier>DAGWqu_7r_g</dc:identifier>
</cp:coreProperties>
</file>