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9F02-5E1C-81B6-D739-2354D2E8F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4B8DB-689B-FC19-236A-359A1BA0B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6F780-0CCD-6AEC-A5A7-CA70A747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579E-CB77-BC19-4883-F07CBD95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F958-D88D-EF9D-B4EE-F7A40F2C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5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9433-26D3-58D9-5ABC-9F1C15B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D690D-96FE-F6F5-5E0C-607468D67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C577-E17D-DBC8-0345-0A6A841E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0F3B-2656-D053-5E06-8427E9A0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D2CDD-4955-8EF6-E501-2681FCB7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6106C-68C0-DE46-4690-76D4CBA0E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A6EA7-9311-455C-BAC3-3F508E59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E4D9-142E-F79A-EC51-8527D8F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56DE5-0F05-3957-84CF-4D3A342E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3A73-11FD-6833-0A8C-FB35BC75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8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FFF0-CED0-6AC1-51C8-4949F576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31AC-C9FE-6A62-EE7B-CF2A9AA0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4B44-9362-4EEC-007F-B2181A7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4F1B-CAED-3911-2619-02D0634C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8BB7-CC2B-983A-2E94-B2469CAA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F762-86BB-A587-A216-F380610D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A1621-4C13-E4CD-BBBC-DB751288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0A99-9B83-6C75-2C0C-05EA5BDA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F660-4847-CB36-648A-6AF29DFD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ECD6-0929-7A7F-6B09-C3C87003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4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84C2-8713-3264-01C9-49B03766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CE3B-916B-1297-022C-BF93A0D30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B5B75-0F34-9356-0936-A9C103644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92D42-C74F-E3BD-1A02-77652B13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4999-8273-B48E-3394-6DF55074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01D91-F356-4471-4A2B-4E21944A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3232-978F-51AB-3365-DD16B403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AA07B-F6FD-177A-0A12-F6949CD8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E4165-5932-FB5B-CE36-0B505A01C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600E8-B0A9-001A-38CA-C91A12982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A74E4-C253-0B6D-245E-0189E502A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2C7AC-AD43-111D-7F18-0AC84766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DB13D-819C-0030-DDBF-5B3788ED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BCEAB-A1B8-EA7F-7D6B-05C1FF0D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FF1C-25FD-0A95-8AA4-C6A26E9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4D16-B766-1C0B-F92E-2FCB1C77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F84F7-FB2D-0559-0108-E9E815F5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07AB-A9C7-797F-DFF0-4DD7C309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D7AD6-1B9A-EEBD-C818-793EB28B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26BD3-42AB-3944-3638-FA6C526A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20EA-0F3F-13CB-07CE-B4FBA25A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3A19-70EE-8D7A-8019-ED804314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DD8D1-3E80-845D-5CD1-9A9D4854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9E50D-B67A-184B-7518-EAE643A9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7F99F-ABE4-485E-6039-404D66AF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1A7CF-536A-825E-2290-38EFC689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BE2F-60AD-6868-631B-D26D0886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6148-7F3E-FB33-02EF-259F242D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E5FE-F662-1657-2AE4-8CD8A4D05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3F55-40F7-BB63-B684-C8F462BF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04712-7831-C314-8CCA-C959158C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1A61-0B3E-41FD-1B39-DB47BF17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8927-D9CF-EE2D-5772-0AA13596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031B1-258C-17F1-CEB4-80BD106F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750AA-157F-CB5D-D3AD-222952A6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3189-95D1-45CF-687B-A3566FF3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6383-7C41-4241-84C3-B17F72D58E1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F667-B203-15D7-F009-82C8E71F7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E4E26-6893-D209-3650-27C4920E2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2D0D0-CD95-400D-8382-784A39ADA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CF1F4A-F674-DD5B-C62D-36FA8203885D}"/>
              </a:ext>
            </a:extLst>
          </p:cNvPr>
          <p:cNvSpPr txBox="1"/>
          <p:nvPr/>
        </p:nvSpPr>
        <p:spPr>
          <a:xfrm>
            <a:off x="377689" y="1233869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 Theory to Reality: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Best Practices for Your Databricks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FBFF3-416D-A224-8529-2A7A4FD07647}"/>
              </a:ext>
            </a:extLst>
          </p:cNvPr>
          <p:cNvSpPr txBox="1"/>
          <p:nvPr/>
        </p:nvSpPr>
        <p:spPr>
          <a:xfrm>
            <a:off x="5407726" y="972592"/>
            <a:ext cx="6406585" cy="520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/>
              <a:t>Data Ingestion: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Think "landing zone":</a:t>
            </a:r>
            <a:r>
              <a:rPr lang="en-US" sz="1400" dirty="0"/>
              <a:t> Embrace Azure Data Lake Storage (ADLS) or Blob Storage as your raw data hub. It's scalable, cost-effective, and handles diverse data sources seamlessly.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Incremental updates are your friend:</a:t>
            </a:r>
            <a:r>
              <a:rPr lang="en-US" sz="1400" dirty="0"/>
              <a:t> Don't refresh everything! Use Delta Lake or Databricks Auto Loader to process only new or changed data, saving time and resources.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Parquet for the win:</a:t>
            </a:r>
            <a:r>
              <a:rPr lang="en-US" sz="1400" dirty="0"/>
              <a:t> Convert ingested data to Parquet format for columnar storage magic. Faster queries, efficient compression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/>
              <a:t>Orchestration: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Databricks Workflows, your workflow BFF:</a:t>
            </a:r>
            <a:r>
              <a:rPr lang="en-US" sz="1400" dirty="0"/>
              <a:t> Visually orchestrate complex pipelines, schedule tasks, and manage retries like a pro. It's powerful and user-friendly.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Airflow integration:</a:t>
            </a:r>
            <a:r>
              <a:rPr lang="en-US" sz="1400" dirty="0"/>
              <a:t> Need more advanced scheduling? Airflow can be your partner in crime, offering rich scheduling options and community support.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Parameterize everything:</a:t>
            </a:r>
            <a:r>
              <a:rPr lang="en-US" sz="1400" dirty="0"/>
              <a:t> Make your life easier! Use parameters in workflows and jobs for easy environment switching, deployment flexibility, and dynamic configurations.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A88058-50A3-0A41-6E8C-911C1CD8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261" y="134720"/>
            <a:ext cx="1056356" cy="5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loitte Appoints Dipti Gulati as Chair and CEO of Deloitte &amp; Touche LLP  and Carin Giuliante as Chair and CEO of Deloitte Tax LLP">
            <a:extLst>
              <a:ext uri="{FF2B5EF4-FFF2-40B4-BE49-F238E27FC236}">
                <a16:creationId xmlns:a16="http://schemas.microsoft.com/office/drawing/2014/main" id="{4B1395E6-1EBD-5AAE-8C6B-AE62B244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21" y="6302561"/>
            <a:ext cx="969096" cy="5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CF1F4A-F674-DD5B-C62D-36FA8203885D}"/>
              </a:ext>
            </a:extLst>
          </p:cNvPr>
          <p:cNvSpPr txBox="1"/>
          <p:nvPr/>
        </p:nvSpPr>
        <p:spPr>
          <a:xfrm>
            <a:off x="377689" y="1233869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 Theory to Reality: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Best Practices for Your Databricks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65DEE-FDAB-91F6-6269-A2A7542089E4}"/>
              </a:ext>
            </a:extLst>
          </p:cNvPr>
          <p:cNvSpPr txBox="1"/>
          <p:nvPr/>
        </p:nvSpPr>
        <p:spPr>
          <a:xfrm>
            <a:off x="5407726" y="972592"/>
            <a:ext cx="64065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Security First: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Managed identities, not your secrets: </a:t>
            </a:r>
            <a:r>
              <a:rPr lang="en-US" sz="1400" dirty="0"/>
              <a:t>Ditch storing sensitive credentials. Use Azure Managed Identities for Databricks for secure authorization without the hassle.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RBAC: </a:t>
            </a:r>
            <a:r>
              <a:rPr lang="en-US" sz="1400" dirty="0"/>
              <a:t>fine-grained access control: Grant users only the access they need. Databricks RBAC lets you control workspace, cluster, and object access with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Data encryption, at rest and in transit: </a:t>
            </a:r>
            <a:r>
              <a:rPr lang="en-US" sz="1400" dirty="0"/>
              <a:t>Protect your data! Enable encryption using Azure Key Vault for secure storage and transmission, no exceptions.</a:t>
            </a:r>
          </a:p>
          <a:p>
            <a:endParaRPr lang="en-US" sz="1400" dirty="0"/>
          </a:p>
          <a:p>
            <a:r>
              <a:rPr lang="en-US" sz="1400" b="1" u="sng" dirty="0"/>
              <a:t>User Access: Control is Key: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Azure AD integration, your security blanket: </a:t>
            </a:r>
            <a:r>
              <a:rPr lang="en-US" sz="1400" dirty="0"/>
              <a:t>Leverage Azure Active Directory for user authentication and authorization. It's central, secure, and aligns with existing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Least privilege principle: </a:t>
            </a:r>
            <a:r>
              <a:rPr lang="en-US" sz="1400" dirty="0"/>
              <a:t>less is more: Don't overshare! Give users only the minimum access needed for their tasks. It's secure and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Regular reviews and audits: </a:t>
            </a:r>
            <a:r>
              <a:rPr lang="en-US" sz="1400" dirty="0"/>
              <a:t>Stay vigilant! Conduct periodic reviews and audits of user access and activity to identify and address potential security vulnerabilities.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D2528F-CFDE-BE72-33AC-3620D6ED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261" y="134720"/>
            <a:ext cx="1056356" cy="5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loitte Appoints Dipti Gulati as Chair and CEO of Deloitte &amp; Touche LLP  and Carin Giuliante as Chair and CEO of Deloitte Tax LLP">
            <a:extLst>
              <a:ext uri="{FF2B5EF4-FFF2-40B4-BE49-F238E27FC236}">
                <a16:creationId xmlns:a16="http://schemas.microsoft.com/office/drawing/2014/main" id="{6D37E287-AD69-B13C-E2B5-A3B116CC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21" y="6302561"/>
            <a:ext cx="969096" cy="5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CF1F4A-F674-DD5B-C62D-36FA8203885D}"/>
              </a:ext>
            </a:extLst>
          </p:cNvPr>
          <p:cNvSpPr txBox="1"/>
          <p:nvPr/>
        </p:nvSpPr>
        <p:spPr>
          <a:xfrm>
            <a:off x="377688" y="1233869"/>
            <a:ext cx="4230887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 Theory to Reality: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Best Practices for Your Databricks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A7E902-057E-1978-4F3F-F4744755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261" y="134720"/>
            <a:ext cx="1056356" cy="5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65DEE-FDAB-91F6-6269-A2A7542089E4}"/>
              </a:ext>
            </a:extLst>
          </p:cNvPr>
          <p:cNvSpPr txBox="1"/>
          <p:nvPr/>
        </p:nvSpPr>
        <p:spPr>
          <a:xfrm>
            <a:off x="5407726" y="972592"/>
            <a:ext cx="640658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Right-size: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Autoscaling</a:t>
            </a:r>
            <a:r>
              <a:rPr lang="en-US" sz="1400" dirty="0"/>
              <a:t>: Dynamically adjust size based on workload.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Spot instances</a:t>
            </a:r>
            <a:r>
              <a:rPr lang="en-US" sz="1400" dirty="0"/>
              <a:t>: Cost-effective, but handle interruptions.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Instance types</a:t>
            </a:r>
            <a:r>
              <a:rPr lang="en-US" sz="1400" dirty="0"/>
              <a:t>: Match CPU, memory, storage to your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Resource pools:</a:t>
            </a:r>
            <a:r>
              <a:rPr lang="en-US" sz="1400" dirty="0"/>
              <a:t> Organize for efficient allocation.</a:t>
            </a:r>
          </a:p>
          <a:p>
            <a:endParaRPr lang="en-US" sz="1400" dirty="0"/>
          </a:p>
          <a:p>
            <a:r>
              <a:rPr lang="en-US" sz="1400" b="1" u="sng" dirty="0"/>
              <a:t>Optimize Costs: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Idle termination:</a:t>
            </a:r>
            <a:r>
              <a:rPr lang="en-US" sz="1400" dirty="0"/>
              <a:t> Automate termination for unused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Reserved instances:</a:t>
            </a:r>
            <a:r>
              <a:rPr lang="en-US" sz="1400" dirty="0"/>
              <a:t> Secure capacity for predictable workloads.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Cost monitoring:</a:t>
            </a:r>
            <a:r>
              <a:rPr lang="en-US" sz="1400" dirty="0"/>
              <a:t> Track usage, identify overspending.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Cost optimization tools: </a:t>
            </a:r>
            <a:r>
              <a:rPr lang="en-US" sz="1400" dirty="0"/>
              <a:t>Leverage Databricks recommendations.</a:t>
            </a:r>
          </a:p>
          <a:p>
            <a:endParaRPr lang="en-US" sz="1400" dirty="0"/>
          </a:p>
          <a:p>
            <a:r>
              <a:rPr lang="en-US" sz="1400" b="1" u="sng" dirty="0"/>
              <a:t>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Cluster monitoring:</a:t>
            </a:r>
            <a:r>
              <a:rPr lang="en-US" sz="1400" dirty="0"/>
              <a:t> Identify bottlenecks, resource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Cluster configuration:</a:t>
            </a:r>
            <a:r>
              <a:rPr lang="en-US" sz="1400" dirty="0"/>
              <a:t> Allocate resources based on workload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Spark optimization:</a:t>
            </a:r>
            <a:r>
              <a:rPr lang="en-US" sz="1400" dirty="0"/>
              <a:t> Utilize efficient practices, 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Workload isolation:</a:t>
            </a:r>
            <a:r>
              <a:rPr lang="en-US" sz="1400" dirty="0"/>
              <a:t> Prevent performance interference.</a:t>
            </a:r>
          </a:p>
          <a:p>
            <a:endParaRPr lang="en-US" sz="1400" dirty="0"/>
          </a:p>
          <a:p>
            <a:r>
              <a:rPr lang="en-US" sz="1400" b="1" u="sng" dirty="0"/>
              <a:t>Additional: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Version control:</a:t>
            </a:r>
            <a:r>
              <a:rPr lang="en-US" sz="1400" dirty="0"/>
              <a:t> Track changes, enable rollbacks.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Security:</a:t>
            </a:r>
            <a:r>
              <a:rPr lang="en-US" sz="1400" dirty="0"/>
              <a:t> Implement RBAC, network security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Data encryption:</a:t>
            </a:r>
            <a:r>
              <a:rPr lang="en-US" sz="1400" dirty="0"/>
              <a:t> Ensure data security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Disaster recovery:</a:t>
            </a:r>
            <a:r>
              <a:rPr lang="en-US" sz="1400" dirty="0"/>
              <a:t> Minimize downtime in case of outages.</a:t>
            </a:r>
          </a:p>
        </p:txBody>
      </p:sp>
      <p:pic>
        <p:nvPicPr>
          <p:cNvPr id="4" name="Picture 2" descr="Deloitte Appoints Dipti Gulati as Chair and CEO of Deloitte &amp; Touche LLP  and Carin Giuliante as Chair and CEO of Deloitte Tax LLP">
            <a:extLst>
              <a:ext uri="{FF2B5EF4-FFF2-40B4-BE49-F238E27FC236}">
                <a16:creationId xmlns:a16="http://schemas.microsoft.com/office/drawing/2014/main" id="{DA59EBE2-8001-DF1B-9195-53F0EE74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21" y="6302561"/>
            <a:ext cx="969096" cy="5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630C5-09C1-4BF5-FAE0-8EC817A38CFF}"/>
              </a:ext>
            </a:extLst>
          </p:cNvPr>
          <p:cNvSpPr txBox="1"/>
          <p:nvPr/>
        </p:nvSpPr>
        <p:spPr>
          <a:xfrm>
            <a:off x="5407726" y="231211"/>
            <a:ext cx="47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Cluster Management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18D63A-3570-E906-1C59-0AB51D19F515}"/>
              </a:ext>
            </a:extLst>
          </p:cNvPr>
          <p:cNvCxnSpPr/>
          <p:nvPr/>
        </p:nvCxnSpPr>
        <p:spPr>
          <a:xfrm>
            <a:off x="5504688" y="690159"/>
            <a:ext cx="51937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8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CF1F4A-F674-DD5B-C62D-36FA8203885D}"/>
              </a:ext>
            </a:extLst>
          </p:cNvPr>
          <p:cNvSpPr txBox="1"/>
          <p:nvPr/>
        </p:nvSpPr>
        <p:spPr>
          <a:xfrm>
            <a:off x="377689" y="1233869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 Theory to Reality: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Best Practices for Your Databricks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A7E902-057E-1978-4F3F-F4744755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261" y="134720"/>
            <a:ext cx="1056356" cy="5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65DEE-FDAB-91F6-6269-A2A7542089E4}"/>
              </a:ext>
            </a:extLst>
          </p:cNvPr>
          <p:cNvSpPr txBox="1"/>
          <p:nvPr/>
        </p:nvSpPr>
        <p:spPr>
          <a:xfrm>
            <a:off x="5407726" y="972592"/>
            <a:ext cx="640658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CI/CD: Automate Your Way to Success: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Databricks Repos: </a:t>
            </a:r>
            <a:r>
              <a:rPr lang="en-US" sz="1400" dirty="0"/>
              <a:t>version control made simple: Keep notebooks, scripts, and configs organized with Databricks Repos. It's collaborative, tracks history, and simplifies deployments.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GitHub integration: </a:t>
            </a:r>
            <a:r>
              <a:rPr lang="en-US" sz="1400" dirty="0"/>
              <a:t>Embrace the power of GitHub! Integrate for seamless code management, pull requests, and automated CI/CD workflows involving notebooks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Test, test, test: </a:t>
            </a:r>
            <a:r>
              <a:rPr lang="en-US" sz="1400" dirty="0"/>
              <a:t>Don't deploy blindly! Establish unit and integration testing practices for notebooks and pipelines to ensure data quality and prevent regressions.</a:t>
            </a:r>
          </a:p>
          <a:p>
            <a:endParaRPr lang="en-US" sz="1400" dirty="0"/>
          </a:p>
          <a:p>
            <a:r>
              <a:rPr lang="en-US" sz="1400" b="1" u="sng" dirty="0"/>
              <a:t>Beyond Best Practices: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Monitor and optimize:</a:t>
            </a:r>
            <a:r>
              <a:rPr lang="en-US" sz="1400" dirty="0"/>
              <a:t> Be proactive! Continuously monitor cluster performance, resource utilization, and pipelines to identify bottlenecks and optimize for efficiency and cost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Cost management matters:</a:t>
            </a:r>
            <a:r>
              <a:rPr lang="en-US" sz="1400" dirty="0"/>
              <a:t> Don't overspend! Utilize Databricks cost optimization tools like spot instances and autoscaling to keep your cloud resource costs in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Community is your friend: </a:t>
            </a:r>
            <a:r>
              <a:rPr lang="en-US" sz="1400" dirty="0"/>
              <a:t>Engage with the Databricks community and forums to share experiences, gain insights, and stay updated on the latest practices and tools.</a:t>
            </a:r>
          </a:p>
        </p:txBody>
      </p:sp>
      <p:pic>
        <p:nvPicPr>
          <p:cNvPr id="4" name="Picture 2" descr="Deloitte Appoints Dipti Gulati as Chair and CEO of Deloitte &amp; Touche LLP  and Carin Giuliante as Chair and CEO of Deloitte Tax LLP">
            <a:extLst>
              <a:ext uri="{FF2B5EF4-FFF2-40B4-BE49-F238E27FC236}">
                <a16:creationId xmlns:a16="http://schemas.microsoft.com/office/drawing/2014/main" id="{DA59EBE2-8001-DF1B-9195-53F0EE74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21" y="6302561"/>
            <a:ext cx="969096" cy="5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2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CF1F4A-F674-DD5B-C62D-36FA8203885D}"/>
              </a:ext>
            </a:extLst>
          </p:cNvPr>
          <p:cNvSpPr txBox="1"/>
          <p:nvPr/>
        </p:nvSpPr>
        <p:spPr>
          <a:xfrm>
            <a:off x="377689" y="1233869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 Theory to Reality: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Best Practices for Your Databricks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A7E902-057E-1978-4F3F-F4744755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261" y="134720"/>
            <a:ext cx="1056356" cy="55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65DEE-FDAB-91F6-6269-A2A7542089E4}"/>
              </a:ext>
            </a:extLst>
          </p:cNvPr>
          <p:cNvSpPr txBox="1"/>
          <p:nvPr/>
        </p:nvSpPr>
        <p:spPr>
          <a:xfrm>
            <a:off x="5407726" y="972592"/>
            <a:ext cx="64065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Cut Costs, Not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Autoscaling</a:t>
            </a:r>
            <a:r>
              <a:rPr lang="en-US" sz="1400" dirty="0"/>
              <a:t>: Adjust cluster size dynamically based on workload.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Spot instances</a:t>
            </a:r>
            <a:r>
              <a:rPr lang="en-US" sz="1400" dirty="0"/>
              <a:t>: Leverage cost-effective, but interruptible, 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Idle termination</a:t>
            </a:r>
            <a:r>
              <a:rPr lang="en-US" sz="1400" dirty="0"/>
              <a:t>: Automatically terminate unused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Resource pools</a:t>
            </a:r>
            <a:r>
              <a:rPr lang="en-US" sz="1400" dirty="0"/>
              <a:t>: Organize clusters for efficient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u="sng" dirty="0"/>
              <a:t>Monitor &amp; Optimize: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Track usage</a:t>
            </a:r>
            <a:r>
              <a:rPr lang="en-US" sz="1400" dirty="0"/>
              <a:t>: Regularly monitor cluster costs and resource 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Cost management tools</a:t>
            </a:r>
            <a:r>
              <a:rPr lang="en-US" sz="1400" dirty="0"/>
              <a:t>: Leverage Azure Cost Management and Databricks'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Identify overspending:</a:t>
            </a:r>
            <a:r>
              <a:rPr lang="en-US" sz="1400" dirty="0"/>
              <a:t> Analyze cost trends and pinpoint areas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u="sng" dirty="0"/>
              <a:t>Reserved Instances (Optional):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Predictable workloads</a:t>
            </a:r>
            <a:r>
              <a:rPr lang="en-US" sz="1400" dirty="0"/>
              <a:t>: Secure capacity and potentially reduce </a:t>
            </a:r>
            <a:r>
              <a:rPr lang="en-US" sz="1400" dirty="0" err="1"/>
              <a:t>costs.Weigh</a:t>
            </a:r>
            <a:r>
              <a:rPr lang="en-US" sz="1400" dirty="0"/>
              <a:t> upfront commitment vs. on-demand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u="sng" dirty="0"/>
              <a:t>Additional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Cost-effective instance types</a:t>
            </a:r>
            <a:r>
              <a:rPr lang="en-US" sz="1400" dirty="0"/>
              <a:t>: Choose instances that match your workload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Data lifecycle management</a:t>
            </a:r>
            <a:r>
              <a:rPr lang="en-US" sz="1400" dirty="0"/>
              <a:t>: Delete or archive old, unused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</a:rPr>
              <a:t>Utilize cost alerts</a:t>
            </a:r>
            <a:r>
              <a:rPr lang="en-US" sz="1400" dirty="0"/>
              <a:t>: Set up alerts for unexpected spikes in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Cost management is an ongoing process. Adapt best practices to your specific use case and monitor the impact on performance to ensure a balance between cost efficiency and optimal performance.</a:t>
            </a:r>
          </a:p>
        </p:txBody>
      </p:sp>
      <p:pic>
        <p:nvPicPr>
          <p:cNvPr id="4" name="Picture 2" descr="Deloitte Appoints Dipti Gulati as Chair and CEO of Deloitte &amp; Touche LLP  and Carin Giuliante as Chair and CEO of Deloitte Tax LLP">
            <a:extLst>
              <a:ext uri="{FF2B5EF4-FFF2-40B4-BE49-F238E27FC236}">
                <a16:creationId xmlns:a16="http://schemas.microsoft.com/office/drawing/2014/main" id="{DA59EBE2-8001-DF1B-9195-53F0EE74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521" y="6302561"/>
            <a:ext cx="969096" cy="5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630C5-09C1-4BF5-FAE0-8EC817A38CFF}"/>
              </a:ext>
            </a:extLst>
          </p:cNvPr>
          <p:cNvSpPr txBox="1"/>
          <p:nvPr/>
        </p:nvSpPr>
        <p:spPr>
          <a:xfrm>
            <a:off x="5407726" y="231211"/>
            <a:ext cx="4718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Cost Management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18D63A-3570-E906-1C59-0AB51D19F515}"/>
              </a:ext>
            </a:extLst>
          </p:cNvPr>
          <p:cNvCxnSpPr/>
          <p:nvPr/>
        </p:nvCxnSpPr>
        <p:spPr>
          <a:xfrm>
            <a:off x="5504688" y="690159"/>
            <a:ext cx="51937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7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914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Tadepalli, Anil</dc:creator>
  <cp:lastModifiedBy>Tadepalli, Anil</cp:lastModifiedBy>
  <cp:revision>4</cp:revision>
  <dcterms:created xsi:type="dcterms:W3CDTF">2024-02-22T10:53:24Z</dcterms:created>
  <dcterms:modified xsi:type="dcterms:W3CDTF">2024-03-04T03:04:10Z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2024-02-22T10:53:24Z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210fb1ec-afbb-4bb8-8eeb-66192409fa45</vt:lpwstr>
  </property>
  <property fmtid="{D5CDD505-2E9C-101B-9397-08002B2CF9AE}" pid="8" name="MSIP_Label_ea60d57e-af5b-4752-ac57-3e4f28ca11dc_ContentBits">
    <vt:lpwstr>0</vt:lpwstr>
  </property>
</Properties>
</file>