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7FFFC89D_4E5FF5CD.xml" ContentType="application/vnd.ms-powerpoint.comments+xml"/>
  <Override PartName="/ppt/notesSlides/notesSlide12.xml" ContentType="application/vnd.openxmlformats-officedocument.presentationml.notesSlide+xml"/>
  <Override PartName="/ppt/comments/modernComment_7FFFC89E_3FFC2C84.xml" ContentType="application/vnd.ms-powerpoint.comments+xml"/>
  <Override PartName="/ppt/notesSlides/notesSlide13.xml" ContentType="application/vnd.openxmlformats-officedocument.presentationml.notesSlide+xml"/>
  <Override PartName="/ppt/comments/modernComment_7FFFC89F_39D2230E.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6" r:id="rId4"/>
  </p:sldMasterIdLst>
  <p:notesMasterIdLst>
    <p:notesMasterId r:id="rId19"/>
  </p:notesMasterIdLst>
  <p:handoutMasterIdLst>
    <p:handoutMasterId r:id="rId20"/>
  </p:handoutMasterIdLst>
  <p:sldIdLst>
    <p:sldId id="2147469446" r:id="rId5"/>
    <p:sldId id="2147308963" r:id="rId6"/>
    <p:sldId id="2147469468" r:id="rId7"/>
    <p:sldId id="2147469467" r:id="rId8"/>
    <p:sldId id="2147469466" r:id="rId9"/>
    <p:sldId id="2147469465" r:id="rId10"/>
    <p:sldId id="2147469464" r:id="rId11"/>
    <p:sldId id="2147469442" r:id="rId12"/>
    <p:sldId id="2147308959" r:id="rId13"/>
    <p:sldId id="2147308960" r:id="rId14"/>
    <p:sldId id="2147308962" r:id="rId15"/>
    <p:sldId id="2147469469" r:id="rId16"/>
    <p:sldId id="2147469470" r:id="rId17"/>
    <p:sldId id="2147469471" r:id="rId18"/>
  </p:sldIdLst>
  <p:sldSz cx="12192000" cy="6858000"/>
  <p:notesSz cx="7315200" cy="96012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rtz - Data Lake Deployment" id="{57247A6C-B6C3-4CE5-83FD-B8413800F8DC}">
          <p14:sldIdLst/>
        </p14:section>
        <p14:section name="b. Our Quals" id="{26F680FD-B79B-4867-810C-15AB7AAFCF68}">
          <p14:sldIdLst>
            <p14:sldId id="2147469446"/>
            <p14:sldId id="2147308963"/>
            <p14:sldId id="2147469468"/>
            <p14:sldId id="2147469467"/>
            <p14:sldId id="2147469466"/>
            <p14:sldId id="2147469465"/>
            <p14:sldId id="2147469464"/>
            <p14:sldId id="2147469442"/>
            <p14:sldId id="2147308959"/>
            <p14:sldId id="2147308960"/>
            <p14:sldId id="2147308962"/>
            <p14:sldId id="2147469469"/>
            <p14:sldId id="2147469470"/>
            <p14:sldId id="2147469471"/>
          </p14:sldIdLst>
        </p14:section>
      </p14:sectionLst>
    </p:ext>
    <p:ext uri="{EFAFB233-063F-42B5-8137-9DF3F51BA10A}">
      <p15:sldGuideLst xmlns:p15="http://schemas.microsoft.com/office/powerpoint/2012/main">
        <p15:guide id="1" orient="horz" pos="894" userDrawn="1">
          <p15:clr>
            <a:srgbClr val="A4A3A4"/>
          </p15:clr>
        </p15:guide>
        <p15:guide id="2" pos="4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D055671-B14F-102F-B675-604CA342B2BB}" name="Sukumaran, Suresh" initials="SS" userId="S::sursukumaran@deloitte.com::be52f99e-f857-44ed-9703-5a7d57e1cbd4" providerId="AD"/>
  <p188:author id="{B6DDACD4-B838-FE7A-50A8-F88E963392FF}" name="Sasikanth, Mahesh" initials="SM" userId="S::msasikanth@deloitte.com::b1316825-a4ac-42b9-9d16-7689356103c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humana, Hari Krishna" initials="BHK" lastIdx="1" clrIdx="0">
    <p:extLst>
      <p:ext uri="{19B8F6BF-5375-455C-9EA6-DF929625EA0E}">
        <p15:presenceInfo xmlns:p15="http://schemas.microsoft.com/office/powerpoint/2012/main" userId="S::hbhumana@deloitte.com::20ea3f2f-ef61-4537-85c4-ea2afe28fbba" providerId="AD"/>
      </p:ext>
    </p:extLst>
  </p:cmAuthor>
  <p:cmAuthor id="2" name="Goel, Pulkit" initials="GP" lastIdx="68" clrIdx="1">
    <p:extLst>
      <p:ext uri="{19B8F6BF-5375-455C-9EA6-DF929625EA0E}">
        <p15:presenceInfo xmlns:p15="http://schemas.microsoft.com/office/powerpoint/2012/main" userId="S::pulgoel@deloitte.com::7f26dfe2-5a8c-4198-9bd6-0cac8e793fc1" providerId="AD"/>
      </p:ext>
    </p:extLst>
  </p:cmAuthor>
  <p:cmAuthor id="3" name="Shahapurkar, Nagesh" initials="SN" lastIdx="1" clrIdx="2">
    <p:extLst>
      <p:ext uri="{19B8F6BF-5375-455C-9EA6-DF929625EA0E}">
        <p15:presenceInfo xmlns:p15="http://schemas.microsoft.com/office/powerpoint/2012/main" userId="S::nshahapurkar@deloitte.com::8fb9703f-f459-4c6d-98d8-a1698463a50e" providerId="AD"/>
      </p:ext>
    </p:extLst>
  </p:cmAuthor>
  <p:cmAuthor id="4" name="Jana, Subrata" initials="JS" lastIdx="1" clrIdx="3">
    <p:extLst>
      <p:ext uri="{19B8F6BF-5375-455C-9EA6-DF929625EA0E}">
        <p15:presenceInfo xmlns:p15="http://schemas.microsoft.com/office/powerpoint/2012/main" userId="S::sjana@deloitte.com::1d18807e-9947-485d-ad09-2f9d66738cf4" providerId="AD"/>
      </p:ext>
    </p:extLst>
  </p:cmAuthor>
  <p:cmAuthor id="5" name="Vakil, Bhavesh" initials="VB" lastIdx="1" clrIdx="4">
    <p:extLst>
      <p:ext uri="{19B8F6BF-5375-455C-9EA6-DF929625EA0E}">
        <p15:presenceInfo xmlns:p15="http://schemas.microsoft.com/office/powerpoint/2012/main" userId="S::bvakil@deloitte.com::320bcdff-68bb-453b-9b7a-fc6e98a168d3" providerId="AD"/>
      </p:ext>
    </p:extLst>
  </p:cmAuthor>
  <p:cmAuthor id="6" name="Cox, CJ" initials="CC" lastIdx="1" clrIdx="5">
    <p:extLst>
      <p:ext uri="{19B8F6BF-5375-455C-9EA6-DF929625EA0E}">
        <p15:presenceInfo xmlns:p15="http://schemas.microsoft.com/office/powerpoint/2012/main" userId="S::cjcox@deloitte.com::2df4c1f6-3294-451f-af40-fdf023c9e56d" providerId="AD"/>
      </p:ext>
    </p:extLst>
  </p:cmAuthor>
  <p:cmAuthor id="7" name="Kumar, Sathish" initials="KS" lastIdx="2" clrIdx="6">
    <p:extLst>
      <p:ext uri="{19B8F6BF-5375-455C-9EA6-DF929625EA0E}">
        <p15:presenceInfo xmlns:p15="http://schemas.microsoft.com/office/powerpoint/2012/main" userId="S::sathikumar@deloitte.com::a56cb044-679e-41c7-9e4e-fecd7c8adef7" providerId="AD"/>
      </p:ext>
    </p:extLst>
  </p:cmAuthor>
  <p:cmAuthor id="8" name="Easom, Anthony" initials="EA" lastIdx="10" clrIdx="7">
    <p:extLst>
      <p:ext uri="{19B8F6BF-5375-455C-9EA6-DF929625EA0E}">
        <p15:presenceInfo xmlns:p15="http://schemas.microsoft.com/office/powerpoint/2012/main" userId="S::aeasom@deloitte.com::7c17be2b-fee6-4df4-9119-2d229fd01732" providerId="AD"/>
      </p:ext>
    </p:extLst>
  </p:cmAuthor>
  <p:cmAuthor id="9" name="Thambi, Ashok" initials="TA" lastIdx="83" clrIdx="8">
    <p:extLst>
      <p:ext uri="{19B8F6BF-5375-455C-9EA6-DF929625EA0E}">
        <p15:presenceInfo xmlns:p15="http://schemas.microsoft.com/office/powerpoint/2012/main" userId="S::asthambi@deloitte.com::7e9c902b-42cb-4e62-9951-b8cd8c867431" providerId="AD"/>
      </p:ext>
    </p:extLst>
  </p:cmAuthor>
  <p:cmAuthor id="10" name="Vaddadi, Praveen Sree" initials="VPS" lastIdx="49" clrIdx="9">
    <p:extLst>
      <p:ext uri="{19B8F6BF-5375-455C-9EA6-DF929625EA0E}">
        <p15:presenceInfo xmlns:p15="http://schemas.microsoft.com/office/powerpoint/2012/main" userId="S::pvaddadi@deloitte.com::088467b0-712a-4f7b-8b1e-f50a9891468d" providerId="AD"/>
      </p:ext>
    </p:extLst>
  </p:cmAuthor>
  <p:cmAuthor id="11" name="Sinha, Rohit" initials="SR" lastIdx="13" clrIdx="10">
    <p:extLst>
      <p:ext uri="{19B8F6BF-5375-455C-9EA6-DF929625EA0E}">
        <p15:presenceInfo xmlns:p15="http://schemas.microsoft.com/office/powerpoint/2012/main" userId="S::rosinha@deloitte.com::a0f9035f-caa8-45c8-8324-fea75f5a5310" providerId="AD"/>
      </p:ext>
    </p:extLst>
  </p:cmAuthor>
  <p:cmAuthor id="12" name="Tati, Kavitha" initials="TK" lastIdx="25" clrIdx="11">
    <p:extLst>
      <p:ext uri="{19B8F6BF-5375-455C-9EA6-DF929625EA0E}">
        <p15:presenceInfo xmlns:p15="http://schemas.microsoft.com/office/powerpoint/2012/main" userId="S::tkavitha@deloitte.com::e39c4144-4504-46b5-b700-962f937ec44b" providerId="AD"/>
      </p:ext>
    </p:extLst>
  </p:cmAuthor>
  <p:cmAuthor id="13" name="Jha, Tarun" initials="TJ" lastIdx="16" clrIdx="12">
    <p:extLst>
      <p:ext uri="{19B8F6BF-5375-455C-9EA6-DF929625EA0E}">
        <p15:presenceInfo xmlns:p15="http://schemas.microsoft.com/office/powerpoint/2012/main" userId="Jha, Tarun" providerId="None"/>
      </p:ext>
    </p:extLst>
  </p:cmAuthor>
  <p:cmAuthor id="14" name="Dillon, Kevin" initials="DK" lastIdx="16" clrIdx="13">
    <p:extLst>
      <p:ext uri="{19B8F6BF-5375-455C-9EA6-DF929625EA0E}">
        <p15:presenceInfo xmlns:p15="http://schemas.microsoft.com/office/powerpoint/2012/main" userId="S::kdillon@deloitte.com::ab7803fb-037b-4065-9dbe-591855279ac2" providerId="AD"/>
      </p:ext>
    </p:extLst>
  </p:cmAuthor>
  <p:cmAuthor id="15" name="Khan, Javeed" initials="KJ" lastIdx="4" clrIdx="14">
    <p:extLst>
      <p:ext uri="{19B8F6BF-5375-455C-9EA6-DF929625EA0E}">
        <p15:presenceInfo xmlns:p15="http://schemas.microsoft.com/office/powerpoint/2012/main" userId="S::javekhan@deloitte.com::6d939899-52ce-4785-bf68-e56f3fa66b61" providerId="AD"/>
      </p:ext>
    </p:extLst>
  </p:cmAuthor>
  <p:cmAuthor id="16" name="Walker, Josh" initials="WJ" lastIdx="9" clrIdx="15">
    <p:extLst>
      <p:ext uri="{19B8F6BF-5375-455C-9EA6-DF929625EA0E}">
        <p15:presenceInfo xmlns:p15="http://schemas.microsoft.com/office/powerpoint/2012/main" userId="S::joshwalker@deloitte.com::6b1a7ed5-6571-4421-b5cb-29e1efe462fb" providerId="AD"/>
      </p:ext>
    </p:extLst>
  </p:cmAuthor>
  <p:cmAuthor id="17" name="Kundhurthi, Kalyani" initials="KK" lastIdx="5" clrIdx="16">
    <p:extLst>
      <p:ext uri="{19B8F6BF-5375-455C-9EA6-DF929625EA0E}">
        <p15:presenceInfo xmlns:p15="http://schemas.microsoft.com/office/powerpoint/2012/main" userId="S::kkundhurthi@deloitte.com::27876636-2c02-435a-80fb-660d6cda5981" providerId="AD"/>
      </p:ext>
    </p:extLst>
  </p:cmAuthor>
  <p:cmAuthor id="18" name="Sharma, Ashish" initials="SA" lastIdx="1" clrIdx="17">
    <p:extLst>
      <p:ext uri="{19B8F6BF-5375-455C-9EA6-DF929625EA0E}">
        <p15:presenceInfo xmlns:p15="http://schemas.microsoft.com/office/powerpoint/2012/main" userId="S::ashishsharma2@deloitte.com::c44a164c-dce7-4f38-9f86-d2cff2b4cdcf" providerId="AD"/>
      </p:ext>
    </p:extLst>
  </p:cmAuthor>
  <p:cmAuthor id="19" name="Subbiah Kumar, Sunitaa Preeti" initials="SKSP" lastIdx="1" clrIdx="18">
    <p:extLst>
      <p:ext uri="{19B8F6BF-5375-455C-9EA6-DF929625EA0E}">
        <p15:presenceInfo xmlns:p15="http://schemas.microsoft.com/office/powerpoint/2012/main" userId="S::supreeti@deloitte.com::b6bd0f07-4e36-414c-a3d6-7d26ec5dc221" providerId="AD"/>
      </p:ext>
    </p:extLst>
  </p:cmAuthor>
  <p:cmAuthor id="20" name="Parisi, John" initials="PJ" lastIdx="7" clrIdx="19">
    <p:extLst>
      <p:ext uri="{19B8F6BF-5375-455C-9EA6-DF929625EA0E}">
        <p15:presenceInfo xmlns:p15="http://schemas.microsoft.com/office/powerpoint/2012/main" userId="S::joparisi@deloitte.com::456b1b0b-863c-49de-95f7-6d16bbaa4453" providerId="AD"/>
      </p:ext>
    </p:extLst>
  </p:cmAuthor>
  <p:cmAuthor id="21" name="Modi, Ashish" initials="MA" lastIdx="3" clrIdx="20">
    <p:extLst>
      <p:ext uri="{19B8F6BF-5375-455C-9EA6-DF929625EA0E}">
        <p15:presenceInfo xmlns:p15="http://schemas.microsoft.com/office/powerpoint/2012/main" userId="S::asmodi@deloitte.com::d99341c2-73e2-4960-a0d4-4b3f5bf6f546" providerId="AD"/>
      </p:ext>
    </p:extLst>
  </p:cmAuthor>
  <p:cmAuthor id="22" name="Hurlbrink, Dave" initials="HD" lastIdx="9" clrIdx="21">
    <p:extLst>
      <p:ext uri="{19B8F6BF-5375-455C-9EA6-DF929625EA0E}">
        <p15:presenceInfo xmlns:p15="http://schemas.microsoft.com/office/powerpoint/2012/main" userId="S::dhurlbrink@deloitte.com::2d938925-38be-4727-abc8-ef4dbdaa916d" providerId="AD"/>
      </p:ext>
    </p:extLst>
  </p:cmAuthor>
  <p:cmAuthor id="23" name="Microsoft Office User" initials="PV" lastIdx="5" clrIdx="2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2B4"/>
    <a:srgbClr val="F1F8FD"/>
    <a:srgbClr val="CCE5EF"/>
    <a:srgbClr val="D8ECF8"/>
    <a:srgbClr val="D9D9D9"/>
    <a:srgbClr val="000000"/>
    <a:srgbClr val="007CB0"/>
    <a:srgbClr val="62B5E5"/>
    <a:srgbClr val="FFFFFF"/>
    <a:srgbClr val="57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876" y="72"/>
      </p:cViewPr>
      <p:guideLst>
        <p:guide orient="horz" pos="894"/>
        <p:guide pos="48"/>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sikanth, Mahesh" userId="b1316825-a4ac-42b9-9d16-7689356103c0" providerId="ADAL" clId="{B2945D0D-4B29-4AE6-AC77-C1D0B15A4CF3}"/>
    <pc:docChg chg="modSld">
      <pc:chgData name="Sasikanth, Mahesh" userId="b1316825-a4ac-42b9-9d16-7689356103c0" providerId="ADAL" clId="{B2945D0D-4B29-4AE6-AC77-C1D0B15A4CF3}" dt="2023-08-23T09:48:48.921" v="3" actId="108"/>
      <pc:docMkLst>
        <pc:docMk/>
      </pc:docMkLst>
      <pc:sldChg chg="modSp mod">
        <pc:chgData name="Sasikanth, Mahesh" userId="b1316825-a4ac-42b9-9d16-7689356103c0" providerId="ADAL" clId="{B2945D0D-4B29-4AE6-AC77-C1D0B15A4CF3}" dt="2023-08-23T09:48:48.921" v="3" actId="108"/>
        <pc:sldMkLst>
          <pc:docMk/>
          <pc:sldMk cId="798836497" sldId="2147469446"/>
        </pc:sldMkLst>
        <pc:graphicFrameChg chg="mod modGraphic">
          <ac:chgData name="Sasikanth, Mahesh" userId="b1316825-a4ac-42b9-9d16-7689356103c0" providerId="ADAL" clId="{B2945D0D-4B29-4AE6-AC77-C1D0B15A4CF3}" dt="2023-08-23T09:48:48.921" v="3" actId="108"/>
          <ac:graphicFrameMkLst>
            <pc:docMk/>
            <pc:sldMk cId="798836497" sldId="2147469446"/>
            <ac:graphicFrameMk id="19" creationId="{2DF1DDDA-6854-489A-BD4D-909E34D031AF}"/>
          </ac:graphicFrameMkLst>
        </pc:graphicFrameChg>
      </pc:sldChg>
    </pc:docChg>
  </pc:docChgLst>
  <pc:docChgLst>
    <pc:chgData name="Godinho, Ashvic" userId="cd520d2e-a8e4-42ca-a894-a79491b077ea" providerId="ADAL" clId="{67BF8731-E10B-4512-97A3-5C599EFD75BB}"/>
    <pc:docChg chg="">
      <pc:chgData name="Godinho, Ashvic" userId="cd520d2e-a8e4-42ca-a894-a79491b077ea" providerId="ADAL" clId="{67BF8731-E10B-4512-97A3-5C599EFD75BB}" dt="2024-02-08T15:37:23.344" v="5"/>
      <pc:docMkLst>
        <pc:docMk/>
      </pc:docMkLst>
      <pc:sldChg chg="delCm">
        <pc:chgData name="Godinho, Ashvic" userId="cd520d2e-a8e4-42ca-a894-a79491b077ea" providerId="ADAL" clId="{67BF8731-E10B-4512-97A3-5C599EFD75BB}" dt="2024-02-08T15:37:02.294" v="0"/>
        <pc:sldMkLst>
          <pc:docMk/>
          <pc:sldMk cId="2749447968" sldId="2147308963"/>
        </pc:sldMkLst>
      </pc:sldChg>
      <pc:sldChg chg="delCm">
        <pc:chgData name="Godinho, Ashvic" userId="cd520d2e-a8e4-42ca-a894-a79491b077ea" providerId="ADAL" clId="{67BF8731-E10B-4512-97A3-5C599EFD75BB}" dt="2024-02-08T15:37:23.344" v="5"/>
        <pc:sldMkLst>
          <pc:docMk/>
          <pc:sldMk cId="3134560452" sldId="2147469464"/>
        </pc:sldMkLst>
      </pc:sldChg>
      <pc:sldChg chg="delCm">
        <pc:chgData name="Godinho, Ashvic" userId="cd520d2e-a8e4-42ca-a894-a79491b077ea" providerId="ADAL" clId="{67BF8731-E10B-4512-97A3-5C599EFD75BB}" dt="2024-02-08T15:37:19.045" v="4"/>
        <pc:sldMkLst>
          <pc:docMk/>
          <pc:sldMk cId="132515885" sldId="2147469465"/>
        </pc:sldMkLst>
      </pc:sldChg>
      <pc:sldChg chg="delCm">
        <pc:chgData name="Godinho, Ashvic" userId="cd520d2e-a8e4-42ca-a894-a79491b077ea" providerId="ADAL" clId="{67BF8731-E10B-4512-97A3-5C599EFD75BB}" dt="2024-02-08T15:37:15.530" v="3"/>
        <pc:sldMkLst>
          <pc:docMk/>
          <pc:sldMk cId="2460046524" sldId="2147469466"/>
        </pc:sldMkLst>
      </pc:sldChg>
      <pc:sldChg chg="delCm">
        <pc:chgData name="Godinho, Ashvic" userId="cd520d2e-a8e4-42ca-a894-a79491b077ea" providerId="ADAL" clId="{67BF8731-E10B-4512-97A3-5C599EFD75BB}" dt="2024-02-08T15:37:11.740" v="2"/>
        <pc:sldMkLst>
          <pc:docMk/>
          <pc:sldMk cId="2975941089" sldId="2147469467"/>
        </pc:sldMkLst>
      </pc:sldChg>
      <pc:sldChg chg="delCm">
        <pc:chgData name="Godinho, Ashvic" userId="cd520d2e-a8e4-42ca-a894-a79491b077ea" providerId="ADAL" clId="{67BF8731-E10B-4512-97A3-5C599EFD75BB}" dt="2024-02-08T15:37:07.898" v="1"/>
        <pc:sldMkLst>
          <pc:docMk/>
          <pc:sldMk cId="1481442884" sldId="2147469468"/>
        </pc:sldMkLst>
      </pc:sldChg>
    </pc:docChg>
  </pc:docChgLst>
  <pc:docChgLst>
    <pc:chgData name="Ganti, Aditya" userId="a0355213-890e-4f54-95ad-6069ee617876" providerId="ADAL" clId="{AF0ACC20-2EE4-46FD-892C-5128D847A42D}"/>
    <pc:docChg chg="custSel modSld">
      <pc:chgData name="Ganti, Aditya" userId="a0355213-890e-4f54-95ad-6069ee617876" providerId="ADAL" clId="{AF0ACC20-2EE4-46FD-892C-5128D847A42D}" dt="2024-03-07T19:13:18.562" v="2" actId="6549"/>
      <pc:docMkLst>
        <pc:docMk/>
      </pc:docMkLst>
      <pc:sldChg chg="delSp mod">
        <pc:chgData name="Ganti, Aditya" userId="a0355213-890e-4f54-95ad-6069ee617876" providerId="ADAL" clId="{AF0ACC20-2EE4-46FD-892C-5128D847A42D}" dt="2024-03-07T19:12:59.922" v="1" actId="478"/>
        <pc:sldMkLst>
          <pc:docMk/>
          <pc:sldMk cId="1803991403" sldId="2147308959"/>
        </pc:sldMkLst>
        <pc:spChg chg="del">
          <ac:chgData name="Ganti, Aditya" userId="a0355213-890e-4f54-95ad-6069ee617876" providerId="ADAL" clId="{AF0ACC20-2EE4-46FD-892C-5128D847A42D}" dt="2024-03-07T19:12:49.087" v="0" actId="478"/>
          <ac:spMkLst>
            <pc:docMk/>
            <pc:sldMk cId="1803991403" sldId="2147308959"/>
            <ac:spMk id="79" creationId="{56620936-7036-4D3A-BD11-9F40204D6ECA}"/>
          </ac:spMkLst>
        </pc:spChg>
        <pc:spChg chg="del">
          <ac:chgData name="Ganti, Aditya" userId="a0355213-890e-4f54-95ad-6069ee617876" providerId="ADAL" clId="{AF0ACC20-2EE4-46FD-892C-5128D847A42D}" dt="2024-03-07T19:12:59.922" v="1" actId="478"/>
          <ac:spMkLst>
            <pc:docMk/>
            <pc:sldMk cId="1803991403" sldId="2147308959"/>
            <ac:spMk id="80" creationId="{2A1AD129-5095-40FA-9FF0-68772CE0E145}"/>
          </ac:spMkLst>
        </pc:spChg>
      </pc:sldChg>
      <pc:sldChg chg="modSp mod">
        <pc:chgData name="Ganti, Aditya" userId="a0355213-890e-4f54-95ad-6069ee617876" providerId="ADAL" clId="{AF0ACC20-2EE4-46FD-892C-5128D847A42D}" dt="2024-03-07T19:13:18.562" v="2" actId="6549"/>
        <pc:sldMkLst>
          <pc:docMk/>
          <pc:sldMk cId="1428938543" sldId="2147308962"/>
        </pc:sldMkLst>
        <pc:spChg chg="mod">
          <ac:chgData name="Ganti, Aditya" userId="a0355213-890e-4f54-95ad-6069ee617876" providerId="ADAL" clId="{AF0ACC20-2EE4-46FD-892C-5128D847A42D}" dt="2024-03-07T19:13:18.562" v="2" actId="6549"/>
          <ac:spMkLst>
            <pc:docMk/>
            <pc:sldMk cId="1428938543" sldId="2147308962"/>
            <ac:spMk id="4" creationId="{E00C8FF2-A2A5-4D43-99D7-A6EF39AE1050}"/>
          </ac:spMkLst>
        </pc:spChg>
      </pc:sldChg>
    </pc:docChg>
  </pc:docChgLst>
  <pc:docChgLst>
    <pc:chgData name="Nee, PJ" userId="ce37ebeb-211e-4aa4-afe0-abe59bd56dc5" providerId="ADAL" clId="{C7B0AFE8-C0EF-415E-8385-41A990C5FEA7}"/>
    <pc:docChg chg="undo custSel modSld">
      <pc:chgData name="Nee, PJ" userId="ce37ebeb-211e-4aa4-afe0-abe59bd56dc5" providerId="ADAL" clId="{C7B0AFE8-C0EF-415E-8385-41A990C5FEA7}" dt="2024-02-08T18:09:11.839" v="3" actId="165"/>
      <pc:docMkLst>
        <pc:docMk/>
      </pc:docMkLst>
      <pc:sldChg chg="delSp modSp mod">
        <pc:chgData name="Nee, PJ" userId="ce37ebeb-211e-4aa4-afe0-abe59bd56dc5" providerId="ADAL" clId="{C7B0AFE8-C0EF-415E-8385-41A990C5FEA7}" dt="2024-02-08T18:09:11.839" v="3" actId="165"/>
        <pc:sldMkLst>
          <pc:docMk/>
          <pc:sldMk cId="1481442884" sldId="2147469468"/>
        </pc:sldMkLst>
        <pc:spChg chg="mod topLvl">
          <ac:chgData name="Nee, PJ" userId="ce37ebeb-211e-4aa4-afe0-abe59bd56dc5" providerId="ADAL" clId="{C7B0AFE8-C0EF-415E-8385-41A990C5FEA7}" dt="2024-02-08T18:09:11.839" v="3" actId="165"/>
          <ac:spMkLst>
            <pc:docMk/>
            <pc:sldMk cId="1481442884" sldId="2147469468"/>
            <ac:spMk id="95" creationId="{DBF503B8-CCE4-4A10-97C8-34B90A286782}"/>
          </ac:spMkLst>
        </pc:spChg>
        <pc:spChg chg="mod topLvl">
          <ac:chgData name="Nee, PJ" userId="ce37ebeb-211e-4aa4-afe0-abe59bd56dc5" providerId="ADAL" clId="{C7B0AFE8-C0EF-415E-8385-41A990C5FEA7}" dt="2024-02-08T18:09:11.839" v="3" actId="165"/>
          <ac:spMkLst>
            <pc:docMk/>
            <pc:sldMk cId="1481442884" sldId="2147469468"/>
            <ac:spMk id="96" creationId="{CBECC3F0-EBB9-4FB6-BA70-CF6F8391DE3D}"/>
          </ac:spMkLst>
        </pc:spChg>
        <pc:grpChg chg="mod">
          <ac:chgData name="Nee, PJ" userId="ce37ebeb-211e-4aa4-afe0-abe59bd56dc5" providerId="ADAL" clId="{C7B0AFE8-C0EF-415E-8385-41A990C5FEA7}" dt="2024-02-08T18:09:04.327" v="2" actId="12789"/>
          <ac:grpSpMkLst>
            <pc:docMk/>
            <pc:sldMk cId="1481442884" sldId="2147469468"/>
            <ac:grpSpMk id="7" creationId="{D1FF632C-BFBC-4304-9193-54D1792ECEA2}"/>
          </ac:grpSpMkLst>
        </pc:grpChg>
        <pc:grpChg chg="mod">
          <ac:chgData name="Nee, PJ" userId="ce37ebeb-211e-4aa4-afe0-abe59bd56dc5" providerId="ADAL" clId="{C7B0AFE8-C0EF-415E-8385-41A990C5FEA7}" dt="2024-02-08T18:09:04.327" v="2" actId="12789"/>
          <ac:grpSpMkLst>
            <pc:docMk/>
            <pc:sldMk cId="1481442884" sldId="2147469468"/>
            <ac:grpSpMk id="8" creationId="{CC3C4895-9F11-4F03-8294-88C5F4E9F11A}"/>
          </ac:grpSpMkLst>
        </pc:grpChg>
        <pc:grpChg chg="del mod">
          <ac:chgData name="Nee, PJ" userId="ce37ebeb-211e-4aa4-afe0-abe59bd56dc5" providerId="ADAL" clId="{C7B0AFE8-C0EF-415E-8385-41A990C5FEA7}" dt="2024-02-08T18:09:11.839" v="3" actId="165"/>
          <ac:grpSpMkLst>
            <pc:docMk/>
            <pc:sldMk cId="1481442884" sldId="2147469468"/>
            <ac:grpSpMk id="9" creationId="{D410C1E7-70CE-4FD2-9D74-F065023EDFFB}"/>
          </ac:grpSpMkLst>
        </pc:grpChg>
        <pc:cxnChg chg="mod topLvl">
          <ac:chgData name="Nee, PJ" userId="ce37ebeb-211e-4aa4-afe0-abe59bd56dc5" providerId="ADAL" clId="{C7B0AFE8-C0EF-415E-8385-41A990C5FEA7}" dt="2024-02-08T18:09:11.839" v="3" actId="165"/>
          <ac:cxnSpMkLst>
            <pc:docMk/>
            <pc:sldMk cId="1481442884" sldId="2147469468"/>
            <ac:cxnSpMk id="97" creationId="{AC041979-F694-4F34-9A8A-39424AFA1243}"/>
          </ac:cxnSpMkLst>
        </pc:cxnChg>
      </pc:sldChg>
    </pc:docChg>
  </pc:docChgLst>
  <pc:docChgLst>
    <pc:chgData name="Sasikanth, Mahesh" userId="b1316825-a4ac-42b9-9d16-7689356103c0" providerId="ADAL" clId="{6568D53A-1AA1-4065-AD68-8F6B1FC178FE}"/>
    <pc:docChg chg="custSel modSld sldOrd">
      <pc:chgData name="Sasikanth, Mahesh" userId="b1316825-a4ac-42b9-9d16-7689356103c0" providerId="ADAL" clId="{6568D53A-1AA1-4065-AD68-8F6B1FC178FE}" dt="2024-01-24T15:09:34.311" v="80"/>
      <pc:docMkLst>
        <pc:docMk/>
      </pc:docMkLst>
      <pc:sldChg chg="addCm">
        <pc:chgData name="Sasikanth, Mahesh" userId="b1316825-a4ac-42b9-9d16-7689356103c0" providerId="ADAL" clId="{6568D53A-1AA1-4065-AD68-8F6B1FC178FE}" dt="2024-01-24T15:08:23.531" v="66"/>
        <pc:sldMkLst>
          <pc:docMk/>
          <pc:sldMk cId="2749447968" sldId="2147308963"/>
        </pc:sldMkLst>
      </pc:sldChg>
      <pc:sldChg chg="modSp mod">
        <pc:chgData name="Sasikanth, Mahesh" userId="b1316825-a4ac-42b9-9d16-7689356103c0" providerId="ADAL" clId="{6568D53A-1AA1-4065-AD68-8F6B1FC178FE}" dt="2024-01-12T10:38:22.715" v="65" actId="14100"/>
        <pc:sldMkLst>
          <pc:docMk/>
          <pc:sldMk cId="2460046524" sldId="2147469466"/>
        </pc:sldMkLst>
        <pc:spChg chg="mod">
          <ac:chgData name="Sasikanth, Mahesh" userId="b1316825-a4ac-42b9-9d16-7689356103c0" providerId="ADAL" clId="{6568D53A-1AA1-4065-AD68-8F6B1FC178FE}" dt="2024-01-12T10:37:22.725" v="22" actId="404"/>
          <ac:spMkLst>
            <pc:docMk/>
            <pc:sldMk cId="2460046524" sldId="2147469466"/>
            <ac:spMk id="4" creationId="{B635112E-10C0-4F31-92B2-B1616C78F7D7}"/>
          </ac:spMkLst>
        </pc:spChg>
        <pc:spChg chg="mod">
          <ac:chgData name="Sasikanth, Mahesh" userId="b1316825-a4ac-42b9-9d16-7689356103c0" providerId="ADAL" clId="{6568D53A-1AA1-4065-AD68-8F6B1FC178FE}" dt="2024-01-12T10:37:13.336" v="19" actId="20577"/>
          <ac:spMkLst>
            <pc:docMk/>
            <pc:sldMk cId="2460046524" sldId="2147469466"/>
            <ac:spMk id="119" creationId="{FDDD3DD3-674A-4545-B833-5ABDDDFF4513}"/>
          </ac:spMkLst>
        </pc:spChg>
        <pc:grpChg chg="mod">
          <ac:chgData name="Sasikanth, Mahesh" userId="b1316825-a4ac-42b9-9d16-7689356103c0" providerId="ADAL" clId="{6568D53A-1AA1-4065-AD68-8F6B1FC178FE}" dt="2024-01-12T10:38:00.800" v="62" actId="1038"/>
          <ac:grpSpMkLst>
            <pc:docMk/>
            <pc:sldMk cId="2460046524" sldId="2147469466"/>
            <ac:grpSpMk id="7" creationId="{D1FF632C-BFBC-4304-9193-54D1792ECEA2}"/>
          </ac:grpSpMkLst>
        </pc:grpChg>
        <pc:grpChg chg="mod">
          <ac:chgData name="Sasikanth, Mahesh" userId="b1316825-a4ac-42b9-9d16-7689356103c0" providerId="ADAL" clId="{6568D53A-1AA1-4065-AD68-8F6B1FC178FE}" dt="2024-01-12T10:38:07.505" v="63" actId="14100"/>
          <ac:grpSpMkLst>
            <pc:docMk/>
            <pc:sldMk cId="2460046524" sldId="2147469466"/>
            <ac:grpSpMk id="8" creationId="{CC3C4895-9F11-4F03-8294-88C5F4E9F11A}"/>
          </ac:grpSpMkLst>
        </pc:grpChg>
        <pc:grpChg chg="mod">
          <ac:chgData name="Sasikanth, Mahesh" userId="b1316825-a4ac-42b9-9d16-7689356103c0" providerId="ADAL" clId="{6568D53A-1AA1-4065-AD68-8F6B1FC178FE}" dt="2024-01-12T10:38:10.484" v="64" actId="14100"/>
          <ac:grpSpMkLst>
            <pc:docMk/>
            <pc:sldMk cId="2460046524" sldId="2147469466"/>
            <ac:grpSpMk id="9" creationId="{D410C1E7-70CE-4FD2-9D74-F065023EDFFB}"/>
          </ac:grpSpMkLst>
        </pc:grpChg>
        <pc:picChg chg="mod">
          <ac:chgData name="Sasikanth, Mahesh" userId="b1316825-a4ac-42b9-9d16-7689356103c0" providerId="ADAL" clId="{6568D53A-1AA1-4065-AD68-8F6B1FC178FE}" dt="2024-01-12T10:38:22.715" v="65" actId="14100"/>
          <ac:picMkLst>
            <pc:docMk/>
            <pc:sldMk cId="2460046524" sldId="2147469466"/>
            <ac:picMk id="10" creationId="{12B0EF09-47C6-074C-02FB-C29A472808EE}"/>
          </ac:picMkLst>
        </pc:picChg>
      </pc:sldChg>
      <pc:sldChg chg="addSp modSp mod ord">
        <pc:chgData name="Sasikanth, Mahesh" userId="b1316825-a4ac-42b9-9d16-7689356103c0" providerId="ADAL" clId="{6568D53A-1AA1-4065-AD68-8F6B1FC178FE}" dt="2024-01-24T15:09:27.191" v="76" actId="20577"/>
        <pc:sldMkLst>
          <pc:docMk/>
          <pc:sldMk cId="1314911693" sldId="2147469469"/>
        </pc:sldMkLst>
        <pc:spChg chg="add mod">
          <ac:chgData name="Sasikanth, Mahesh" userId="b1316825-a4ac-42b9-9d16-7689356103c0" providerId="ADAL" clId="{6568D53A-1AA1-4065-AD68-8F6B1FC178FE}" dt="2024-01-24T15:09:27.191" v="76" actId="20577"/>
          <ac:spMkLst>
            <pc:docMk/>
            <pc:sldMk cId="1314911693" sldId="2147469469"/>
            <ac:spMk id="5" creationId="{2AFD7DA4-2E13-C0D2-4BF9-B20426CDFD6F}"/>
          </ac:spMkLst>
        </pc:spChg>
      </pc:sldChg>
      <pc:sldChg chg="addSp delSp modSp mod ord">
        <pc:chgData name="Sasikanth, Mahesh" userId="b1316825-a4ac-42b9-9d16-7689356103c0" providerId="ADAL" clId="{6568D53A-1AA1-4065-AD68-8F6B1FC178FE}" dt="2024-01-24T15:09:31.622" v="78"/>
        <pc:sldMkLst>
          <pc:docMk/>
          <pc:sldMk cId="1073491076" sldId="2147469470"/>
        </pc:sldMkLst>
        <pc:spChg chg="add del mod">
          <ac:chgData name="Sasikanth, Mahesh" userId="b1316825-a4ac-42b9-9d16-7689356103c0" providerId="ADAL" clId="{6568D53A-1AA1-4065-AD68-8F6B1FC178FE}" dt="2024-01-24T15:09:31.335" v="77" actId="478"/>
          <ac:spMkLst>
            <pc:docMk/>
            <pc:sldMk cId="1073491076" sldId="2147469470"/>
            <ac:spMk id="5" creationId="{F55787E3-6512-9795-74FB-3CA085C0C67F}"/>
          </ac:spMkLst>
        </pc:spChg>
        <pc:spChg chg="add mod">
          <ac:chgData name="Sasikanth, Mahesh" userId="b1316825-a4ac-42b9-9d16-7689356103c0" providerId="ADAL" clId="{6568D53A-1AA1-4065-AD68-8F6B1FC178FE}" dt="2024-01-24T15:09:31.622" v="78"/>
          <ac:spMkLst>
            <pc:docMk/>
            <pc:sldMk cId="1073491076" sldId="2147469470"/>
            <ac:spMk id="6" creationId="{82AA3C69-BE9D-33EA-E777-28DF25E477FC}"/>
          </ac:spMkLst>
        </pc:spChg>
      </pc:sldChg>
      <pc:sldChg chg="addSp delSp modSp mod ord">
        <pc:chgData name="Sasikanth, Mahesh" userId="b1316825-a4ac-42b9-9d16-7689356103c0" providerId="ADAL" clId="{6568D53A-1AA1-4065-AD68-8F6B1FC178FE}" dt="2024-01-24T15:09:34.311" v="80"/>
        <pc:sldMkLst>
          <pc:docMk/>
          <pc:sldMk cId="970072846" sldId="2147469471"/>
        </pc:sldMkLst>
        <pc:spChg chg="add del mod">
          <ac:chgData name="Sasikanth, Mahesh" userId="b1316825-a4ac-42b9-9d16-7689356103c0" providerId="ADAL" clId="{6568D53A-1AA1-4065-AD68-8F6B1FC178FE}" dt="2024-01-24T15:09:34.066" v="79" actId="478"/>
          <ac:spMkLst>
            <pc:docMk/>
            <pc:sldMk cId="970072846" sldId="2147469471"/>
            <ac:spMk id="5" creationId="{6B9383AA-D35A-D129-42E6-AAB78E4C1A0D}"/>
          </ac:spMkLst>
        </pc:spChg>
        <pc:spChg chg="add mod">
          <ac:chgData name="Sasikanth, Mahesh" userId="b1316825-a4ac-42b9-9d16-7689356103c0" providerId="ADAL" clId="{6568D53A-1AA1-4065-AD68-8F6B1FC178FE}" dt="2024-01-24T15:09:34.311" v="80"/>
          <ac:spMkLst>
            <pc:docMk/>
            <pc:sldMk cId="970072846" sldId="2147469471"/>
            <ac:spMk id="6" creationId="{0D4662A2-676F-7BBA-74BE-88BEBECF3DF0}"/>
          </ac:spMkLst>
        </pc:spChg>
      </pc:sldChg>
    </pc:docChg>
  </pc:docChgLst>
  <pc:docChgLst>
    <pc:chgData name="Sasikanth, Mahesh" userId="b1316825-a4ac-42b9-9d16-7689356103c0" providerId="ADAL" clId="{D9493069-0EA4-49C5-8420-4D8C590B7D56}"/>
    <pc:docChg chg="modSld">
      <pc:chgData name="Sasikanth, Mahesh" userId="b1316825-a4ac-42b9-9d16-7689356103c0" providerId="ADAL" clId="{D9493069-0EA4-49C5-8420-4D8C590B7D56}" dt="2023-08-25T04:59:43.883" v="0" actId="14100"/>
      <pc:docMkLst>
        <pc:docMk/>
      </pc:docMkLst>
      <pc:sldChg chg="modSp mod">
        <pc:chgData name="Sasikanth, Mahesh" userId="b1316825-a4ac-42b9-9d16-7689356103c0" providerId="ADAL" clId="{D9493069-0EA4-49C5-8420-4D8C590B7D56}" dt="2023-08-25T04:59:43.883" v="0" actId="14100"/>
        <pc:sldMkLst>
          <pc:docMk/>
          <pc:sldMk cId="2749447968" sldId="2147308963"/>
        </pc:sldMkLst>
        <pc:picChg chg="mod">
          <ac:chgData name="Sasikanth, Mahesh" userId="b1316825-a4ac-42b9-9d16-7689356103c0" providerId="ADAL" clId="{D9493069-0EA4-49C5-8420-4D8C590B7D56}" dt="2023-08-25T04:59:43.883" v="0" actId="14100"/>
          <ac:picMkLst>
            <pc:docMk/>
            <pc:sldMk cId="2749447968" sldId="2147308963"/>
            <ac:picMk id="5" creationId="{88F23846-E987-4BAA-BF20-8050BE2B8AD5}"/>
          </ac:picMkLst>
        </pc:picChg>
      </pc:sldChg>
    </pc:docChg>
  </pc:docChgLst>
</pc:chgInfo>
</file>

<file path=ppt/comments/modernComment_7FFFC89D_4E5FF5CD.xml><?xml version="1.0" encoding="utf-8"?>
<p188:cmLst xmlns:a="http://schemas.openxmlformats.org/drawingml/2006/main" xmlns:r="http://schemas.openxmlformats.org/officeDocument/2006/relationships" xmlns:p188="http://schemas.microsoft.com/office/powerpoint/2018/8/main">
  <p188:cm id="{C0DE0518-0E46-417C-B48C-74DF52E0EE2A}" authorId="{CD055671-B14F-102F-B675-604CA342B2BB}" created="2023-08-14T12:25:45.659">
    <pc:sldMkLst xmlns:pc="http://schemas.microsoft.com/office/powerpoint/2013/main/command">
      <pc:docMk/>
      <pc:sldMk cId="1314911693" sldId="2147469469"/>
    </pc:sldMkLst>
    <p188:txBody>
      <a:bodyPr/>
      <a:lstStyle/>
      <a:p>
        <a:r>
          <a:rPr lang="en-US"/>
          <a:t>08/14 - #CareFirst - Newly added. No mention of databricks usage. Need more information on the tools used in Azure and architecture.</a:t>
        </a:r>
      </a:p>
    </p188:txBody>
  </p188:cm>
</p188:cmLst>
</file>

<file path=ppt/comments/modernComment_7FFFC89E_3FFC2C84.xml><?xml version="1.0" encoding="utf-8"?>
<p188:cmLst xmlns:a="http://schemas.openxmlformats.org/drawingml/2006/main" xmlns:r="http://schemas.openxmlformats.org/officeDocument/2006/relationships" xmlns:p188="http://schemas.microsoft.com/office/powerpoint/2018/8/main">
  <p188:cm id="{0911FB78-40B4-4168-8EC9-72195104483B}" authorId="{CD055671-B14F-102F-B675-604CA342B2BB}" created="2023-08-14T12:49:55.650">
    <pc:sldMkLst xmlns:pc="http://schemas.microsoft.com/office/powerpoint/2013/main/command">
      <pc:docMk/>
      <pc:sldMk cId="1073491076" sldId="2147469470"/>
    </pc:sldMkLst>
    <p188:txBody>
      <a:bodyPr/>
      <a:lstStyle/>
      <a:p>
        <a:r>
          <a:rPr lang="en-US"/>
          <a:t>08/14 - #Nestle - Newly added. No mention of databricks usage. Need more  details on implementation and architecture.</a:t>
        </a:r>
      </a:p>
    </p188:txBody>
  </p188:cm>
</p188:cmLst>
</file>

<file path=ppt/comments/modernComment_7FFFC89F_39D2230E.xml><?xml version="1.0" encoding="utf-8"?>
<p188:cmLst xmlns:a="http://schemas.openxmlformats.org/drawingml/2006/main" xmlns:r="http://schemas.openxmlformats.org/officeDocument/2006/relationships" xmlns:p188="http://schemas.microsoft.com/office/powerpoint/2018/8/main">
  <p188:cm id="{B83059DE-7CB5-455A-9AA6-A54718BA2966}" authorId="{CD055671-B14F-102F-B675-604CA342B2BB}" created="2023-08-14T13:05:45.317">
    <pc:sldMkLst xmlns:pc="http://schemas.microsoft.com/office/powerpoint/2013/main/command">
      <pc:docMk/>
      <pc:sldMk cId="970072846" sldId="2147469471"/>
    </pc:sldMkLst>
    <p188:txBody>
      <a:bodyPr/>
      <a:lstStyle/>
      <a:p>
        <a:r>
          <a:rPr lang="en-US"/>
          <a:t>08/14 - #GMF - Newly added.  Need more  details on implementation and architecture.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3/7/2024</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3/7/2024</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301281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0263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3484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034718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12891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912911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0003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03144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87140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5638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615492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2131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8180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933144" y="345584"/>
            <a:ext cx="2804160" cy="1027760"/>
          </a:xfrm>
        </p:spPr>
        <p:txBody>
          <a:bodyPr>
            <a:noAutofit/>
          </a:bodyPr>
          <a:lstStyle>
            <a:lvl1pPr>
              <a:spcBef>
                <a:spcPts val="139"/>
              </a:spcBef>
              <a:defRPr sz="800">
                <a:solidFill>
                  <a:schemeClr val="tx1"/>
                </a:solidFill>
              </a:defRPr>
            </a:lvl1pPr>
            <a:lvl2pPr>
              <a:defRPr sz="727">
                <a:solidFill>
                  <a:schemeClr val="tx2"/>
                </a:solidFill>
              </a:defRPr>
            </a:lvl2pPr>
            <a:lvl3pPr>
              <a:defRPr sz="727">
                <a:solidFill>
                  <a:schemeClr val="tx2"/>
                </a:solidFill>
              </a:defRPr>
            </a:lvl3pPr>
            <a:lvl4pPr>
              <a:defRPr sz="692">
                <a:solidFill>
                  <a:schemeClr val="tx2"/>
                </a:solidFill>
              </a:defRPr>
            </a:lvl4pPr>
            <a:lvl5pPr>
              <a:defRPr sz="692">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63296" y="1714500"/>
            <a:ext cx="1746504" cy="4648200"/>
          </a:xfrm>
        </p:spPr>
        <p:txBody>
          <a:bodyPr>
            <a:noAutofit/>
          </a:bodyPr>
          <a:lstStyle>
            <a:lvl1pPr>
              <a:spcBef>
                <a:spcPts val="600"/>
              </a:spcBef>
              <a:spcAft>
                <a:spcPts val="0"/>
              </a:spcAft>
              <a:defRPr sz="1000"/>
            </a:lvl1pPr>
            <a:lvl2pPr>
              <a:spcBef>
                <a:spcPts val="208"/>
              </a:spcBef>
              <a:defRPr/>
            </a:lvl2pPr>
            <a:lvl3pPr>
              <a:spcBef>
                <a:spcPts val="208"/>
              </a:spcBef>
              <a:defRPr/>
            </a:lvl3pPr>
            <a:lvl4pPr>
              <a:spcBef>
                <a:spcPts val="208"/>
              </a:spcBef>
              <a:defRPr/>
            </a:lvl4pPr>
            <a:lvl5pPr>
              <a:spcBef>
                <a:spcPts val="208"/>
              </a:spcBef>
              <a:defRPr/>
            </a:lvl5pPr>
          </a:lstStyle>
          <a:p>
            <a:pPr lvl="0"/>
            <a:r>
              <a:rPr lang="en-US"/>
              <a:t>Click to edit Master text styles</a:t>
            </a:r>
          </a:p>
        </p:txBody>
      </p:sp>
      <p:sp>
        <p:nvSpPr>
          <p:cNvPr id="9" name="Text Placeholder 8"/>
          <p:cNvSpPr>
            <a:spLocks noGrp="1"/>
          </p:cNvSpPr>
          <p:nvPr>
            <p:ph type="body" sz="quarter" idx="12"/>
          </p:nvPr>
        </p:nvSpPr>
        <p:spPr>
          <a:xfrm>
            <a:off x="2400300" y="1719073"/>
            <a:ext cx="9334501" cy="4643628"/>
          </a:xfrm>
        </p:spPr>
        <p:txBody>
          <a:bodyPr>
            <a:noAutofit/>
          </a:bodyPr>
          <a:lstStyle>
            <a:lvl1pPr marL="0" indent="0" algn="l">
              <a:spcBef>
                <a:spcPts val="600"/>
              </a:spcBef>
              <a:spcAft>
                <a:spcPts val="0"/>
              </a:spcAft>
              <a:buFontTx/>
              <a:buNone/>
              <a:defRPr sz="1000"/>
            </a:lvl1pPr>
            <a:lvl2pPr marL="104775" indent="-104775" algn="l">
              <a:spcBef>
                <a:spcPts val="600"/>
              </a:spcBef>
              <a:spcAft>
                <a:spcPts val="0"/>
              </a:spcAft>
              <a:buClrTx/>
              <a:buSzPct val="100000"/>
              <a:buFont typeface="Arial" panose="020B0604020202020204" pitchFamily="34" charset="0"/>
              <a:buChar char="•"/>
              <a:defRPr sz="1000"/>
            </a:lvl2pPr>
            <a:lvl3pPr marL="228600" indent="-104775" algn="l">
              <a:spcBef>
                <a:spcPts val="600"/>
              </a:spcBef>
              <a:spcAft>
                <a:spcPts val="0"/>
              </a:spcAft>
              <a:buClrTx/>
              <a:buSzPct val="100000"/>
              <a:buFont typeface="Arial" panose="020B0604020202020204" pitchFamily="34" charset="0"/>
              <a:buChar char="−"/>
              <a:defRPr sz="1000"/>
            </a:lvl3pPr>
            <a:lvl4pPr marL="352425" indent="-104775" algn="l">
              <a:spcBef>
                <a:spcPts val="600"/>
              </a:spcBef>
              <a:spcAft>
                <a:spcPts val="0"/>
              </a:spcAft>
              <a:buClrTx/>
              <a:buSzPct val="100000"/>
              <a:buFont typeface="Arial" panose="020B0604020202020204" pitchFamily="34" charset="0"/>
              <a:buChar char="◦"/>
              <a:defRPr sz="1000"/>
            </a:lvl4pPr>
            <a:lvl5pPr marL="476250" indent="-104775" algn="l">
              <a:spcBef>
                <a:spcPts val="600"/>
              </a:spcBef>
              <a:spcAft>
                <a:spcPts val="0"/>
              </a:spcAft>
              <a:buClrTx/>
              <a:buSzPct val="100000"/>
              <a:buFont typeface="Arial" panose="020B0604020202020204"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grpSp>
        <p:nvGrpSpPr>
          <p:cNvPr id="16" name="Group 15">
            <a:extLst>
              <a:ext uri="{FF2B5EF4-FFF2-40B4-BE49-F238E27FC236}">
                <a16:creationId xmlns:a16="http://schemas.microsoft.com/office/drawing/2014/main" id="{8D879EE2-D803-4CB2-AF00-F24E09224D1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7" name="Oval 5">
              <a:extLst>
                <a:ext uri="{FF2B5EF4-FFF2-40B4-BE49-F238E27FC236}">
                  <a16:creationId xmlns:a16="http://schemas.microsoft.com/office/drawing/2014/main" id="{D45CA835-378D-4289-9657-CD3C1D614351}"/>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8" name="Freeform 6">
              <a:extLst>
                <a:ext uri="{FF2B5EF4-FFF2-40B4-BE49-F238E27FC236}">
                  <a16:creationId xmlns:a16="http://schemas.microsoft.com/office/drawing/2014/main" id="{D3810899-A11C-413B-8CBC-D3CFBE3CD80B}"/>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19" name="Rectangle 7">
              <a:extLst>
                <a:ext uri="{FF2B5EF4-FFF2-40B4-BE49-F238E27FC236}">
                  <a16:creationId xmlns:a16="http://schemas.microsoft.com/office/drawing/2014/main" id="{A104677E-C9A9-43FD-9636-282AA4967CC8}"/>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8">
              <a:extLst>
                <a:ext uri="{FF2B5EF4-FFF2-40B4-BE49-F238E27FC236}">
                  <a16:creationId xmlns:a16="http://schemas.microsoft.com/office/drawing/2014/main" id="{33CAB285-FAC0-4F34-8146-267CBA1B5D9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9">
              <a:extLst>
                <a:ext uri="{FF2B5EF4-FFF2-40B4-BE49-F238E27FC236}">
                  <a16:creationId xmlns:a16="http://schemas.microsoft.com/office/drawing/2014/main" id="{16082ED9-88C5-4736-942C-C7E3CCCA1BE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Rectangle 10">
              <a:extLst>
                <a:ext uri="{FF2B5EF4-FFF2-40B4-BE49-F238E27FC236}">
                  <a16:creationId xmlns:a16="http://schemas.microsoft.com/office/drawing/2014/main" id="{E1E6C516-6C1B-4A02-BB05-4F831D78ECF5}"/>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Freeform 11">
              <a:extLst>
                <a:ext uri="{FF2B5EF4-FFF2-40B4-BE49-F238E27FC236}">
                  <a16:creationId xmlns:a16="http://schemas.microsoft.com/office/drawing/2014/main" id="{DA6EFC15-17CF-407E-9776-DF518801DEE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Freeform 12">
              <a:extLst>
                <a:ext uri="{FF2B5EF4-FFF2-40B4-BE49-F238E27FC236}">
                  <a16:creationId xmlns:a16="http://schemas.microsoft.com/office/drawing/2014/main" id="{032EBC75-0AB2-4438-90A3-70694DE0F42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3">
              <a:extLst>
                <a:ext uri="{FF2B5EF4-FFF2-40B4-BE49-F238E27FC236}">
                  <a16:creationId xmlns:a16="http://schemas.microsoft.com/office/drawing/2014/main" id="{FC22A38A-F53A-4006-98CB-F2CD2E27610D}"/>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4">
              <a:extLst>
                <a:ext uri="{FF2B5EF4-FFF2-40B4-BE49-F238E27FC236}">
                  <a16:creationId xmlns:a16="http://schemas.microsoft.com/office/drawing/2014/main" id="{69265903-DE87-4699-A08F-FA3C1B52FB39}"/>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2064728797"/>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537CC665-FE98-46D6-975E-AFF0AE8ED2C8}"/>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600" b="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10" name="Slide Number Placeholder 12">
            <a:extLst>
              <a:ext uri="{FF2B5EF4-FFF2-40B4-BE49-F238E27FC236}">
                <a16:creationId xmlns:a16="http://schemas.microsoft.com/office/drawing/2014/main" id="{EDC0190C-7AF4-4617-9C1B-5797F0BCB5DE}"/>
              </a:ext>
            </a:extLst>
          </p:cNvPr>
          <p:cNvSpPr txBox="1">
            <a:spLocks/>
          </p:cNvSpPr>
          <p:nvPr userDrawn="1"/>
        </p:nvSpPr>
        <p:spPr>
          <a:xfrm>
            <a:off x="11346395" y="6477000"/>
            <a:ext cx="343955" cy="138499"/>
          </a:xfrm>
          <a:prstGeom prst="rect">
            <a:avLst/>
          </a:prstGeom>
        </p:spPr>
        <p:txBody>
          <a:bodyPr wrap="non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600"/>
              </a:spcBef>
              <a:buSzPct val="100000"/>
              <a:buFont typeface="Arial"/>
              <a:buNone/>
            </a:pPr>
            <a:fld id="{A463779A-5FA6-46BB-A830-682585DD6BBA}" type="slidenum">
              <a:rPr lang="en-US" sz="900" smtClean="0"/>
              <a:pPr algn="r">
                <a:spcBef>
                  <a:spcPts val="600"/>
                </a:spcBef>
                <a:buSzPct val="100000"/>
                <a:buFont typeface="Arial"/>
                <a:buNone/>
              </a:pPr>
              <a:t>‹#›</a:t>
            </a:fld>
            <a:endParaRPr lang="en-US" sz="900"/>
          </a:p>
        </p:txBody>
      </p:sp>
      <p:sp>
        <p:nvSpPr>
          <p:cNvPr id="9" name="Text Placeholder 3">
            <a:extLst>
              <a:ext uri="{FF2B5EF4-FFF2-40B4-BE49-F238E27FC236}">
                <a16:creationId xmlns:a16="http://schemas.microsoft.com/office/drawing/2014/main" id="{5CBF40BA-9D1B-4075-A5B8-FBCD2D219DD9}"/>
              </a:ext>
            </a:extLst>
          </p:cNvPr>
          <p:cNvSpPr>
            <a:spLocks noGrp="1"/>
          </p:cNvSpPr>
          <p:nvPr>
            <p:ph type="body" sz="quarter" idx="10"/>
          </p:nvPr>
        </p:nvSpPr>
        <p:spPr>
          <a:xfrm>
            <a:off x="501650" y="320040"/>
            <a:ext cx="11188700" cy="309563"/>
          </a:xfrm>
        </p:spPr>
        <p:txBody>
          <a:bodyPr/>
          <a:lstStyle>
            <a:lvl1pPr>
              <a:defRPr sz="2000" b="1">
                <a:latin typeface="Open Sans" panose="020B0606030504020204" pitchFamily="34" charset="0"/>
                <a:ea typeface="Open Sans" panose="020B0606030504020204" pitchFamily="34" charset="0"/>
                <a:cs typeface="Open Sans" panose="020B0606030504020204" pitchFamily="34" charset="0"/>
              </a:defRPr>
            </a:lvl1pPr>
            <a:lvl2pPr marL="0" indent="0">
              <a:buNone/>
              <a:defRPr sz="2000" b="1">
                <a:latin typeface="Open Sans" panose="020B0606030504020204" pitchFamily="34" charset="0"/>
                <a:ea typeface="Open Sans" panose="020B0606030504020204" pitchFamily="34" charset="0"/>
                <a:cs typeface="Open Sans" panose="020B0606030504020204" pitchFamily="34" charset="0"/>
              </a:defRPr>
            </a:lvl2pPr>
            <a:lvl3pPr>
              <a:defRPr sz="2000" b="1">
                <a:latin typeface="Open Sans" panose="020B0606030504020204" pitchFamily="34" charset="0"/>
                <a:ea typeface="Open Sans" panose="020B0606030504020204" pitchFamily="34" charset="0"/>
                <a:cs typeface="Open Sans" panose="020B0606030504020204" pitchFamily="34" charset="0"/>
              </a:defRPr>
            </a:lvl3pPr>
            <a:lvl4pPr>
              <a:defRPr sz="2000" b="1">
                <a:latin typeface="Open Sans" panose="020B0606030504020204" pitchFamily="34" charset="0"/>
                <a:ea typeface="Open Sans" panose="020B0606030504020204" pitchFamily="34" charset="0"/>
                <a:cs typeface="Open Sans" panose="020B0606030504020204" pitchFamily="34" charset="0"/>
              </a:defRPr>
            </a:lvl4pPr>
            <a:lvl5pP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p:txBody>
      </p:sp>
    </p:spTree>
    <p:extLst>
      <p:ext uri="{BB962C8B-B14F-4D97-AF65-F5344CB8AC3E}">
        <p14:creationId xmlns:p14="http://schemas.microsoft.com/office/powerpoint/2010/main" val="379978269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Intro">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537CC665-FE98-46D6-975E-AFF0AE8ED2C8}"/>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300" b="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10" name="Slide Number Placeholder 12">
            <a:extLst>
              <a:ext uri="{FF2B5EF4-FFF2-40B4-BE49-F238E27FC236}">
                <a16:creationId xmlns:a16="http://schemas.microsoft.com/office/drawing/2014/main" id="{EDC0190C-7AF4-4617-9C1B-5797F0BCB5DE}"/>
              </a:ext>
            </a:extLst>
          </p:cNvPr>
          <p:cNvSpPr txBox="1">
            <a:spLocks/>
          </p:cNvSpPr>
          <p:nvPr userDrawn="1"/>
        </p:nvSpPr>
        <p:spPr>
          <a:xfrm>
            <a:off x="11346395" y="6477000"/>
            <a:ext cx="343955" cy="138499"/>
          </a:xfrm>
          <a:prstGeom prst="rect">
            <a:avLst/>
          </a:prstGeom>
        </p:spPr>
        <p:txBody>
          <a:bodyPr wrap="non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600"/>
              </a:spcBef>
              <a:buSzPct val="100000"/>
              <a:buFont typeface="Arial"/>
              <a:buNone/>
            </a:pPr>
            <a:fld id="{A463779A-5FA6-46BB-A830-682585DD6BBA}" type="slidenum">
              <a:rPr lang="en-US" sz="900" smtClean="0"/>
              <a:pPr algn="r">
                <a:spcBef>
                  <a:spcPts val="600"/>
                </a:spcBef>
                <a:buSzPct val="100000"/>
                <a:buFont typeface="Arial"/>
                <a:buNone/>
              </a:pPr>
              <a:t>‹#›</a:t>
            </a:fld>
            <a:endParaRPr lang="en-US" sz="900"/>
          </a:p>
        </p:txBody>
      </p:sp>
      <p:sp>
        <p:nvSpPr>
          <p:cNvPr id="9" name="Text Placeholder 3">
            <a:extLst>
              <a:ext uri="{FF2B5EF4-FFF2-40B4-BE49-F238E27FC236}">
                <a16:creationId xmlns:a16="http://schemas.microsoft.com/office/drawing/2014/main" id="{5CBF40BA-9D1B-4075-A5B8-FBCD2D219DD9}"/>
              </a:ext>
            </a:extLst>
          </p:cNvPr>
          <p:cNvSpPr>
            <a:spLocks noGrp="1"/>
          </p:cNvSpPr>
          <p:nvPr>
            <p:ph type="body" sz="quarter" idx="10"/>
          </p:nvPr>
        </p:nvSpPr>
        <p:spPr>
          <a:xfrm>
            <a:off x="501650" y="320040"/>
            <a:ext cx="11188700" cy="309563"/>
          </a:xfrm>
        </p:spPr>
        <p:txBody>
          <a:bodyPr/>
          <a:lstStyle>
            <a:lvl1pPr>
              <a:defRPr sz="2000" b="1">
                <a:latin typeface="Open Sans" panose="020B0606030504020204" pitchFamily="34" charset="0"/>
                <a:ea typeface="Open Sans" panose="020B0606030504020204" pitchFamily="34" charset="0"/>
                <a:cs typeface="Open Sans" panose="020B0606030504020204" pitchFamily="34" charset="0"/>
              </a:defRPr>
            </a:lvl1pPr>
            <a:lvl2pPr marL="0" indent="0">
              <a:buNone/>
              <a:defRPr sz="2000" b="1">
                <a:latin typeface="Open Sans" panose="020B0606030504020204" pitchFamily="34" charset="0"/>
                <a:ea typeface="Open Sans" panose="020B0606030504020204" pitchFamily="34" charset="0"/>
                <a:cs typeface="Open Sans" panose="020B0606030504020204" pitchFamily="34" charset="0"/>
              </a:defRPr>
            </a:lvl2pPr>
            <a:lvl3pPr>
              <a:defRPr sz="2000" b="1">
                <a:latin typeface="Open Sans" panose="020B0606030504020204" pitchFamily="34" charset="0"/>
                <a:ea typeface="Open Sans" panose="020B0606030504020204" pitchFamily="34" charset="0"/>
                <a:cs typeface="Open Sans" panose="020B0606030504020204" pitchFamily="34" charset="0"/>
              </a:defRPr>
            </a:lvl3pPr>
            <a:lvl4pPr>
              <a:defRPr sz="2000" b="1">
                <a:latin typeface="Open Sans" panose="020B0606030504020204" pitchFamily="34" charset="0"/>
                <a:ea typeface="Open Sans" panose="020B0606030504020204" pitchFamily="34" charset="0"/>
                <a:cs typeface="Open Sans" panose="020B0606030504020204" pitchFamily="34" charset="0"/>
              </a:defRPr>
            </a:lvl4pPr>
            <a:lvl5pP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p:txBody>
      </p:sp>
    </p:spTree>
    <p:extLst>
      <p:ext uri="{BB962C8B-B14F-4D97-AF65-F5344CB8AC3E}">
        <p14:creationId xmlns:p14="http://schemas.microsoft.com/office/powerpoint/2010/main" val="147881042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506147" y="457200"/>
            <a:ext cx="1700276" cy="31861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7"/>
            <a:ext cx="4446269" cy="895983"/>
          </a:xfrm>
          <a:prstGeom prst="rect">
            <a:avLst/>
          </a:prstGeom>
        </p:spPr>
        <p:txBody>
          <a:bodyPr anchor="b" anchorCtr="0">
            <a:noAutofit/>
          </a:bodyPr>
          <a:lstStyle>
            <a:lvl1pPr algn="l">
              <a:lnSpc>
                <a:spcPts val="3400"/>
              </a:lnSpc>
              <a:defRPr sz="3200" b="0">
                <a:solidFill>
                  <a:schemeClr val="accent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chor="b">
            <a:noAutofit/>
          </a:bodyPr>
          <a:lstStyle>
            <a:lvl1pPr>
              <a:spcAft>
                <a:spcPts val="0"/>
              </a:spcAft>
              <a:defRPr sz="1400" b="1">
                <a:solidFill>
                  <a:schemeClr val="tx1"/>
                </a:solidFill>
                <a:latin typeface="+mn-lt"/>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416901350"/>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24FEEE3-03A6-4B8F-8E31-8A5468E40B8A}"/>
              </a:ext>
            </a:extLst>
          </p:cNvPr>
          <p:cNvSpPr>
            <a:spLocks noGrp="1"/>
          </p:cNvSpPr>
          <p:nvPr>
            <p:ph type="body" sz="quarter" idx="10"/>
          </p:nvPr>
        </p:nvSpPr>
        <p:spPr>
          <a:xfrm>
            <a:off x="501650" y="320040"/>
            <a:ext cx="11188700" cy="309563"/>
          </a:xfrm>
        </p:spPr>
        <p:txBody>
          <a:bodyPr/>
          <a:lstStyle>
            <a:lvl1pPr>
              <a:defRPr sz="2000" b="1">
                <a:latin typeface="Open Sans" panose="020B0606030504020204" pitchFamily="34" charset="0"/>
                <a:ea typeface="Open Sans" panose="020B0606030504020204" pitchFamily="34" charset="0"/>
                <a:cs typeface="Open Sans" panose="020B0606030504020204" pitchFamily="34" charset="0"/>
              </a:defRPr>
            </a:lvl1pPr>
            <a:lvl2pPr marL="0" indent="0">
              <a:buNone/>
              <a:defRPr sz="2000" b="1">
                <a:latin typeface="Open Sans" panose="020B0606030504020204" pitchFamily="34" charset="0"/>
                <a:ea typeface="Open Sans" panose="020B0606030504020204" pitchFamily="34" charset="0"/>
                <a:cs typeface="Open Sans" panose="020B0606030504020204" pitchFamily="34" charset="0"/>
              </a:defRPr>
            </a:lvl2pPr>
            <a:lvl3pPr>
              <a:defRPr sz="2000" b="1">
                <a:latin typeface="Open Sans" panose="020B0606030504020204" pitchFamily="34" charset="0"/>
                <a:ea typeface="Open Sans" panose="020B0606030504020204" pitchFamily="34" charset="0"/>
                <a:cs typeface="Open Sans" panose="020B0606030504020204" pitchFamily="34" charset="0"/>
              </a:defRPr>
            </a:lvl3pPr>
            <a:lvl4pPr>
              <a:defRPr sz="2000" b="1">
                <a:latin typeface="Open Sans" panose="020B0606030504020204" pitchFamily="34" charset="0"/>
                <a:ea typeface="Open Sans" panose="020B0606030504020204" pitchFamily="34" charset="0"/>
                <a:cs typeface="Open Sans" panose="020B0606030504020204" pitchFamily="34" charset="0"/>
              </a:defRPr>
            </a:lvl4pPr>
            <a:lvl5pP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p:txBody>
      </p:sp>
      <p:sp>
        <p:nvSpPr>
          <p:cNvPr id="14" name="Text Placeholder 18"/>
          <p:cNvSpPr>
            <a:spLocks noGrp="1"/>
          </p:cNvSpPr>
          <p:nvPr>
            <p:ph idx="1"/>
          </p:nvPr>
        </p:nvSpPr>
        <p:spPr>
          <a:xfrm>
            <a:off x="501651" y="1665289"/>
            <a:ext cx="11192256" cy="4716463"/>
          </a:xfrm>
          <a:prstGeom prst="rect">
            <a:avLst/>
          </a:prstGeom>
        </p:spPr>
        <p:txBody>
          <a:bodyPr vert="horz" lIns="0" tIns="0" rIns="0" bIns="0" rtlCol="0">
            <a:noAutofit/>
          </a:bodyPr>
          <a:lstStyle>
            <a:lvl1pPr marL="0" indent="0" algn="l">
              <a:buFontTx/>
              <a:buNone/>
              <a:defRPr>
                <a:latin typeface="+mn-lt"/>
              </a:defRPr>
            </a:lvl1pPr>
            <a:lvl2pPr marL="139700" indent="-139700" algn="l">
              <a:buClrTx/>
              <a:buSzPct val="100000"/>
              <a:buFont typeface="Arial" panose="020B0604020202020204" pitchFamily="34" charset="0"/>
              <a:buChar char="•"/>
              <a:defRPr>
                <a:latin typeface="+mj-lt"/>
              </a:defRPr>
            </a:lvl2pPr>
            <a:lvl3pPr marL="304800" indent="-139700" algn="l">
              <a:buClrTx/>
              <a:buSzPct val="100000"/>
              <a:buFont typeface="Arial" panose="020B0604020202020204" pitchFamily="34" charset="0"/>
              <a:buChar char="−"/>
              <a:defRPr>
                <a:latin typeface="+mn-lt"/>
              </a:defRPr>
            </a:lvl3pPr>
            <a:lvl4pPr marL="469900" indent="-139700" algn="l">
              <a:buClrTx/>
              <a:buSzPct val="100000"/>
              <a:buFont typeface="Arial" panose="020B0604020202020204" pitchFamily="34" charset="0"/>
              <a:buChar char="◦"/>
              <a:defRPr>
                <a:latin typeface="+mn-lt"/>
              </a:defRPr>
            </a:lvl4pPr>
            <a:lvl5pPr marL="635000" indent="-139700" algn="l">
              <a:buClrTx/>
              <a:buSzPct val="100000"/>
              <a:buFont typeface="Arial" panose="020B0604020202020204" pitchFamily="34" charset="0"/>
              <a:buChar cha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a:p>
        </p:txBody>
      </p:sp>
      <p:sp>
        <p:nvSpPr>
          <p:cNvPr id="6"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25326010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502920" y="1665290"/>
            <a:ext cx="11187430" cy="471646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537CC665-FE98-46D6-975E-AFF0AE8ED2C8}"/>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600" b="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10" name="Slide Number Placeholder 12">
            <a:extLst>
              <a:ext uri="{FF2B5EF4-FFF2-40B4-BE49-F238E27FC236}">
                <a16:creationId xmlns:a16="http://schemas.microsoft.com/office/drawing/2014/main" id="{EDC0190C-7AF4-4617-9C1B-5797F0BCB5DE}"/>
              </a:ext>
            </a:extLst>
          </p:cNvPr>
          <p:cNvSpPr txBox="1">
            <a:spLocks/>
          </p:cNvSpPr>
          <p:nvPr userDrawn="1"/>
        </p:nvSpPr>
        <p:spPr>
          <a:xfrm>
            <a:off x="11346395" y="6477000"/>
            <a:ext cx="343955" cy="138499"/>
          </a:xfrm>
          <a:prstGeom prst="rect">
            <a:avLst/>
          </a:prstGeom>
        </p:spPr>
        <p:txBody>
          <a:bodyPr wrap="non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ts val="600"/>
              </a:spcBef>
              <a:buSzPct val="100000"/>
              <a:buFont typeface="Arial"/>
              <a:buNone/>
            </a:pPr>
            <a:fld id="{A463779A-5FA6-46BB-A830-682585DD6BBA}" type="slidenum">
              <a:rPr lang="en-US" sz="900" smtClean="0"/>
              <a:pPr algn="r">
                <a:spcBef>
                  <a:spcPts val="600"/>
                </a:spcBef>
                <a:buSzPct val="100000"/>
                <a:buFont typeface="Arial"/>
                <a:buNone/>
              </a:pPr>
              <a:t>‹#›</a:t>
            </a:fld>
            <a:endParaRPr lang="en-US" sz="900"/>
          </a:p>
        </p:txBody>
      </p:sp>
      <p:sp>
        <p:nvSpPr>
          <p:cNvPr id="9" name="Text Placeholder 3">
            <a:extLst>
              <a:ext uri="{FF2B5EF4-FFF2-40B4-BE49-F238E27FC236}">
                <a16:creationId xmlns:a16="http://schemas.microsoft.com/office/drawing/2014/main" id="{5CBF40BA-9D1B-4075-A5B8-FBCD2D219DD9}"/>
              </a:ext>
            </a:extLst>
          </p:cNvPr>
          <p:cNvSpPr>
            <a:spLocks noGrp="1"/>
          </p:cNvSpPr>
          <p:nvPr>
            <p:ph type="body" sz="quarter" idx="10"/>
          </p:nvPr>
        </p:nvSpPr>
        <p:spPr>
          <a:xfrm>
            <a:off x="501650" y="320040"/>
            <a:ext cx="11188700" cy="309563"/>
          </a:xfrm>
        </p:spPr>
        <p:txBody>
          <a:bodyPr/>
          <a:lstStyle>
            <a:lvl1pPr>
              <a:defRPr sz="2000" b="1">
                <a:latin typeface="Open Sans" panose="020B0606030504020204" pitchFamily="34" charset="0"/>
                <a:ea typeface="Open Sans" panose="020B0606030504020204" pitchFamily="34" charset="0"/>
                <a:cs typeface="Open Sans" panose="020B0606030504020204" pitchFamily="34" charset="0"/>
              </a:defRPr>
            </a:lvl1pPr>
            <a:lvl2pPr marL="0" indent="0">
              <a:buNone/>
              <a:defRPr sz="2000" b="1">
                <a:latin typeface="Open Sans" panose="020B0606030504020204" pitchFamily="34" charset="0"/>
                <a:ea typeface="Open Sans" panose="020B0606030504020204" pitchFamily="34" charset="0"/>
                <a:cs typeface="Open Sans" panose="020B0606030504020204" pitchFamily="34" charset="0"/>
              </a:defRPr>
            </a:lvl2pPr>
            <a:lvl3pPr>
              <a:defRPr sz="2000" b="1">
                <a:latin typeface="Open Sans" panose="020B0606030504020204" pitchFamily="34" charset="0"/>
                <a:ea typeface="Open Sans" panose="020B0606030504020204" pitchFamily="34" charset="0"/>
                <a:cs typeface="Open Sans" panose="020B0606030504020204" pitchFamily="34" charset="0"/>
              </a:defRPr>
            </a:lvl3pPr>
            <a:lvl4pPr>
              <a:defRPr sz="2000" b="1">
                <a:latin typeface="Open Sans" panose="020B0606030504020204" pitchFamily="34" charset="0"/>
                <a:ea typeface="Open Sans" panose="020B0606030504020204" pitchFamily="34" charset="0"/>
                <a:cs typeface="Open Sans" panose="020B0606030504020204" pitchFamily="34" charset="0"/>
              </a:defRPr>
            </a:lvl4pPr>
            <a:lvl5pP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p:txBody>
      </p:sp>
    </p:spTree>
    <p:extLst>
      <p:ext uri="{BB962C8B-B14F-4D97-AF65-F5344CB8AC3E}">
        <p14:creationId xmlns:p14="http://schemas.microsoft.com/office/powerpoint/2010/main" val="18140934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665290"/>
            <a:ext cx="6084213" cy="4716460"/>
          </a:xfrm>
        </p:spPr>
        <p:txBody>
          <a:bodyPr/>
          <a:lstStyle/>
          <a:p>
            <a:r>
              <a:rPr lang="en-US" noProof="0"/>
              <a:t>Click icon to add picture</a:t>
            </a:r>
          </a:p>
        </p:txBody>
      </p:sp>
      <p:sp>
        <p:nvSpPr>
          <p:cNvPr id="6" name="Content Placeholder 3"/>
          <p:cNvSpPr>
            <a:spLocks noGrp="1"/>
          </p:cNvSpPr>
          <p:nvPr>
            <p:ph sz="quarter" idx="10"/>
          </p:nvPr>
        </p:nvSpPr>
        <p:spPr>
          <a:xfrm>
            <a:off x="502920" y="1665290"/>
            <a:ext cx="4333663" cy="4716460"/>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a:extLst>
              <a:ext uri="{FF2B5EF4-FFF2-40B4-BE49-F238E27FC236}">
                <a16:creationId xmlns:a16="http://schemas.microsoft.com/office/drawing/2014/main" id="{69D06B49-E6E5-4392-8EA1-B30AAFBED171}"/>
              </a:ext>
            </a:extLst>
          </p:cNvPr>
          <p:cNvSpPr>
            <a:spLocks noGrp="1"/>
          </p:cNvSpPr>
          <p:nvPr>
            <p:ph type="body" sz="quarter" idx="21" hasCustomPrompt="1"/>
          </p:nvPr>
        </p:nvSpPr>
        <p:spPr>
          <a:xfrm>
            <a:off x="501650" y="651600"/>
            <a:ext cx="11188700" cy="757255"/>
          </a:xfrm>
          <a:prstGeom prst="rect">
            <a:avLst/>
          </a:prstGeom>
        </p:spPr>
        <p:txBody>
          <a:bodyPr lIns="0" tIns="0" rIns="0" bIns="0">
            <a:noAutofit/>
          </a:bodyPr>
          <a:lstStyle>
            <a:lvl1pPr marL="0" indent="0">
              <a:buNone/>
              <a:defRPr sz="1600" b="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add subtitle</a:t>
            </a:r>
          </a:p>
        </p:txBody>
      </p:sp>
      <p:sp>
        <p:nvSpPr>
          <p:cNvPr id="8"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
        <p:nvSpPr>
          <p:cNvPr id="7" name="Text Placeholder 3">
            <a:extLst>
              <a:ext uri="{FF2B5EF4-FFF2-40B4-BE49-F238E27FC236}">
                <a16:creationId xmlns:a16="http://schemas.microsoft.com/office/drawing/2014/main" id="{3035675F-12A4-4E7A-837A-B768F0B54FC6}"/>
              </a:ext>
            </a:extLst>
          </p:cNvPr>
          <p:cNvSpPr>
            <a:spLocks noGrp="1"/>
          </p:cNvSpPr>
          <p:nvPr>
            <p:ph type="body" sz="quarter" idx="22"/>
          </p:nvPr>
        </p:nvSpPr>
        <p:spPr>
          <a:xfrm>
            <a:off x="501650" y="320040"/>
            <a:ext cx="11188700" cy="309563"/>
          </a:xfrm>
        </p:spPr>
        <p:txBody>
          <a:bodyPr/>
          <a:lstStyle>
            <a:lvl1pPr>
              <a:defRPr sz="2000" b="1">
                <a:latin typeface="Open Sans" panose="020B0606030504020204" pitchFamily="34" charset="0"/>
                <a:ea typeface="Open Sans" panose="020B0606030504020204" pitchFamily="34" charset="0"/>
                <a:cs typeface="Open Sans" panose="020B0606030504020204" pitchFamily="34" charset="0"/>
              </a:defRPr>
            </a:lvl1pPr>
            <a:lvl2pPr marL="0" indent="0">
              <a:buNone/>
              <a:defRPr sz="2000" b="1">
                <a:latin typeface="Open Sans" panose="020B0606030504020204" pitchFamily="34" charset="0"/>
                <a:ea typeface="Open Sans" panose="020B0606030504020204" pitchFamily="34" charset="0"/>
                <a:cs typeface="Open Sans" panose="020B0606030504020204" pitchFamily="34" charset="0"/>
              </a:defRPr>
            </a:lvl2pPr>
            <a:lvl3pPr>
              <a:defRPr sz="2000" b="1">
                <a:latin typeface="Open Sans" panose="020B0606030504020204" pitchFamily="34" charset="0"/>
                <a:ea typeface="Open Sans" panose="020B0606030504020204" pitchFamily="34" charset="0"/>
                <a:cs typeface="Open Sans" panose="020B0606030504020204" pitchFamily="34" charset="0"/>
              </a:defRPr>
            </a:lvl3pPr>
            <a:lvl4pPr>
              <a:defRPr sz="2000" b="1">
                <a:latin typeface="Open Sans" panose="020B0606030504020204" pitchFamily="34" charset="0"/>
                <a:ea typeface="Open Sans" panose="020B0606030504020204" pitchFamily="34" charset="0"/>
                <a:cs typeface="Open Sans" panose="020B0606030504020204" pitchFamily="34" charset="0"/>
              </a:defRPr>
            </a:lvl4pPr>
            <a:lvl5pPr>
              <a:defRPr sz="2000" b="1">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Master text styles</a:t>
            </a:r>
          </a:p>
        </p:txBody>
      </p:sp>
    </p:spTree>
    <p:extLst>
      <p:ext uri="{BB962C8B-B14F-4D97-AF65-F5344CB8AC3E}">
        <p14:creationId xmlns:p14="http://schemas.microsoft.com/office/powerpoint/2010/main" val="193639797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2673022"/>
            <a:ext cx="8001000" cy="1499310"/>
          </a:xfrm>
        </p:spPr>
        <p:txBody>
          <a:bodyPr anchor="ctr" anchorCtr="0"/>
          <a:lstStyle>
            <a:lvl1pPr>
              <a:lnSpc>
                <a:spcPct val="85000"/>
              </a:lnSpc>
              <a:defRPr sz="5400" b="1" baseline="0">
                <a:latin typeface="+mn-lt"/>
              </a:defRPr>
            </a:lvl1pPr>
          </a:lstStyle>
          <a:p>
            <a:r>
              <a:rPr lang="en-US"/>
              <a:t>Thank You</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0">
                <a:latin typeface="Open Sans" charset="0"/>
                <a:ea typeface="Open Sans" charset="0"/>
                <a:cs typeface="Open Sans" charset="0"/>
                <a:sym typeface="Frutiger Next Pro Light" charset="0"/>
              </a:rPr>
              <a:t>Copyright © 2022 Deloitte Development LLC. </a:t>
            </a:r>
            <a:br>
              <a:rPr lang="en-US" sz="700" b="0">
                <a:latin typeface="Open Sans" charset="0"/>
                <a:ea typeface="Open Sans" charset="0"/>
                <a:cs typeface="Open Sans" charset="0"/>
                <a:sym typeface="Frutiger Next Pro Light" charset="0"/>
              </a:rPr>
            </a:br>
            <a:r>
              <a:rPr lang="en-US" sz="700" b="0">
                <a:latin typeface="Open Sans" charset="0"/>
                <a:ea typeface="Open Sans" charset="0"/>
                <a:cs typeface="Open Sans" charset="0"/>
                <a:sym typeface="Frutiger Next Pro Light" charset="0"/>
              </a:rPr>
              <a:t>All rights reserved. </a:t>
            </a:r>
            <a:r>
              <a:rPr lang="en-US" sz="700" b="0">
                <a:latin typeface="Open Sans" charset="0"/>
                <a:ea typeface="Open Sans" charset="0"/>
                <a:cs typeface="Open Sans" charset="0"/>
              </a:rPr>
              <a:t>Member of Deloitte Touche Tohmatsu Limited</a:t>
            </a:r>
          </a:p>
        </p:txBody>
      </p:sp>
      <p:pic>
        <p:nvPicPr>
          <p:cNvPr id="7" name="Picture 6"/>
          <p:cNvPicPr>
            <a:picLocks noChangeAspect="1"/>
          </p:cNvPicPr>
          <p:nvPr/>
        </p:nvPicPr>
        <p:blipFill rotWithShape="1">
          <a:blip r:embed="rId2" cstate="email">
            <a:extLst>
              <a:ext uri="{28A0092B-C50C-407E-A947-70E740481C1C}">
                <a14:useLocalDpi xmlns:a14="http://schemas.microsoft.com/office/drawing/2010/main"/>
              </a:ext>
            </a:extLst>
          </a:blip>
          <a:srcRect b="56948"/>
          <a:stretch/>
        </p:blipFill>
        <p:spPr>
          <a:xfrm>
            <a:off x="914400" y="762001"/>
            <a:ext cx="1788289" cy="356585"/>
          </a:xfrm>
          <a:prstGeom prst="rect">
            <a:avLst/>
          </a:prstGeom>
        </p:spPr>
      </p:pic>
    </p:spTree>
    <p:extLst>
      <p:ext uri="{BB962C8B-B14F-4D97-AF65-F5344CB8AC3E}">
        <p14:creationId xmlns:p14="http://schemas.microsoft.com/office/powerpoint/2010/main" val="94236638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0"/>
            </p:custDataLst>
            <p:extLst>
              <p:ext uri="{D42A27DB-BD31-4B8C-83A1-F6EECF244321}">
                <p14:modId xmlns:p14="http://schemas.microsoft.com/office/powerpoint/2010/main" val="308715144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4" name="Object 3" hidden="1"/>
                      <p:cNvPicPr/>
                      <p:nvPr/>
                    </p:nvPicPr>
                    <p:blipFill>
                      <a:blip r:embed="rId12"/>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p>
        </p:txBody>
      </p:sp>
      <p:sp>
        <p:nvSpPr>
          <p:cNvPr id="18" name="Copyright"/>
          <p:cNvSpPr txBox="1"/>
          <p:nvPr/>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lumMod val="65000"/>
                  </a:schemeClr>
                </a:solidFill>
                <a:latin typeface="+mn-lt"/>
                <a:cs typeface="Calibri" panose="020F0502020204030204" pitchFamily="34" charset="0"/>
              </a:rPr>
              <a:t>Copyright © 2022 Deloitte Development LLC. All rights reserved.</a:t>
            </a: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mn-lt"/>
                <a:cs typeface="Calibri" panose="020F0502020204030204" pitchFamily="34" charset="0"/>
              </a:defRPr>
            </a:lvl1pPr>
          </a:lstStyle>
          <a:p>
            <a:pPr algn="r">
              <a:spcBef>
                <a:spcPts val="600"/>
              </a:spcBef>
              <a:buSzPct val="100000"/>
              <a:buFont typeface="Arial"/>
              <a:buNone/>
            </a:pPr>
            <a:fld id="{A463779A-5FA6-46BB-A830-682585DD6BBA}" type="slidenum">
              <a:rPr lang="en-CA" smtClean="0"/>
              <a:pPr algn="r">
                <a:spcBef>
                  <a:spcPts val="600"/>
                </a:spcBef>
                <a:buSzPct val="100000"/>
                <a:buFont typeface="Arial"/>
                <a:buNone/>
              </a:pPr>
              <a:t>‹#›</a:t>
            </a:fld>
            <a:endParaRPr lang="en-CA"/>
          </a:p>
        </p:txBody>
      </p:sp>
    </p:spTree>
    <p:extLst>
      <p:ext uri="{BB962C8B-B14F-4D97-AF65-F5344CB8AC3E}">
        <p14:creationId xmlns:p14="http://schemas.microsoft.com/office/powerpoint/2010/main" val="495659210"/>
      </p:ext>
    </p:extLst>
  </p:cSld>
  <p:clrMap bg1="lt1" tx1="dk1" bg2="lt2" tx2="dk2" accent1="accent1" accent2="accent2" accent3="accent3" accent4="accent4" accent5="accent5" accent6="accent6" hlink="hlink" folHlink="folHlink"/>
  <p:sldLayoutIdLst>
    <p:sldLayoutId id="2147484144" r:id="rId1"/>
    <p:sldLayoutId id="2147484142" r:id="rId2"/>
    <p:sldLayoutId id="2147484143" r:id="rId3"/>
    <p:sldLayoutId id="2147483945" r:id="rId4"/>
    <p:sldLayoutId id="2147483963" r:id="rId5"/>
    <p:sldLayoutId id="2147483985" r:id="rId6"/>
    <p:sldLayoutId id="2147483987" r:id="rId7"/>
    <p:sldLayoutId id="2147484002" r:id="rId8"/>
  </p:sldLayoutIdLst>
  <p:transition>
    <p:fade/>
  </p:transition>
  <p:hf hdr="0" dt="0"/>
  <p:txStyles>
    <p:titleStyle>
      <a:lvl1pPr algn="l" defTabSz="914400" rtl="0" eaLnBrk="1" latinLnBrk="0" hangingPunct="1">
        <a:spcBef>
          <a:spcPct val="0"/>
        </a:spcBef>
        <a:buNone/>
        <a:defRPr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0" indent="0" algn="l" defTabSz="914400" rtl="0" eaLnBrk="1" latinLnBrk="0" hangingPunct="1">
        <a:spcBef>
          <a:spcPts val="0"/>
        </a:spcBef>
        <a:spcAft>
          <a:spcPts val="1000"/>
        </a:spcAft>
        <a:buSzPct val="100000"/>
        <a:buFontTx/>
        <a:buNone/>
        <a:defRPr sz="13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300" b="0"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32" userDrawn="1">
          <p15:clr>
            <a:srgbClr val="F26B43"/>
          </p15:clr>
        </p15:guide>
        <p15:guide id="7" orient="horz" pos="192" userDrawn="1">
          <p15:clr>
            <a:srgbClr val="F26B43"/>
          </p15:clr>
        </p15:guide>
        <p15:guide id="45" orient="horz" pos="2160" userDrawn="1">
          <p15:clr>
            <a:srgbClr val="F26B43"/>
          </p15:clr>
        </p15:guide>
        <p15:guide id="47" pos="312" userDrawn="1">
          <p15:clr>
            <a:srgbClr val="F26B43"/>
          </p15:clr>
        </p15:guide>
        <p15:guide id="48" pos="7368" userDrawn="1">
          <p15:clr>
            <a:srgbClr val="F26B43"/>
          </p15:clr>
        </p15:guide>
        <p15:guide id="50" orient="horz" pos="4104" userDrawn="1">
          <p15:clr>
            <a:srgbClr val="F26B43"/>
          </p15:clr>
        </p15:guide>
        <p15:guide id="59" pos="3840" userDrawn="1">
          <p15:clr>
            <a:srgbClr val="F26B43"/>
          </p15:clr>
        </p15:guide>
        <p15:guide id="61" orient="horz" pos="1056" userDrawn="1">
          <p15:clr>
            <a:srgbClr val="F26B43"/>
          </p15:clr>
        </p15:guide>
        <p15:guide id="62" orient="horz" pos="641" userDrawn="1">
          <p15:clr>
            <a:srgbClr val="F26B43"/>
          </p15:clr>
        </p15:guide>
        <p15:guide id="63" pos="1512" userDrawn="1">
          <p15:clr>
            <a:srgbClr val="F26B43"/>
          </p15:clr>
        </p15:guide>
        <p15:guide id="64" pos="1392" userDrawn="1">
          <p15:clr>
            <a:srgbClr val="F26B43"/>
          </p15:clr>
        </p15:guide>
        <p15:guide id="65" pos="6168" userDrawn="1">
          <p15:clr>
            <a:srgbClr val="F26B43"/>
          </p15:clr>
        </p15:guide>
        <p15:guide id="66" pos="6288" userDrawn="1">
          <p15:clr>
            <a:srgbClr val="F26B43"/>
          </p15:clr>
        </p15:guide>
        <p15:guide id="67" pos="5088" userDrawn="1">
          <p15:clr>
            <a:srgbClr val="F26B43"/>
          </p15:clr>
        </p15:guide>
        <p15:guide id="68" pos="4968" userDrawn="1">
          <p15:clr>
            <a:srgbClr val="F26B43"/>
          </p15:clr>
        </p15:guide>
        <p15:guide id="69" pos="2712" userDrawn="1">
          <p15:clr>
            <a:srgbClr val="F26B43"/>
          </p15:clr>
        </p15:guide>
        <p15:guide id="70" pos="2592" userDrawn="1">
          <p15:clr>
            <a:srgbClr val="F26B43"/>
          </p15:clr>
        </p15:guide>
        <p15:guide id="71" pos="3768" userDrawn="1">
          <p15:clr>
            <a:srgbClr val="F26B43"/>
          </p15:clr>
        </p15:guide>
        <p15:guide id="72" pos="39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7FFFC89D_4E5FF5CD.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7FFFC89E_3FFC2C8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7FFFC89F_39D2230E.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a:extLst>
              <a:ext uri="{FF2B5EF4-FFF2-40B4-BE49-F238E27FC236}">
                <a16:creationId xmlns:a16="http://schemas.microsoft.com/office/drawing/2014/main" id="{D9C841FF-FDD4-4723-BB5C-190A3F6B787C}"/>
              </a:ext>
            </a:extLst>
          </p:cNvPr>
          <p:cNvSpPr>
            <a:spLocks noGrp="1"/>
          </p:cNvSpPr>
          <p:nvPr>
            <p:ph type="body" sz="quarter" idx="10"/>
          </p:nvPr>
        </p:nvSpPr>
        <p:spPr/>
        <p:txBody>
          <a:bodyPr/>
          <a:lstStyle/>
          <a:p>
            <a:r>
              <a:rPr lang="en-CA" sz="2400"/>
              <a:t>Deloitte Qualifications  - Summary</a:t>
            </a:r>
          </a:p>
        </p:txBody>
      </p:sp>
      <p:graphicFrame>
        <p:nvGraphicFramePr>
          <p:cNvPr id="19" name="Table 4">
            <a:extLst>
              <a:ext uri="{FF2B5EF4-FFF2-40B4-BE49-F238E27FC236}">
                <a16:creationId xmlns:a16="http://schemas.microsoft.com/office/drawing/2014/main" id="{2DF1DDDA-6854-489A-BD4D-909E34D031AF}"/>
              </a:ext>
            </a:extLst>
          </p:cNvPr>
          <p:cNvGraphicFramePr>
            <a:graphicFrameLocks noGrp="1"/>
          </p:cNvGraphicFramePr>
          <p:nvPr>
            <p:ph idx="1"/>
            <p:extLst>
              <p:ext uri="{D42A27DB-BD31-4B8C-83A1-F6EECF244321}">
                <p14:modId xmlns:p14="http://schemas.microsoft.com/office/powerpoint/2010/main" val="4028376578"/>
              </p:ext>
            </p:extLst>
          </p:nvPr>
        </p:nvGraphicFramePr>
        <p:xfrm>
          <a:off x="503238" y="1273402"/>
          <a:ext cx="11193459" cy="3987800"/>
        </p:xfrm>
        <a:graphic>
          <a:graphicData uri="http://schemas.openxmlformats.org/drawingml/2006/table">
            <a:tbl>
              <a:tblPr firstRow="1" bandRow="1">
                <a:tableStyleId>{2D5ABB26-0587-4C30-8999-92F81FD0307C}</a:tableStyleId>
              </a:tblPr>
              <a:tblGrid>
                <a:gridCol w="3856326">
                  <a:extLst>
                    <a:ext uri="{9D8B030D-6E8A-4147-A177-3AD203B41FA5}">
                      <a16:colId xmlns:a16="http://schemas.microsoft.com/office/drawing/2014/main" val="372082111"/>
                    </a:ext>
                  </a:extLst>
                </a:gridCol>
                <a:gridCol w="2807854">
                  <a:extLst>
                    <a:ext uri="{9D8B030D-6E8A-4147-A177-3AD203B41FA5}">
                      <a16:colId xmlns:a16="http://schemas.microsoft.com/office/drawing/2014/main" val="4006686266"/>
                    </a:ext>
                  </a:extLst>
                </a:gridCol>
                <a:gridCol w="1117600">
                  <a:extLst>
                    <a:ext uri="{9D8B030D-6E8A-4147-A177-3AD203B41FA5}">
                      <a16:colId xmlns:a16="http://schemas.microsoft.com/office/drawing/2014/main" val="230967390"/>
                    </a:ext>
                  </a:extLst>
                </a:gridCol>
                <a:gridCol w="1136073">
                  <a:extLst>
                    <a:ext uri="{9D8B030D-6E8A-4147-A177-3AD203B41FA5}">
                      <a16:colId xmlns:a16="http://schemas.microsoft.com/office/drawing/2014/main" val="1175513260"/>
                    </a:ext>
                  </a:extLst>
                </a:gridCol>
                <a:gridCol w="1173018">
                  <a:extLst>
                    <a:ext uri="{9D8B030D-6E8A-4147-A177-3AD203B41FA5}">
                      <a16:colId xmlns:a16="http://schemas.microsoft.com/office/drawing/2014/main" val="3709332951"/>
                    </a:ext>
                  </a:extLst>
                </a:gridCol>
                <a:gridCol w="1102588">
                  <a:extLst>
                    <a:ext uri="{9D8B030D-6E8A-4147-A177-3AD203B41FA5}">
                      <a16:colId xmlns:a16="http://schemas.microsoft.com/office/drawing/2014/main" val="3069386055"/>
                    </a:ext>
                  </a:extLst>
                </a:gridCol>
              </a:tblGrid>
              <a:tr h="0">
                <a:tc>
                  <a:txBody>
                    <a:bodyPr/>
                    <a:lstStyle/>
                    <a:p>
                      <a:pPr algn="l"/>
                      <a:r>
                        <a:rPr lang="en-US" sz="1050" b="1" spc="0">
                          <a:solidFill>
                            <a:srgbClr val="00ABAB"/>
                          </a:solidFill>
                          <a:latin typeface="+mn-lt"/>
                        </a:rPr>
                        <a:t>Client</a:t>
                      </a:r>
                      <a:endParaRPr lang="en-US" sz="105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r>
                        <a:rPr lang="en-US" sz="1200" b="1" spc="0" err="1">
                          <a:solidFill>
                            <a:srgbClr val="00ABAB"/>
                          </a:solidFill>
                          <a:latin typeface="+mn-lt"/>
                          <a:ea typeface="Open Sans" panose="020B0606030504020204" pitchFamily="34" charset="0"/>
                          <a:cs typeface="Open Sans" panose="020B0606030504020204" pitchFamily="34" charset="0"/>
                        </a:rPr>
                        <a:t>PoCs</a:t>
                      </a:r>
                      <a:endParaRPr lang="en-US" sz="120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r>
                        <a:rPr lang="en-US" sz="1050" b="1" spc="0">
                          <a:solidFill>
                            <a:srgbClr val="00ABAB"/>
                          </a:solidFill>
                          <a:latin typeface="+mn-lt"/>
                        </a:rPr>
                        <a:t>Databricks </a:t>
                      </a:r>
                      <a:endParaRPr lang="en-US" sz="105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r>
                        <a:rPr lang="en-US" sz="1050" b="1" spc="0">
                          <a:solidFill>
                            <a:srgbClr val="00ABAB"/>
                          </a:solidFill>
                          <a:latin typeface="+mn-lt"/>
                        </a:rPr>
                        <a:t>Advisory</a:t>
                      </a:r>
                      <a:endParaRPr lang="en-US" sz="105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r>
                        <a:rPr lang="en-US" sz="1050" b="1" spc="0">
                          <a:solidFill>
                            <a:srgbClr val="00ABAB"/>
                          </a:solidFill>
                          <a:latin typeface="+mn-lt"/>
                        </a:rPr>
                        <a:t>Implement</a:t>
                      </a:r>
                      <a:endParaRPr lang="en-US" sz="105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r>
                        <a:rPr lang="en-US" sz="1050" b="1" spc="0">
                          <a:solidFill>
                            <a:srgbClr val="00ABAB"/>
                          </a:solidFill>
                          <a:latin typeface="+mn-lt"/>
                        </a:rPr>
                        <a:t>Support</a:t>
                      </a:r>
                      <a:endParaRPr lang="en-US" sz="1050" b="1" spc="0">
                        <a:solidFill>
                          <a:srgbClr val="00ABAB"/>
                        </a:solidFill>
                        <a:latin typeface="+mn-lt"/>
                        <a:ea typeface="Open Sans" panose="020B0606030504020204" pitchFamily="34" charset="0"/>
                        <a:cs typeface="Open Sans" panose="020B0606030504020204" pitchFamily="34" charset="0"/>
                      </a:endParaRPr>
                    </a:p>
                  </a:txBody>
                  <a:tcPr>
                    <a:lnT w="38100" cap="flat" cmpd="sng" algn="ctr">
                      <a:solidFill>
                        <a:srgbClr val="00ABAB"/>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1708086236"/>
                  </a:ext>
                </a:extLst>
              </a:tr>
              <a:tr h="354375">
                <a:tc>
                  <a:txBody>
                    <a:bodyPr/>
                    <a:lstStyle/>
                    <a:p>
                      <a:r>
                        <a:rPr lang="en-US" sz="1050" b="0" spc="0">
                          <a:solidFill>
                            <a:prstClr val="black"/>
                          </a:solidFill>
                          <a:latin typeface="+mn-lt"/>
                        </a:rPr>
                        <a:t>Japanese Pharmaceutical </a:t>
                      </a:r>
                      <a:r>
                        <a:rPr kumimoji="0" lang="en-US" sz="1050" b="0" u="none" strike="noStrike" kern="1200" cap="none" spc="0" normalizeH="0" baseline="0" noProof="0">
                          <a:ln>
                            <a:noFill/>
                          </a:ln>
                          <a:solidFill>
                            <a:prstClr val="black"/>
                          </a:solidFill>
                          <a:effectLst/>
                          <a:uLnTx/>
                          <a:uFillTx/>
                          <a:latin typeface="+mn-lt"/>
                        </a:rPr>
                        <a:t>Client (</a:t>
                      </a:r>
                      <a:r>
                        <a:rPr kumimoji="0" lang="en-US" sz="900" b="1" u="none" strike="noStrike" kern="1200" cap="none" spc="0" normalizeH="0" baseline="0" noProof="0">
                          <a:ln>
                            <a:noFill/>
                          </a:ln>
                          <a:solidFill>
                            <a:prstClr val="black"/>
                          </a:solidFill>
                          <a:effectLst/>
                          <a:uLnTx/>
                          <a:uFillTx/>
                          <a:latin typeface="+mn-lt"/>
                        </a:rPr>
                        <a:t>Takeda Pharmaceuticals</a:t>
                      </a:r>
                      <a:r>
                        <a:rPr kumimoji="0" lang="en-US" sz="1050" b="0" u="none" strike="noStrike" kern="1200" cap="none" spc="0" normalizeH="0" baseline="0" noProof="0">
                          <a:ln>
                            <a:noFill/>
                          </a:ln>
                          <a:solidFill>
                            <a:prstClr val="black"/>
                          </a:solidFill>
                          <a:effectLst/>
                          <a:uLnTx/>
                          <a:uFillTx/>
                          <a:latin typeface="+mn-lt"/>
                        </a:rPr>
                        <a:t>)</a:t>
                      </a:r>
                      <a:endParaRPr lang="en-US" sz="1050" b="0" spc="0">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Lieven </a:t>
                      </a:r>
                      <a:r>
                        <a:rPr kumimoji="0" lang="en-US" sz="900" b="0" i="0" u="none" strike="noStrike" kern="1200" cap="none" spc="0" normalizeH="0" baseline="0" noProof="0" err="1">
                          <a:ln>
                            <a:noFill/>
                          </a:ln>
                          <a:solidFill>
                            <a:schemeClr val="tx1"/>
                          </a:solidFill>
                          <a:effectLst/>
                          <a:uLnTx/>
                          <a:uFillTx/>
                          <a:latin typeface="+mn-lt"/>
                          <a:ea typeface="Open Sans" panose="020B0606030504020204" pitchFamily="34" charset="0"/>
                          <a:cs typeface="Open Sans" panose="020B0606030504020204" pitchFamily="34" charset="0"/>
                        </a:rPr>
                        <a:t>Comeyne</a:t>
                      </a: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 - Swiss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Nishant Sinha - Swiss MD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Namrata </a:t>
                      </a:r>
                      <a:r>
                        <a:rPr kumimoji="0" lang="en-US" sz="900" b="0" i="0" u="none" strike="noStrike" kern="1200" cap="none" spc="0" normalizeH="0" baseline="0" noProof="0" err="1">
                          <a:ln>
                            <a:noFill/>
                          </a:ln>
                          <a:solidFill>
                            <a:schemeClr val="tx1"/>
                          </a:solidFill>
                          <a:effectLst/>
                          <a:uLnTx/>
                          <a:uFillTx/>
                          <a:latin typeface="+mn-lt"/>
                          <a:ea typeface="Open Sans" panose="020B0606030504020204" pitchFamily="34" charset="0"/>
                          <a:cs typeface="Open Sans" panose="020B0606030504020204" pitchFamily="34" charset="0"/>
                        </a:rPr>
                        <a:t>Kedareshwar</a:t>
                      </a: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 – USI SM</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endParaRPr lang="en-US" sz="1800" b="0" kern="1200" spc="0">
                        <a:solidFill>
                          <a:srgbClr val="00ABAB"/>
                        </a:solidFill>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2617998776"/>
                  </a:ext>
                </a:extLst>
              </a:tr>
              <a:tr h="354375">
                <a:tc>
                  <a:txBody>
                    <a:bodyPr/>
                    <a:lstStyle/>
                    <a:p>
                      <a:r>
                        <a:rPr lang="en-US" sz="1050" b="0" kern="1200" spc="0">
                          <a:solidFill>
                            <a:schemeClr val="tx1"/>
                          </a:solidFill>
                          <a:latin typeface="+mn-lt"/>
                          <a:ea typeface="Open Sans" panose="020B0606030504020204" pitchFamily="34" charset="0"/>
                          <a:cs typeface="Open Sans" panose="020B0606030504020204" pitchFamily="34" charset="0"/>
                        </a:rPr>
                        <a:t>Health Care Client (</a:t>
                      </a:r>
                      <a:r>
                        <a:rPr lang="en-US" sz="800" b="1" kern="1200" spc="0">
                          <a:solidFill>
                            <a:schemeClr val="tx1"/>
                          </a:solidFill>
                          <a:latin typeface="+mn-lt"/>
                          <a:ea typeface="Open Sans" panose="020B0606030504020204" pitchFamily="34" charset="0"/>
                          <a:cs typeface="Open Sans" panose="020B0606030504020204" pitchFamily="34" charset="0"/>
                        </a:rPr>
                        <a:t>HCSC</a:t>
                      </a:r>
                      <a:r>
                        <a:rPr lang="en-US" sz="1050" b="0" kern="1200" spc="0">
                          <a:solidFill>
                            <a:schemeClr val="tx1"/>
                          </a:solidFill>
                          <a:latin typeface="+mn-lt"/>
                          <a:ea typeface="Open Sans" panose="020B0606030504020204" pitchFamily="34" charset="0"/>
                          <a:cs typeface="Open Sans" panose="020B0606030504020204" pitchFamily="34" charset="0"/>
                        </a:rPr>
                        <a:t>)</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Suman </a:t>
                      </a:r>
                      <a:r>
                        <a:rPr kumimoji="0" lang="en-US" sz="900" b="0" i="0" u="none" strike="noStrike" kern="1200" cap="none" spc="0" normalizeH="0" baseline="0" noProof="0" err="1">
                          <a:ln>
                            <a:noFill/>
                          </a:ln>
                          <a:solidFill>
                            <a:schemeClr val="tx1"/>
                          </a:solidFill>
                          <a:effectLst/>
                          <a:uLnTx/>
                          <a:uFillTx/>
                          <a:latin typeface="+mn-lt"/>
                          <a:ea typeface="Open Sans" panose="020B0606030504020204" pitchFamily="34" charset="0"/>
                          <a:cs typeface="Open Sans" panose="020B0606030504020204" pitchFamily="34" charset="0"/>
                        </a:rPr>
                        <a:t>Kolla</a:t>
                      </a: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 – US MD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Simar Gulati – US SM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Vamsi Vangala – USI SM</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2761952494"/>
                  </a:ext>
                </a:extLst>
              </a:tr>
              <a:tr h="354375">
                <a:tc>
                  <a:txBody>
                    <a:bodyPr/>
                    <a:lstStyle/>
                    <a:p>
                      <a:r>
                        <a:rPr lang="en-US" sz="1050" b="0" kern="1200" spc="0">
                          <a:solidFill>
                            <a:schemeClr val="tx1"/>
                          </a:solidFill>
                          <a:latin typeface="+mn-lt"/>
                          <a:ea typeface="Open Sans" panose="020B0606030504020204" pitchFamily="34" charset="0"/>
                          <a:cs typeface="Open Sans" panose="020B0606030504020204" pitchFamily="34" charset="0"/>
                        </a:rPr>
                        <a:t>Leading Aluminum Manufacturing Client (</a:t>
                      </a:r>
                      <a:r>
                        <a:rPr lang="en-US" sz="900" b="1" kern="1200" spc="0">
                          <a:solidFill>
                            <a:schemeClr val="tx1"/>
                          </a:solidFill>
                          <a:latin typeface="+mn-lt"/>
                          <a:ea typeface="Open Sans" panose="020B0606030504020204" pitchFamily="34" charset="0"/>
                          <a:cs typeface="Open Sans" panose="020B0606030504020204" pitchFamily="34" charset="0"/>
                        </a:rPr>
                        <a:t>Alcoa</a:t>
                      </a:r>
                      <a:r>
                        <a:rPr lang="en-US" sz="1050" b="0" kern="1200" spc="0">
                          <a:solidFill>
                            <a:schemeClr val="tx1"/>
                          </a:solidFill>
                          <a:latin typeface="+mn-lt"/>
                          <a:ea typeface="Open Sans" panose="020B0606030504020204" pitchFamily="34" charset="0"/>
                          <a:cs typeface="Open Sans" panose="020B0606030504020204" pitchFamily="34" charset="0"/>
                        </a:rPr>
                        <a:t>)</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Kevin Gregory – US Principal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err="1">
                          <a:ln>
                            <a:noFill/>
                          </a:ln>
                          <a:solidFill>
                            <a:schemeClr val="tx1"/>
                          </a:solidFill>
                          <a:effectLst/>
                          <a:uLnTx/>
                          <a:uFillTx/>
                          <a:latin typeface="+mn-lt"/>
                          <a:ea typeface="Open Sans" panose="020B0606030504020204" pitchFamily="34" charset="0"/>
                          <a:cs typeface="Open Sans" panose="020B0606030504020204" pitchFamily="34" charset="0"/>
                        </a:rPr>
                        <a:t>Sayee</a:t>
                      </a: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 Venkat Ramani – US SM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Shilpa Dhumal – USI SM</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1540024782"/>
                  </a:ext>
                </a:extLst>
              </a:tr>
              <a:tr h="354375">
                <a:tc>
                  <a:txBody>
                    <a:bodyPr/>
                    <a:lstStyle/>
                    <a:p>
                      <a:r>
                        <a:rPr lang="en-US" sz="1050" b="0" kern="1200" spc="0">
                          <a:solidFill>
                            <a:schemeClr val="tx1"/>
                          </a:solidFill>
                          <a:latin typeface="+mn-lt"/>
                        </a:rPr>
                        <a:t>Pharmaceutical and Biotechnology Client </a:t>
                      </a:r>
                      <a:endParaRPr lang="en-US" sz="1050" b="0" kern="1200" spc="0">
                        <a:solidFill>
                          <a:schemeClr val="tx1"/>
                        </a:solidFill>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1627350820"/>
                  </a:ext>
                </a:extLst>
              </a:tr>
              <a:tr h="354375">
                <a:tc>
                  <a:txBody>
                    <a:bodyPr/>
                    <a:lstStyle/>
                    <a:p>
                      <a:r>
                        <a:rPr lang="en-CA" sz="1050"/>
                        <a:t>American Retail Client </a:t>
                      </a:r>
                      <a:r>
                        <a:rPr kumimoji="0" lang="en-CA" sz="900" b="1" u="none" strike="noStrike" kern="1200" cap="none" spc="0" normalizeH="0" baseline="0">
                          <a:ln>
                            <a:noFill/>
                          </a:ln>
                          <a:solidFill>
                            <a:prstClr val="black"/>
                          </a:solidFill>
                          <a:effectLst/>
                          <a:uLnTx/>
                          <a:uFillTx/>
                          <a:latin typeface="+mn-lt"/>
                          <a:ea typeface="+mn-ea"/>
                          <a:cs typeface="+mn-cs"/>
                        </a:rPr>
                        <a:t>(Kroger)</a:t>
                      </a:r>
                      <a:endParaRPr kumimoji="0" lang="en-US" sz="900" b="1" u="none" strike="noStrike" kern="1200" cap="none" spc="0" normalizeH="0" baseline="0">
                        <a:ln>
                          <a:noFill/>
                        </a:ln>
                        <a:solidFill>
                          <a:prstClr val="black"/>
                        </a:solidFill>
                        <a:effectLst/>
                        <a:uLnTx/>
                        <a:uFillTx/>
                        <a:latin typeface="+mn-lt"/>
                        <a:ea typeface="+mn-ea"/>
                        <a:cs typeface="+mn-cs"/>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2530642547"/>
                  </a:ext>
                </a:extLst>
              </a:tr>
              <a:tr h="354375">
                <a:tc>
                  <a:txBody>
                    <a:bodyPr/>
                    <a:lstStyle/>
                    <a:p>
                      <a:r>
                        <a:rPr lang="en-CA" sz="1050"/>
                        <a:t>Largest Oil field service provider (</a:t>
                      </a:r>
                      <a:r>
                        <a:rPr kumimoji="0" lang="en-US" sz="900" b="1" u="none" strike="noStrike" kern="1200" cap="none" spc="0" normalizeH="0" baseline="0">
                          <a:ln>
                            <a:noFill/>
                          </a:ln>
                          <a:solidFill>
                            <a:prstClr val="black"/>
                          </a:solidFill>
                          <a:effectLst/>
                          <a:uLnTx/>
                          <a:uFillTx/>
                          <a:latin typeface="+mn-lt"/>
                          <a:ea typeface="+mn-ea"/>
                          <a:cs typeface="+mn-cs"/>
                        </a:rPr>
                        <a:t>Halliburton)</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4205174122"/>
                  </a:ext>
                </a:extLst>
              </a:tr>
              <a:tr h="354375">
                <a:tc>
                  <a:txBody>
                    <a:bodyPr/>
                    <a:lstStyle/>
                    <a:p>
                      <a:r>
                        <a:rPr lang="en-US" sz="1050" b="0" spc="0">
                          <a:latin typeface="+mn-lt"/>
                        </a:rPr>
                        <a:t>Large Multi-Agency Federal Client</a:t>
                      </a:r>
                      <a:endParaRPr lang="en-US" sz="1050" b="0" spc="0">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rgbClr val="00ABAB"/>
                          </a:solidFill>
                          <a:effectLst/>
                          <a:uLnTx/>
                          <a:uFillTx/>
                          <a:latin typeface="+mn-lt"/>
                        </a:rPr>
                        <a:t> </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3115162625"/>
                  </a:ext>
                </a:extLst>
              </a:tr>
              <a:tr h="370840">
                <a:tc>
                  <a:txBody>
                    <a:bodyPr/>
                    <a:lstStyle/>
                    <a:p>
                      <a:r>
                        <a:rPr kumimoji="0" lang="en-US" sz="1050" b="0" u="none" strike="noStrike" kern="1200" cap="none" spc="0" normalizeH="0" baseline="0" noProof="0">
                          <a:ln>
                            <a:noFill/>
                          </a:ln>
                          <a:solidFill>
                            <a:prstClr val="black"/>
                          </a:solidFill>
                          <a:effectLst/>
                          <a:uLnTx/>
                          <a:uFillTx/>
                          <a:latin typeface="+mn-lt"/>
                        </a:rPr>
                        <a:t>Leading Aluminum Manufacturing Client (</a:t>
                      </a:r>
                      <a:r>
                        <a:rPr kumimoji="0" lang="en-US" sz="900" b="1" u="none" strike="noStrike" kern="1200" cap="none" spc="0" normalizeH="0" baseline="0" noProof="0" err="1">
                          <a:ln>
                            <a:noFill/>
                          </a:ln>
                          <a:solidFill>
                            <a:prstClr val="black"/>
                          </a:solidFill>
                          <a:effectLst/>
                          <a:uLnTx/>
                          <a:uFillTx/>
                          <a:latin typeface="+mn-lt"/>
                        </a:rPr>
                        <a:t>Novelis</a:t>
                      </a:r>
                      <a:r>
                        <a:rPr kumimoji="0" lang="en-US" sz="1050" b="0" u="none" strike="noStrike" kern="1200" cap="none" spc="0" normalizeH="0" baseline="0" noProof="0">
                          <a:ln>
                            <a:noFill/>
                          </a:ln>
                          <a:solidFill>
                            <a:prstClr val="black"/>
                          </a:solidFill>
                          <a:effectLst/>
                          <a:uLnTx/>
                          <a:uFillTx/>
                          <a:latin typeface="+mn-lt"/>
                        </a:rPr>
                        <a:t>)</a:t>
                      </a:r>
                      <a:endParaRPr lang="en-US" sz="1050" b="0" kern="1200" spc="0">
                        <a:solidFill>
                          <a:prstClr val="black"/>
                        </a:solidFill>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Subramanian Karthik – US SM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mn-lt"/>
                          <a:ea typeface="Open Sans" panose="020B0606030504020204" pitchFamily="34" charset="0"/>
                          <a:cs typeface="Open Sans" panose="020B0606030504020204" pitchFamily="34" charset="0"/>
                        </a:rPr>
                        <a:t>Nirmal Vijay Kumar – USI SM</a:t>
                      </a: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519704836"/>
                  </a:ext>
                </a:extLst>
              </a:tr>
              <a:tr h="370840">
                <a:tc>
                  <a:txBody>
                    <a:bodyPr/>
                    <a:lstStyle/>
                    <a:p>
                      <a:r>
                        <a:rPr kumimoji="0" lang="en-US" sz="1050" b="0" u="none" strike="noStrike" kern="1200" cap="none" spc="0" normalizeH="0" baseline="0" noProof="0">
                          <a:ln>
                            <a:noFill/>
                          </a:ln>
                          <a:solidFill>
                            <a:prstClr val="black"/>
                          </a:solidFill>
                          <a:effectLst/>
                          <a:uLnTx/>
                          <a:uFillTx/>
                          <a:latin typeface="+mn-lt"/>
                        </a:rPr>
                        <a:t>Investment Banking Client (</a:t>
                      </a:r>
                      <a:r>
                        <a:rPr kumimoji="0" lang="en-US" sz="900" b="1" u="none" strike="noStrike" kern="1200" cap="none" spc="0" normalizeH="0" baseline="0" noProof="0">
                          <a:ln>
                            <a:noFill/>
                          </a:ln>
                          <a:solidFill>
                            <a:prstClr val="black"/>
                          </a:solidFill>
                          <a:effectLst/>
                          <a:uLnTx/>
                          <a:uFillTx/>
                          <a:latin typeface="+mn-lt"/>
                        </a:rPr>
                        <a:t>Takeda Business Solutions</a:t>
                      </a:r>
                      <a:r>
                        <a:rPr kumimoji="0" lang="en-US" sz="1050" b="0" u="none" strike="noStrike" kern="1200" cap="none" spc="0" normalizeH="0" baseline="0" noProof="0">
                          <a:ln>
                            <a:noFill/>
                          </a:ln>
                          <a:solidFill>
                            <a:prstClr val="black"/>
                          </a:solidFill>
                          <a:effectLst/>
                          <a:uLnTx/>
                          <a:uFillTx/>
                          <a:latin typeface="+mn-lt"/>
                        </a:rPr>
                        <a:t>)</a:t>
                      </a:r>
                      <a:endParaRPr lang="en-US" sz="1050" b="0" kern="1200" spc="0">
                        <a:solidFill>
                          <a:prstClr val="black"/>
                        </a:solidFill>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sym typeface="Wingdings 2" panose="05020102010507070707" pitchFamily="18" charset="2"/>
                        </a:rPr>
                        <a:t></a:t>
                      </a:r>
                      <a:endParaRPr kumimoji="0" lang="en-US" sz="1800" b="0" i="0" u="none" strike="noStrike" kern="1200" cap="none" spc="0" normalizeH="0" baseline="0" noProof="0">
                        <a:ln>
                          <a:noFill/>
                        </a:ln>
                        <a:solidFill>
                          <a:srgbClr val="00ABAB"/>
                        </a:solidFill>
                        <a:effectLst/>
                        <a:uLnTx/>
                        <a:uFillTx/>
                        <a:latin typeface="Open Sans"/>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tc>
                  <a:txBody>
                    <a:bodyPr/>
                    <a:lstStyle/>
                    <a:p>
                      <a:pPr algn="ctr"/>
                      <a:endParaRPr lang="en-US" sz="1800" b="0" kern="1200" spc="0">
                        <a:solidFill>
                          <a:srgbClr val="00ABAB"/>
                        </a:solidFill>
                        <a:latin typeface="+mn-lt"/>
                        <a:ea typeface="Open Sans" panose="020B0606030504020204" pitchFamily="34" charset="0"/>
                        <a:cs typeface="Open Sans" panose="020B0606030504020204" pitchFamily="34" charset="0"/>
                      </a:endParaRPr>
                    </a:p>
                  </a:txBody>
                  <a:tcPr anchor="ctr">
                    <a:lnT w="12700" cap="flat" cmpd="sng" algn="ctr">
                      <a:solidFill>
                        <a:srgbClr val="BBBCBC"/>
                      </a:solidFill>
                      <a:prstDash val="solid"/>
                      <a:round/>
                      <a:headEnd type="none" w="med" len="med"/>
                      <a:tailEnd type="none" w="med" len="med"/>
                    </a:lnT>
                    <a:lnB w="12700" cap="flat" cmpd="sng" algn="ctr">
                      <a:solidFill>
                        <a:srgbClr val="BBBCBC"/>
                      </a:solidFill>
                      <a:prstDash val="solid"/>
                      <a:round/>
                      <a:headEnd type="none" w="med" len="med"/>
                      <a:tailEnd type="none" w="med" len="med"/>
                    </a:lnB>
                  </a:tcPr>
                </a:tc>
                <a:extLst>
                  <a:ext uri="{0D108BD9-81ED-4DB2-BD59-A6C34878D82A}">
                    <a16:rowId xmlns:a16="http://schemas.microsoft.com/office/drawing/2014/main" val="3798583445"/>
                  </a:ext>
                </a:extLst>
              </a:tr>
            </a:tbl>
          </a:graphicData>
        </a:graphic>
      </p:graphicFrame>
      <p:sp>
        <p:nvSpPr>
          <p:cNvPr id="2" name="Rectangle: Rounded Corners 1">
            <a:extLst>
              <a:ext uri="{FF2B5EF4-FFF2-40B4-BE49-F238E27FC236}">
                <a16:creationId xmlns:a16="http://schemas.microsoft.com/office/drawing/2014/main" id="{641E6A65-7E61-7A1E-A64F-EC7A6B44699D}"/>
              </a:ext>
            </a:extLst>
          </p:cNvPr>
          <p:cNvSpPr/>
          <p:nvPr/>
        </p:nvSpPr>
        <p:spPr bwMode="gray">
          <a:xfrm>
            <a:off x="8931565" y="0"/>
            <a:ext cx="3260436" cy="309563"/>
          </a:xfrm>
          <a:prstGeom prst="roundRect">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a:solidFill>
                  <a:schemeClr val="bg1"/>
                </a:solidFill>
              </a:rPr>
              <a:t>Internal Use – Only This Slide</a:t>
            </a:r>
          </a:p>
        </p:txBody>
      </p:sp>
    </p:spTree>
    <p:extLst>
      <p:ext uri="{BB962C8B-B14F-4D97-AF65-F5344CB8AC3E}">
        <p14:creationId xmlns:p14="http://schemas.microsoft.com/office/powerpoint/2010/main" val="79883649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77561" y="1148021"/>
            <a:ext cx="3359994" cy="3108800"/>
            <a:chOff x="143494" y="1101738"/>
            <a:chExt cx="3579494"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579494"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 client wanted to upgrade there existing data analytics platform from by migrating –</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Informatica BDM 10.2.1 from Informatica DEI 10.4.1</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Compute from HDInsight to Databricks (Hive to Delta Lake) </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Storage from ADLS Gen 1 to ADLS Gen 2</a:t>
              </a:r>
            </a:p>
            <a:p>
              <a:pPr marL="228600" indent="-22860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Issue with existing architecture –</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Issues with incremental data ingestion to data lake – could not meet daily data load SLA</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Very slow compaction process using UNIX to perform </a:t>
              </a:r>
              <a:r>
                <a:rPr lang="en-US" sz="900" err="1">
                  <a:solidFill>
                    <a:prstClr val="black"/>
                  </a:solidFill>
                  <a:latin typeface="Open Sans" panose="020B0606030504020204" pitchFamily="34" charset="0"/>
                  <a:ea typeface="Open Sans" panose="020B0606030504020204" pitchFamily="34" charset="0"/>
                  <a:cs typeface="Open Sans" panose="020B0606030504020204" pitchFamily="34" charset="0"/>
                </a:rPr>
                <a:t>upserts</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in hive table leading to missed business SLAs</a:t>
              </a:r>
            </a:p>
            <a:p>
              <a:pPr marL="628650" lvl="1" indent="-171450"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Slow query performance/report refreshes leading to poor user experience</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5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526553" y="1157371"/>
            <a:ext cx="4106680" cy="3117715"/>
            <a:chOff x="143494" y="2654849"/>
            <a:chExt cx="7438297" cy="249324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21950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Started with conducting a POC to understand the clients existing ecosystem and assess the existing jobs’ compatibility with the new/target architecture</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Institutionalized agile team structure to have SME’s from client’s team, as an integral part of the team</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Spawned a new POC environment with the target state and migrate around 40 jobs (a wide variety of jobs including ingestion jobs, data processing jobs </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Found around 10 compatibility issues and designed workarounds to address them – also worked with Informatica and Databricks alliance to build and implement EBFs for multiple compatibility issues </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Updated 2000+ informatica jobs (mappings/workflows/applications) to be compatible with DEI 10.4.1 and moved processing to Delta lake </a:t>
              </a: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25698" y="1219775"/>
            <a:ext cx="4217294" cy="3091695"/>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Able to achieve daily data load for all ERP systems to meet all business SLAs (even added multiple data loads for system)</a:t>
              </a: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Better performance with informatica pushdown to </a:t>
              </a:r>
              <a:r>
                <a:rPr lang="en-US" sz="900" err="1">
                  <a:solidFill>
                    <a:prstClr val="black"/>
                  </a:solidFill>
                  <a:latin typeface="Open Sans" panose="020B0606030504020204" pitchFamily="34" charset="0"/>
                  <a:ea typeface="Open Sans" panose="020B0606030504020204" pitchFamily="34" charset="0"/>
                  <a:cs typeface="Open Sans" panose="020B0606030504020204" pitchFamily="34" charset="0"/>
                </a:rPr>
                <a:t>databricks</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environment</a:t>
              </a: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Databricks Integrated platform to ingest, process and query batch and real-time/machine data</a:t>
              </a: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Delta tables provided flexibility of </a:t>
              </a:r>
              <a:r>
                <a:rPr lang="en-US" sz="900" err="1">
                  <a:solidFill>
                    <a:prstClr val="black"/>
                  </a:solidFill>
                  <a:latin typeface="Open Sans" panose="020B0606030504020204" pitchFamily="34" charset="0"/>
                  <a:ea typeface="Open Sans" panose="020B0606030504020204" pitchFamily="34" charset="0"/>
                  <a:cs typeface="Open Sans" panose="020B0606030504020204" pitchFamily="34" charset="0"/>
                </a:rPr>
                <a:t>upsert</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faster query responses, time travel etc. leading to better user experience/faster data analysis and reporting </a:t>
              </a: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On-demand compute (controlled cluster-up time) based on usage leading to lesser infrastructure cost</a:t>
              </a: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Providing 18*5 SLA based services, with on-call support for rest of the hours and weekends. </a:t>
              </a: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July 2018-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698604"/>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809889"/>
            <a:ext cx="2036633" cy="230832"/>
          </a:xfrm>
          <a:prstGeom prst="rect">
            <a:avLst/>
          </a:prstGeom>
          <a:noFill/>
        </p:spPr>
        <p:txBody>
          <a:bodyPr wrap="square" anchor="t">
            <a:spAutoFit/>
          </a:bodyPr>
          <a:lstStyle/>
          <a:p>
            <a:pPr marR="0">
              <a:spcBef>
                <a:spcPts val="0"/>
              </a:spcBef>
              <a:spcAft>
                <a:spcPts val="0"/>
              </a:spcAft>
            </a:pPr>
            <a:endParaRPr lang="en-US" sz="900" b="1">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4B700FEC-B72F-4D8C-8EF4-6FC460758C63}"/>
              </a:ext>
            </a:extLst>
          </p:cNvPr>
          <p:cNvPicPr>
            <a:picLocks noChangeAspect="1"/>
          </p:cNvPicPr>
          <p:nvPr/>
        </p:nvPicPr>
        <p:blipFill>
          <a:blip r:embed="rId3"/>
          <a:stretch>
            <a:fillRect/>
          </a:stretch>
        </p:blipFill>
        <p:spPr>
          <a:xfrm>
            <a:off x="121041" y="4373274"/>
            <a:ext cx="6193750" cy="243939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27" name="Rectangle 26">
            <a:extLst>
              <a:ext uri="{FF2B5EF4-FFF2-40B4-BE49-F238E27FC236}">
                <a16:creationId xmlns:a16="http://schemas.microsoft.com/office/drawing/2014/main" id="{8C56BB50-079D-442A-9529-1CF7E66702E7}"/>
              </a:ext>
            </a:extLst>
          </p:cNvPr>
          <p:cNvSpPr/>
          <p:nvPr/>
        </p:nvSpPr>
        <p:spPr>
          <a:xfrm>
            <a:off x="6410461" y="4418993"/>
            <a:ext cx="5703978" cy="2412545"/>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Holdings data is ingested via ETL batch / near real time / real time process with built-in validation to produce standardized data structure output built on AWS Data lake ( S3)</a:t>
            </a:r>
          </a:p>
        </p:txBody>
      </p:sp>
      <p:sp>
        <p:nvSpPr>
          <p:cNvPr id="28" name="TextBox 27">
            <a:extLst>
              <a:ext uri="{FF2B5EF4-FFF2-40B4-BE49-F238E27FC236}">
                <a16:creationId xmlns:a16="http://schemas.microsoft.com/office/drawing/2014/main" id="{9F105764-0057-4029-830E-46496C8DA545}"/>
              </a:ext>
            </a:extLst>
          </p:cNvPr>
          <p:cNvSpPr txBox="1"/>
          <p:nvPr/>
        </p:nvSpPr>
        <p:spPr>
          <a:xfrm>
            <a:off x="6457556" y="5421784"/>
            <a:ext cx="2036633" cy="230832"/>
          </a:xfrm>
          <a:prstGeom prst="rect">
            <a:avLst/>
          </a:prstGeom>
          <a:noFill/>
        </p:spPr>
        <p:txBody>
          <a:bodyPr wrap="square" anchor="t">
            <a:spAutoFit/>
          </a:bodyPr>
          <a:lstStyle/>
          <a:p>
            <a:r>
              <a:rPr lang="en-US" sz="900" b="1">
                <a:latin typeface="Open Sans" panose="020B0606030504020204" pitchFamily="34" charset="0"/>
                <a:ea typeface="Open Sans" panose="020B0606030504020204" pitchFamily="34" charset="0"/>
                <a:cs typeface="Open Sans" panose="020B0606030504020204" pitchFamily="34" charset="0"/>
              </a:rPr>
              <a:t>DATA VALIDATION METHODS</a:t>
            </a:r>
          </a:p>
        </p:txBody>
      </p:sp>
      <p:sp>
        <p:nvSpPr>
          <p:cNvPr id="29" name="TextBox 28">
            <a:extLst>
              <a:ext uri="{FF2B5EF4-FFF2-40B4-BE49-F238E27FC236}">
                <a16:creationId xmlns:a16="http://schemas.microsoft.com/office/drawing/2014/main" id="{9C384FC0-7D9F-4553-8688-349CC7E90E7A}"/>
              </a:ext>
            </a:extLst>
          </p:cNvPr>
          <p:cNvSpPr txBox="1"/>
          <p:nvPr/>
        </p:nvSpPr>
        <p:spPr>
          <a:xfrm>
            <a:off x="6549351" y="5586493"/>
            <a:ext cx="2255200" cy="1061829"/>
          </a:xfrm>
          <a:prstGeom prst="rect">
            <a:avLst/>
          </a:prstGeom>
          <a:noFill/>
        </p:spPr>
        <p:txBody>
          <a:bodyPr wrap="square" anchor="t">
            <a:spAutoFit/>
          </a:bodyPr>
          <a:lstStyle/>
          <a:p>
            <a:pPr marL="171450" marR="0" indent="-171450">
              <a:spcBef>
                <a:spcPts val="0"/>
              </a:spcBef>
              <a:spcAft>
                <a:spcPts val="0"/>
              </a:spcAft>
              <a:buFont typeface="Arial" panose="020B0604020202020204" pitchFamily="34" charset="0"/>
              <a:buChar char="•"/>
            </a:pPr>
            <a:r>
              <a:rPr lang="en-US" sz="900">
                <a:effectLst/>
                <a:latin typeface="Open Sans" panose="020B0606030504020204" pitchFamily="34" charset="0"/>
                <a:ea typeface="Open Sans" panose="020B0606030504020204" pitchFamily="34" charset="0"/>
                <a:cs typeface="Open Sans" panose="020B0606030504020204" pitchFamily="34" charset="0"/>
              </a:rPr>
              <a:t>File validation checks are performed in </a:t>
            </a:r>
            <a:r>
              <a:rPr lang="en-US" sz="900">
                <a:latin typeface="Open Sans" panose="020B0606030504020204" pitchFamily="34" charset="0"/>
                <a:ea typeface="Open Sans" panose="020B0606030504020204" pitchFamily="34" charset="0"/>
                <a:cs typeface="Open Sans" panose="020B0606030504020204" pitchFamily="34" charset="0"/>
              </a:rPr>
              <a:t>the first layer of S3 and enables early error detection</a:t>
            </a:r>
          </a:p>
          <a:p>
            <a:pPr marL="171450" marR="0" indent="-171450">
              <a:spcBef>
                <a:spcPts val="0"/>
              </a:spcBef>
              <a:spcAft>
                <a:spcPts val="0"/>
              </a:spcAft>
              <a:buFont typeface="Arial" panose="020B0604020202020204" pitchFamily="34" charset="0"/>
              <a:buChar char="•"/>
            </a:pPr>
            <a:r>
              <a:rPr lang="en-US" sz="900">
                <a:effectLst/>
                <a:latin typeface="Open Sans" panose="020B0606030504020204" pitchFamily="34" charset="0"/>
                <a:ea typeface="Open Sans" panose="020B0606030504020204" pitchFamily="34" charset="0"/>
                <a:cs typeface="Open Sans" panose="020B0606030504020204" pitchFamily="34" charset="0"/>
              </a:rPr>
              <a:t>DQ rules  are dynamically implemented using Spark java custom code and metadata driven framework</a:t>
            </a:r>
          </a:p>
        </p:txBody>
      </p:sp>
      <p:sp>
        <p:nvSpPr>
          <p:cNvPr id="30" name="Title 1">
            <a:extLst>
              <a:ext uri="{FF2B5EF4-FFF2-40B4-BE49-F238E27FC236}">
                <a16:creationId xmlns:a16="http://schemas.microsoft.com/office/drawing/2014/main" id="{AB74A6BC-5D56-43C1-86B9-B8B3CAC7FDB1}"/>
              </a:ext>
            </a:extLst>
          </p:cNvPr>
          <p:cNvSpPr txBox="1">
            <a:spLocks/>
          </p:cNvSpPr>
          <p:nvPr/>
        </p:nvSpPr>
        <p:spPr>
          <a:xfrm>
            <a:off x="8901639" y="5421784"/>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r>
              <a:rPr lang="en-US" sz="900" b="1">
                <a:effectLst/>
                <a:latin typeface="Open Sans" panose="020B0606030504020204" pitchFamily="34" charset="0"/>
                <a:ea typeface="Open Sans" panose="020B0606030504020204" pitchFamily="34" charset="0"/>
                <a:cs typeface="Open Sans" panose="020B0606030504020204" pitchFamily="34" charset="0"/>
              </a:rPr>
              <a:t>Industry standards: </a:t>
            </a:r>
          </a:p>
          <a:p>
            <a:pPr marR="0">
              <a:spcBef>
                <a:spcPts val="0"/>
              </a:spcBef>
              <a:spcAft>
                <a:spcPts val="0"/>
              </a:spcAft>
            </a:pPr>
            <a:endParaRPr lang="en-US" sz="900" b="1">
              <a:latin typeface="Open Sans" panose="020B0606030504020204" pitchFamily="34" charset="0"/>
              <a:ea typeface="Open Sans" panose="020B0606030504020204" pitchFamily="34" charset="0"/>
              <a:cs typeface="Open Sans" panose="020B0606030504020204" pitchFamily="34" charset="0"/>
            </a:endParaRP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Python script to automate testing</a:t>
            </a: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Automated Data Quality framework</a:t>
            </a:r>
          </a:p>
          <a:p>
            <a:pPr marR="0">
              <a:spcBef>
                <a:spcPts val="0"/>
              </a:spcBef>
              <a:spcAft>
                <a:spcPts val="0"/>
              </a:spcAft>
            </a:pPr>
            <a:r>
              <a:rPr lang="en-US" sz="900" err="1">
                <a:effectLst/>
                <a:latin typeface="Open Sans" panose="020B0606030504020204" pitchFamily="34" charset="0"/>
                <a:ea typeface="Open Sans" panose="020B0606030504020204" pitchFamily="34" charset="0"/>
                <a:cs typeface="Open Sans" panose="020B0606030504020204" pitchFamily="34" charset="0"/>
              </a:rPr>
              <a:t>PySpark</a:t>
            </a:r>
            <a:r>
              <a:rPr lang="en-US" sz="900">
                <a:effectLst/>
                <a:latin typeface="Open Sans" panose="020B0606030504020204" pitchFamily="34" charset="0"/>
                <a:ea typeface="Open Sans" panose="020B0606030504020204" pitchFamily="34" charset="0"/>
                <a:cs typeface="Open Sans" panose="020B0606030504020204" pitchFamily="34" charset="0"/>
              </a:rPr>
              <a:t> based ingestion framework</a:t>
            </a:r>
          </a:p>
        </p:txBody>
      </p:sp>
      <p:sp>
        <p:nvSpPr>
          <p:cNvPr id="5" name="Text Placeholder 4">
            <a:extLst>
              <a:ext uri="{FF2B5EF4-FFF2-40B4-BE49-F238E27FC236}">
                <a16:creationId xmlns:a16="http://schemas.microsoft.com/office/drawing/2014/main" id="{E3927C6D-D01E-4043-8E89-89755DB23393}"/>
              </a:ext>
            </a:extLst>
          </p:cNvPr>
          <p:cNvSpPr>
            <a:spLocks noGrp="1"/>
          </p:cNvSpPr>
          <p:nvPr>
            <p:ph type="body" sz="quarter" idx="21"/>
          </p:nvPr>
        </p:nvSpPr>
        <p:spPr/>
        <p:txBody>
          <a:bodyPr/>
          <a:lstStyle/>
          <a:p>
            <a:r>
              <a:rPr lang="en-US" sz="1600">
                <a:solidFill>
                  <a:schemeClr val="tx1">
                    <a:lumMod val="65000"/>
                    <a:lumOff val="35000"/>
                  </a:schemeClr>
                </a:solidFill>
              </a:rPr>
              <a:t>The client is a large Aluminum manufacturer , faced with significant roadblocks in meeting their rapidly growing data needs caused by legacy architecture implemented on Azure HDInsight.</a:t>
            </a:r>
          </a:p>
        </p:txBody>
      </p:sp>
      <p:sp>
        <p:nvSpPr>
          <p:cNvPr id="3" name="Text Placeholder 2">
            <a:extLst>
              <a:ext uri="{FF2B5EF4-FFF2-40B4-BE49-F238E27FC236}">
                <a16:creationId xmlns:a16="http://schemas.microsoft.com/office/drawing/2014/main" id="{865FE421-3FCA-4A70-A513-035487EB368D}"/>
              </a:ext>
            </a:extLst>
          </p:cNvPr>
          <p:cNvSpPr>
            <a:spLocks noGrp="1"/>
          </p:cNvSpPr>
          <p:nvPr>
            <p:ph type="body" sz="quarter" idx="10"/>
          </p:nvPr>
        </p:nvSpPr>
        <p:spPr>
          <a:xfrm>
            <a:off x="183966" y="100789"/>
            <a:ext cx="11188700" cy="309563"/>
          </a:xfrm>
        </p:spPr>
        <p:txBody>
          <a:bodyPr/>
          <a:lstStyle/>
          <a:p>
            <a:r>
              <a:rPr lang="en-US" sz="2400"/>
              <a:t>Case Study | Leading Aluminum Manufacturer</a:t>
            </a:r>
          </a:p>
        </p:txBody>
      </p:sp>
    </p:spTree>
    <p:extLst>
      <p:ext uri="{BB962C8B-B14F-4D97-AF65-F5344CB8AC3E}">
        <p14:creationId xmlns:p14="http://schemas.microsoft.com/office/powerpoint/2010/main" val="2751194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288702"/>
            <a:ext cx="3359994" cy="2606682"/>
            <a:chOff x="143494" y="1101738"/>
            <a:chExt cx="3579494"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579494"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0815" indent="-170815" defTabSz="914363">
                <a:lnSpc>
                  <a:spcPct val="113000"/>
                </a:lnSpc>
                <a:buFont typeface="Arial" panose="020B0604020202020204" pitchFamily="34" charset="0"/>
                <a:buChar char="•"/>
                <a:defRPr/>
              </a:pP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Client’s team has built an inhouse Spark-based ETL framework(DLP) to enable multiple LOB for data ingestion, transformation and advance analytics. </a:t>
              </a:r>
            </a:p>
            <a:p>
              <a:pPr marL="170815" indent="-170815" defTabSz="914363">
                <a:lnSpc>
                  <a:spcPct val="113000"/>
                </a:lnSpc>
                <a:buFont typeface="Arial" panose="020B0604020202020204" pitchFamily="34" charset="0"/>
                <a:buChar char="•"/>
                <a:defRPr/>
              </a:pP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Current data ecosystems on Hadoop </a:t>
              </a:r>
              <a:r>
                <a:rPr lang="en-US" sz="950" b="1">
                  <a:solidFill>
                    <a:prstClr val="black"/>
                  </a:solidFill>
                  <a:latin typeface="Open Sans" panose="020B0606030504020204" pitchFamily="34" charset="0"/>
                  <a:ea typeface="Open Sans" panose="020B0606030504020204" pitchFamily="34" charset="0"/>
                  <a:cs typeface="Open Sans" panose="020B0606030504020204" pitchFamily="34" charset="0"/>
                </a:rPr>
                <a:t>houses several Petabytes of data </a:t>
              </a: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which is consumed by downstream users using different tools</a:t>
              </a:r>
            </a:p>
            <a:p>
              <a:pPr marL="170815" indent="-170815" defTabSz="914363">
                <a:lnSpc>
                  <a:spcPct val="113000"/>
                </a:lnSpc>
                <a:buFont typeface="Arial" panose="020B0604020202020204" pitchFamily="34" charset="0"/>
                <a:buChar char="•"/>
                <a:defRPr/>
              </a:pP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In current ecosystem, size and scale of the data has led to high latency to consume data due to load failures and resource constraints, and considerable overhead to maintain and refresh the ecosystem</a:t>
              </a:r>
            </a:p>
            <a:p>
              <a:pPr marL="170815" indent="-170815" defTabSz="914363">
                <a:lnSpc>
                  <a:spcPct val="113000"/>
                </a:lnSpc>
                <a:buFont typeface="Arial" panose="020B0604020202020204" pitchFamily="34" charset="0"/>
                <a:buChar char="•"/>
                <a:defRPr/>
              </a:pP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Migrate/modernize the legacy applications built on Cloudera, Informatica, </a:t>
              </a:r>
              <a:r>
                <a:rPr lang="en-US" sz="950" err="1">
                  <a:solidFill>
                    <a:prstClr val="black"/>
                  </a:solidFill>
                  <a:latin typeface="Open Sans" panose="020B0606030504020204" pitchFamily="34" charset="0"/>
                  <a:ea typeface="Open Sans" panose="020B0606030504020204" pitchFamily="34" charset="0"/>
                  <a:cs typeface="Open Sans" panose="020B0606030504020204" pitchFamily="34" charset="0"/>
                </a:rPr>
                <a:t>Abnitio</a:t>
              </a:r>
              <a:r>
                <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rPr>
                <a:t> into Databricks</a:t>
              </a: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506652" y="1310521"/>
            <a:ext cx="4106680" cy="2614156"/>
            <a:chOff x="143494" y="2654849"/>
            <a:chExt cx="7438297" cy="249324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21950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Leverage Databricks processing on EMR to process large databases</a:t>
              </a:r>
            </a:p>
            <a:p>
              <a:pPr marL="170815" marR="0" lvl="0" indent="-170815" algn="l" defTabSz="914363" rtl="0" eaLnBrk="1" fontAlgn="auto" latinLnBrk="0" hangingPunct="1">
                <a:lnSpc>
                  <a:spcPct val="112999"/>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data is hosted on AWS S3 and Databricks to host multiple petabytes of data in a single data lake</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Transform various disparate data types into a modem relational structure using Databricks Delta Lake to keep up with industry standard ACID database practices</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Ingest data and build out data transformation pipelines using Apache Spark to leverage Databrick’s scalability and enable parallelization and performance</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95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Combine big data repositories with the benefits of fast data access with a distributed graph database application and combined with an intuitive, custom built user interface to address client needs</a:t>
              </a:r>
            </a:p>
            <a:p>
              <a:pPr marL="171443" indent="-171443" defTabSz="914363">
                <a:lnSpc>
                  <a:spcPct val="113000"/>
                </a:lnSpc>
                <a:buFont typeface="Arial" panose="020B0604020202020204" pitchFamily="34" charset="0"/>
                <a:buChar char="•"/>
                <a:defRPr/>
              </a:pPr>
              <a:endPar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12192" y="1363456"/>
            <a:ext cx="4217294" cy="2592339"/>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defTabSz="1219121">
                <a:lnSpc>
                  <a:spcPct val="113000"/>
                </a:lnSpc>
                <a:spcAft>
                  <a:spcPts val="200"/>
                </a:spcAft>
                <a:buFont typeface="Arial" panose="020B0604020202020204" pitchFamily="34" charset="0"/>
                <a:buChar char="•"/>
                <a:defRPr/>
              </a:pPr>
              <a:r>
                <a:rPr lang="en-US" sz="950" i="1">
                  <a:latin typeface="Open Sans" panose="020B0606030504020204" pitchFamily="34" charset="0"/>
                  <a:ea typeface="Open Sans" panose="020B0606030504020204" pitchFamily="34" charset="0"/>
                  <a:cs typeface="Open Sans" panose="020B0606030504020204" pitchFamily="34" charset="0"/>
                </a:rPr>
                <a:t>Client is provided with clear improvement on the performance stats compared to the legacy architecture vs data bricks implementation</a:t>
              </a:r>
            </a:p>
            <a:p>
              <a:pPr marL="628650" lvl="1" indent="-171450" defTabSz="1219121">
                <a:lnSpc>
                  <a:spcPct val="113000"/>
                </a:lnSpc>
                <a:spcAft>
                  <a:spcPts val="200"/>
                </a:spcAft>
                <a:buFont typeface="Arial" panose="020B0604020202020204" pitchFamily="34" charset="0"/>
                <a:buChar char="•"/>
                <a:defRPr/>
              </a:pPr>
              <a:r>
                <a:rPr lang="en-US" sz="950" i="1">
                  <a:latin typeface="Open Sans" panose="020B0606030504020204" pitchFamily="34" charset="0"/>
                  <a:ea typeface="Open Sans" panose="020B0606030504020204" pitchFamily="34" charset="0"/>
                  <a:cs typeface="Open Sans" panose="020B0606030504020204" pitchFamily="34" charset="0"/>
                </a:rPr>
                <a:t>Established the performance improvement (Enrichments, Reads, and Merge)  achieved by using Databricks </a:t>
              </a:r>
            </a:p>
            <a:p>
              <a:pPr marL="628650" lvl="1" indent="-171450" defTabSz="1219121">
                <a:lnSpc>
                  <a:spcPct val="113000"/>
                </a:lnSpc>
                <a:spcAft>
                  <a:spcPts val="200"/>
                </a:spcAft>
                <a:buFont typeface="Arial" panose="020B0604020202020204" pitchFamily="34" charset="0"/>
                <a:buChar char="•"/>
                <a:defRPr/>
              </a:pPr>
              <a:r>
                <a:rPr kumimoji="0" lang="en-US" sz="950" b="1" i="0" u="none" strike="noStrike" kern="1200" cap="none" spc="0" normalizeH="0" baseline="0">
                  <a:ln>
                    <a:noFill/>
                  </a:ln>
                  <a:solidFill>
                    <a:schemeClr val="dk1"/>
                  </a:solidFill>
                  <a:effectLst/>
                  <a:uLnTx/>
                  <a:uFillTx/>
                  <a:latin typeface="Open Sans" panose="020B0606030504020204" pitchFamily="34" charset="0"/>
                  <a:ea typeface="Open Sans" panose="020B0606030504020204" pitchFamily="34" charset="0"/>
                  <a:cs typeface="Open Sans" panose="020B0606030504020204" pitchFamily="34" charset="0"/>
                </a:rPr>
                <a:t>30-50X performance improvement; </a:t>
              </a:r>
              <a:r>
                <a:rPr kumimoji="0" lang="en-US" sz="950" b="0" i="0" u="none" strike="noStrike" kern="1200" cap="none" spc="0" normalizeH="0" baseline="0">
                  <a:ln>
                    <a:noFill/>
                  </a:ln>
                  <a:solidFill>
                    <a:schemeClr val="dk1"/>
                  </a:solidFill>
                  <a:effectLst/>
                  <a:uLnTx/>
                  <a:uFillTx/>
                  <a:latin typeface="Open Sans" panose="020B0606030504020204" pitchFamily="34" charset="0"/>
                  <a:ea typeface="Open Sans" panose="020B0606030504020204" pitchFamily="34" charset="0"/>
                  <a:cs typeface="Open Sans" panose="020B0606030504020204" pitchFamily="34" charset="0"/>
                </a:rPr>
                <a:t>Further optimization using Databricks’ Z-ordering feature</a:t>
              </a:r>
              <a:endParaRPr kumimoji="0" lang="en-US" sz="950" b="0" i="1" u="none" strike="noStrike" kern="1200" cap="none" spc="0" normalizeH="0" baseline="0">
                <a:ln>
                  <a:noFill/>
                </a:ln>
                <a:solidFill>
                  <a:schemeClr val="dk1"/>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628650" lvl="1" indent="-171450" defTabSz="1219121">
                <a:lnSpc>
                  <a:spcPct val="113000"/>
                </a:lnSpc>
                <a:spcAft>
                  <a:spcPts val="200"/>
                </a:spcAft>
                <a:buFont typeface="Arial" panose="020B0604020202020204" pitchFamily="34" charset="0"/>
                <a:buChar char="•"/>
                <a:defRPr/>
              </a:pPr>
              <a:r>
                <a:rPr lang="en-US" sz="950" b="0">
                  <a:solidFill>
                    <a:schemeClr val="dk1"/>
                  </a:solidFill>
                  <a:latin typeface="Open Sans" panose="020B0606030504020204" pitchFamily="34" charset="0"/>
                  <a:ea typeface="Open Sans" panose="020B0606030504020204" pitchFamily="34" charset="0"/>
                  <a:cs typeface="Open Sans" panose="020B0606030504020204" pitchFamily="34" charset="0"/>
                </a:rPr>
                <a:t>Improvement in </a:t>
              </a:r>
              <a:r>
                <a:rPr lang="en-US" sz="950" b="1">
                  <a:solidFill>
                    <a:schemeClr val="dk1"/>
                  </a:solidFill>
                  <a:latin typeface="Open Sans" panose="020B0606030504020204" pitchFamily="34" charset="0"/>
                  <a:ea typeface="Open Sans" panose="020B0606030504020204" pitchFamily="34" charset="0"/>
                  <a:cs typeface="Open Sans" panose="020B0606030504020204" pitchFamily="34" charset="0"/>
                </a:rPr>
                <a:t>developer productivity </a:t>
              </a:r>
              <a:r>
                <a:rPr lang="en-US" sz="950" b="0">
                  <a:solidFill>
                    <a:schemeClr val="dk1"/>
                  </a:solidFill>
                  <a:latin typeface="Open Sans" panose="020B0606030504020204" pitchFamily="34" charset="0"/>
                  <a:ea typeface="Open Sans" panose="020B0606030504020204" pitchFamily="34" charset="0"/>
                  <a:cs typeface="Open Sans" panose="020B0606030504020204" pitchFamily="34" charset="0"/>
                </a:rPr>
                <a:t>by reducing overheads due to unavailability and troubleshooting effort </a:t>
              </a:r>
              <a:endParaRPr lang="en-US" sz="950" i="1">
                <a:latin typeface="Open Sans" panose="020B0606030504020204" pitchFamily="34" charset="0"/>
                <a:ea typeface="Open Sans" panose="020B0606030504020204" pitchFamily="34" charset="0"/>
                <a:cs typeface="Open Sans" panose="020B0606030504020204" pitchFamily="34" charset="0"/>
              </a:endParaRPr>
            </a:p>
            <a:p>
              <a:pPr marL="171450" indent="-171450">
                <a:buFont typeface="Arial" panose="020B0604020202020204" pitchFamily="34" charset="0"/>
                <a:buChar char="•"/>
              </a:pPr>
              <a:r>
                <a:rPr lang="en-US" sz="950" i="1">
                  <a:latin typeface="Open Sans" panose="020B0606030504020204" pitchFamily="34" charset="0"/>
                  <a:ea typeface="Open Sans" panose="020B0606030504020204" pitchFamily="34" charset="0"/>
                  <a:cs typeface="Open Sans" panose="020B0606030504020204" pitchFamily="34" charset="0"/>
                </a:rPr>
                <a:t>Able to process peta bytes of  datasets with optimal performance and </a:t>
              </a:r>
              <a:r>
                <a:rPr lang="en-US" sz="950">
                  <a:latin typeface="Open Sans" panose="020B0606030504020204" pitchFamily="34" charset="0"/>
                  <a:ea typeface="Open Sans" panose="020B0606030504020204" pitchFamily="34" charset="0"/>
                  <a:cs typeface="Open Sans" panose="020B0606030504020204" pitchFamily="34" charset="0"/>
                </a:rPr>
                <a:t>the whole eco system refresh cycle time is reduced drastically </a:t>
              </a:r>
            </a:p>
            <a:p>
              <a:pPr marL="171450" indent="-171450">
                <a:buFont typeface="Arial" panose="020B0604020202020204" pitchFamily="34" charset="0"/>
                <a:buChar char="•"/>
              </a:pPr>
              <a:r>
                <a:rPr lang="en-US" sz="950" i="1">
                  <a:latin typeface="Open Sans" panose="020B0606030504020204" pitchFamily="34" charset="0"/>
                  <a:ea typeface="Open Sans" panose="020B0606030504020204" pitchFamily="34" charset="0"/>
                  <a:cs typeface="Open Sans" panose="020B0606030504020204" pitchFamily="34" charset="0"/>
                </a:rPr>
                <a:t>Established Databricks advanced capabilities such as DLP pipeline, Delta, ephemeral clusters and </a:t>
              </a:r>
              <a:r>
                <a:rPr kumimoji="0" lang="en-US" sz="950" b="0" i="0" u="none" strike="noStrike" kern="1200" cap="none" spc="0" normalizeH="0" baseline="0">
                  <a:ln>
                    <a:noFill/>
                  </a:ln>
                  <a:solidFill>
                    <a:schemeClr val="dk1"/>
                  </a:solidFill>
                  <a:effectLst/>
                  <a:uLnTx/>
                  <a:uFillTx/>
                  <a:latin typeface="Open Sans" panose="020B0606030504020204" pitchFamily="34" charset="0"/>
                  <a:ea typeface="Open Sans" panose="020B0606030504020204" pitchFamily="34" charset="0"/>
                  <a:cs typeface="Open Sans" panose="020B0606030504020204" pitchFamily="34" charset="0"/>
                </a:rPr>
                <a:t>Z-Order Optimization</a:t>
              </a:r>
            </a:p>
            <a:p>
              <a:endParaRPr lang="en-US" sz="950" i="1">
                <a:latin typeface="Open Sans" panose="020B0606030504020204" pitchFamily="34" charset="0"/>
                <a:ea typeface="Open Sans" panose="020B0606030504020204" pitchFamily="34" charset="0"/>
                <a:cs typeface="Open Sans" panose="020B0606030504020204" pitchFamily="34" charset="0"/>
              </a:endParaRPr>
            </a:p>
            <a:p>
              <a:pPr defTabSz="1219121">
                <a:lnSpc>
                  <a:spcPct val="113000"/>
                </a:lnSpc>
                <a:spcAft>
                  <a:spcPts val="200"/>
                </a:spcAft>
                <a:defRPr/>
              </a:pPr>
              <a:endParaRPr lang="en-US" sz="95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March 2022 -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7051274" y="3982773"/>
            <a:ext cx="4958765" cy="2732990"/>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Cloudera  workloads are migrated to  Databricks</a:t>
            </a:r>
          </a:p>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Metadata driven framework to ingest multiple datasets in Parallel. </a:t>
            </a:r>
            <a:r>
              <a:rPr lang="en-US" sz="900" err="1">
                <a:solidFill>
                  <a:schemeClr val="tx1"/>
                </a:solidFill>
                <a:latin typeface="Open Sans" panose="020B0606030504020204" pitchFamily="34" charset="0"/>
                <a:ea typeface="Open Sans" panose="020B0606030504020204" pitchFamily="34" charset="0"/>
                <a:cs typeface="Open Sans" panose="020B0606030504020204" pitchFamily="34" charset="0"/>
              </a:rPr>
              <a:t>Paylods</a:t>
            </a: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 for </a:t>
            </a:r>
            <a:r>
              <a:rPr lang="en-US" sz="900" err="1">
                <a:solidFill>
                  <a:schemeClr val="tx1"/>
                </a:solidFill>
                <a:latin typeface="Open Sans" panose="020B0606030504020204" pitchFamily="34" charset="0"/>
                <a:ea typeface="Open Sans" panose="020B0606030504020204" pitchFamily="34" charset="0"/>
                <a:cs typeface="Open Sans" panose="020B0606030504020204" pitchFamily="34" charset="0"/>
              </a:rPr>
              <a:t>Jsons</a:t>
            </a: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 are flattened by the framework before ingestion</a:t>
            </a:r>
          </a:p>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Deployed the Hive Meta store and data model after conversion on Delta lake</a:t>
            </a:r>
          </a:p>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Metadata driven framework to create delta live tables for seamless real time and batch ingestions</a:t>
            </a:r>
          </a:p>
          <a:p>
            <a:pPr marL="228600" indent="-228600">
              <a:spcBef>
                <a:spcPts val="200"/>
              </a:spcBef>
              <a:buSzPct val="100000"/>
              <a:buFont typeface="+mj-lt"/>
              <a:buAutoNum type="arabicPeriod"/>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Data is merged to target tables using metadata driven Merge statements with Tables, frequency </a:t>
            </a:r>
            <a:r>
              <a:rPr lang="en-US" sz="900" err="1">
                <a:solidFill>
                  <a:schemeClr val="tx1"/>
                </a:solidFill>
                <a:latin typeface="Open Sans" panose="020B0606030504020204" pitchFamily="34" charset="0"/>
                <a:ea typeface="Open Sans" panose="020B0606030504020204" pitchFamily="34" charset="0"/>
                <a:cs typeface="Open Sans" panose="020B0606030504020204" pitchFamily="34" charset="0"/>
              </a:rPr>
              <a:t>etc</a:t>
            </a:r>
            <a:endPar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39284"/>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162" name="Title 1">
            <a:extLst>
              <a:ext uri="{FF2B5EF4-FFF2-40B4-BE49-F238E27FC236}">
                <a16:creationId xmlns:a16="http://schemas.microsoft.com/office/drawing/2014/main" id="{F7AC9374-A32E-469B-8D05-D1895628626F}"/>
              </a:ext>
            </a:extLst>
          </p:cNvPr>
          <p:cNvSpPr txBox="1">
            <a:spLocks/>
          </p:cNvSpPr>
          <p:nvPr/>
        </p:nvSpPr>
        <p:spPr>
          <a:xfrm>
            <a:off x="9361116" y="5274751"/>
            <a:ext cx="2437949" cy="155941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r>
              <a:rPr lang="en-US" sz="900" b="1">
                <a:effectLst/>
                <a:latin typeface="Open Sans" panose="020B0606030504020204" pitchFamily="34" charset="0"/>
                <a:ea typeface="Open Sans" panose="020B0606030504020204" pitchFamily="34" charset="0"/>
                <a:cs typeface="Open Sans" panose="020B0606030504020204" pitchFamily="34" charset="0"/>
              </a:rPr>
              <a:t>Industry standards: </a:t>
            </a: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Variety of tools compatible with Databricks that evaluate data as it is ingested, based on rules. Ex: make specific columns only have certain values or a column only contains numbers and no blanks. These tools are made to run against Databricks data and return results on the quality of that data for viewing later.</a:t>
            </a:r>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163" name="TextBox 162">
            <a:extLst>
              <a:ext uri="{FF2B5EF4-FFF2-40B4-BE49-F238E27FC236}">
                <a16:creationId xmlns:a16="http://schemas.microsoft.com/office/drawing/2014/main" id="{05F5FAD8-DABA-41B7-BE8B-2EFB5FA1ED6C}"/>
              </a:ext>
            </a:extLst>
          </p:cNvPr>
          <p:cNvSpPr txBox="1"/>
          <p:nvPr/>
        </p:nvSpPr>
        <p:spPr>
          <a:xfrm>
            <a:off x="7178154" y="5332862"/>
            <a:ext cx="1971988" cy="1338828"/>
          </a:xfrm>
          <a:prstGeom prst="rect">
            <a:avLst/>
          </a:prstGeom>
          <a:noFill/>
        </p:spPr>
        <p:txBody>
          <a:bodyPr wrap="square" anchor="t">
            <a:spAutoFit/>
          </a:bodyPr>
          <a:lstStyle/>
          <a:p>
            <a:r>
              <a:rPr lang="en-US" sz="900" b="1">
                <a:latin typeface="Open Sans" panose="020B0606030504020204" pitchFamily="34" charset="0"/>
                <a:ea typeface="Open Sans" panose="020B0606030504020204" pitchFamily="34" charset="0"/>
                <a:cs typeface="Open Sans" panose="020B0606030504020204" pitchFamily="34" charset="0"/>
              </a:rPr>
              <a:t>DATA VALIDATION METHODS</a:t>
            </a:r>
          </a:p>
          <a:p>
            <a:pPr marR="0">
              <a:spcBef>
                <a:spcPts val="0"/>
              </a:spcBef>
              <a:spcAft>
                <a:spcPts val="0"/>
              </a:spcAft>
            </a:pPr>
            <a:endParaRPr lang="en-US" sz="900" b="1">
              <a:effectLst/>
              <a:latin typeface="Open Sans" panose="020B0606030504020204" pitchFamily="34" charset="0"/>
              <a:ea typeface="Open Sans" panose="020B0606030504020204" pitchFamily="34" charset="0"/>
              <a:cs typeface="Open Sans" panose="020B0606030504020204" pitchFamily="34" charset="0"/>
            </a:endParaRPr>
          </a:p>
          <a:p>
            <a:pPr marR="0">
              <a:spcBef>
                <a:spcPts val="0"/>
              </a:spcBef>
              <a:spcAft>
                <a:spcPts val="0"/>
              </a:spcAft>
            </a:pPr>
            <a:r>
              <a:rPr lang="en-US" sz="900" b="1">
                <a:effectLst/>
                <a:latin typeface="Open Sans" panose="020B0606030504020204" pitchFamily="34" charset="0"/>
                <a:ea typeface="Open Sans" panose="020B0606030504020204" pitchFamily="34" charset="0"/>
                <a:cs typeface="Open Sans" panose="020B0606030504020204" pitchFamily="34" charset="0"/>
              </a:rPr>
              <a:t>Row Count: </a:t>
            </a: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Data cloud Analytics  Test Engine is leveraged to check if the number of records per table in Databricks matches exactly with the number of records in the source (Oracle, Postgres, </a:t>
            </a:r>
            <a:r>
              <a:rPr lang="en-US" sz="900" err="1">
                <a:effectLst/>
                <a:latin typeface="Open Sans" panose="020B0606030504020204" pitchFamily="34" charset="0"/>
                <a:ea typeface="Open Sans" panose="020B0606030504020204" pitchFamily="34" charset="0"/>
                <a:cs typeface="Open Sans" panose="020B0606030504020204" pitchFamily="34" charset="0"/>
              </a:rPr>
              <a:t>etc</a:t>
            </a:r>
            <a:r>
              <a:rPr lang="en-US" sz="900">
                <a:effectLst/>
                <a:latin typeface="Open Sans" panose="020B0606030504020204" pitchFamily="34" charset="0"/>
                <a:ea typeface="Open Sans" panose="020B0606030504020204" pitchFamily="34" charset="0"/>
                <a:cs typeface="Open Sans" panose="020B0606030504020204" pitchFamily="34" charset="0"/>
              </a:rPr>
              <a:t>)</a:t>
            </a:r>
            <a:endParaRPr lang="en-US" sz="900" b="1">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9B27B605-87BD-4F00-B82E-59C44540C4BD}"/>
              </a:ext>
            </a:extLst>
          </p:cNvPr>
          <p:cNvPicPr>
            <a:picLocks noChangeAspect="1"/>
          </p:cNvPicPr>
          <p:nvPr/>
        </p:nvPicPr>
        <p:blipFill>
          <a:blip r:embed="rId3"/>
          <a:stretch>
            <a:fillRect/>
          </a:stretch>
        </p:blipFill>
        <p:spPr>
          <a:xfrm>
            <a:off x="-51062" y="3857087"/>
            <a:ext cx="6768016" cy="3212352"/>
          </a:xfrm>
          <a:prstGeom prst="rect">
            <a:avLst/>
          </a:prstGeom>
        </p:spPr>
      </p:pic>
      <p:sp>
        <p:nvSpPr>
          <p:cNvPr id="4" name="Text Placeholder 3">
            <a:extLst>
              <a:ext uri="{FF2B5EF4-FFF2-40B4-BE49-F238E27FC236}">
                <a16:creationId xmlns:a16="http://schemas.microsoft.com/office/drawing/2014/main" id="{E00C8FF2-A2A5-4D43-99D7-A6EF39AE1050}"/>
              </a:ext>
            </a:extLst>
          </p:cNvPr>
          <p:cNvSpPr>
            <a:spLocks noGrp="1"/>
          </p:cNvSpPr>
          <p:nvPr>
            <p:ph type="body" sz="quarter" idx="21"/>
          </p:nvPr>
        </p:nvSpPr>
        <p:spPr/>
        <p:txBody>
          <a:bodyPr/>
          <a:lstStyle/>
          <a:p>
            <a:r>
              <a:rPr lang="en-US" sz="1600" dirty="0">
                <a:solidFill>
                  <a:schemeClr val="tx1">
                    <a:lumMod val="65000"/>
                    <a:lumOff val="35000"/>
                  </a:schemeClr>
                </a:solidFill>
              </a:rPr>
              <a:t>Client is a Large investment bank in the </a:t>
            </a:r>
            <a:r>
              <a:rPr lang="en-US" sz="1600">
                <a:solidFill>
                  <a:schemeClr val="tx1">
                    <a:lumMod val="65000"/>
                    <a:lumOff val="35000"/>
                  </a:schemeClr>
                </a:solidFill>
              </a:rPr>
              <a:t>US looking </a:t>
            </a:r>
            <a:r>
              <a:rPr lang="en-US" sz="1600" dirty="0">
                <a:solidFill>
                  <a:schemeClr val="tx1">
                    <a:lumMod val="65000"/>
                    <a:lumOff val="35000"/>
                  </a:schemeClr>
                </a:solidFill>
              </a:rPr>
              <a:t>to migrate assets under management from cloud era  to AWS Databricks to facilitate enhanced data processing and cloud storage as the ‘gold source’ for all consumers &amp; downstream systems. </a:t>
            </a:r>
          </a:p>
        </p:txBody>
      </p:sp>
      <p:sp>
        <p:nvSpPr>
          <p:cNvPr id="3" name="Text Placeholder 2">
            <a:extLst>
              <a:ext uri="{FF2B5EF4-FFF2-40B4-BE49-F238E27FC236}">
                <a16:creationId xmlns:a16="http://schemas.microsoft.com/office/drawing/2014/main" id="{20B515A1-6DA8-4DDD-B147-29993BAD1C3B}"/>
              </a:ext>
            </a:extLst>
          </p:cNvPr>
          <p:cNvSpPr>
            <a:spLocks noGrp="1"/>
          </p:cNvSpPr>
          <p:nvPr>
            <p:ph type="body" sz="quarter" idx="10"/>
          </p:nvPr>
        </p:nvSpPr>
        <p:spPr>
          <a:xfrm>
            <a:off x="252475" y="112068"/>
            <a:ext cx="11188700" cy="309563"/>
          </a:xfrm>
        </p:spPr>
        <p:txBody>
          <a:bodyPr/>
          <a:lstStyle/>
          <a:p>
            <a:r>
              <a:rPr lang="en-US" sz="2400"/>
              <a:t>Case Study | Investment Banking Client</a:t>
            </a:r>
          </a:p>
        </p:txBody>
      </p:sp>
    </p:spTree>
    <p:extLst>
      <p:ext uri="{BB962C8B-B14F-4D97-AF65-F5344CB8AC3E}">
        <p14:creationId xmlns:p14="http://schemas.microsoft.com/office/powerpoint/2010/main" val="1428938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326216"/>
            <a:ext cx="3031601" cy="2724576"/>
            <a:chOff x="143494" y="1101738"/>
            <a:chExt cx="3448150" cy="2174382"/>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4"/>
              <a:ext cx="3448150" cy="188806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algn="l" rtl="0" fontAlgn="base"/>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6000"/>
                </a:lnSpc>
                <a:spcBef>
                  <a:spcPts val="1200"/>
                </a:spcBef>
                <a:spcAft>
                  <a:spcPts val="1200"/>
                </a:spcAft>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 client engaged Deloitte to develop a single source of truth to visibly gain insights into the drivers of overall medical cost PMPM and enabling users to focus attention of engaging with specific members that may be driving cost due to high utilization or unit cost of a specific service. Across all key metrics, gauge practice performance against benchmark values for PMPM, utilization, unit cost, and average length of stay.</a:t>
              </a: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175096" y="1326219"/>
            <a:ext cx="4369139" cy="2724573"/>
            <a:chOff x="143494" y="2654849"/>
            <a:chExt cx="7438297" cy="2161108"/>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18873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Created schema free ingestion process to ensure fast data ingestion from     different sources and formats.</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Create Azure cloud based highly scalable and elastic architecture to ingest and process the data from various sources.</a:t>
              </a:r>
            </a:p>
            <a:p>
              <a:pPr rtl="0">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Unified model to support analytics</a:t>
              </a:r>
            </a:p>
            <a:p>
              <a:pPr rtl="0"/>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rtl="0">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Consolidated data from On-Prem OLTP systems to cloud.</a:t>
              </a:r>
            </a:p>
            <a:p>
              <a:pPr rtl="0"/>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Delivered per member cost per month for users to address problem areas to decrease the overall spend.</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Ingesting most granular data at each claims and diagnosis level and providing further insight into areas that can seek improvement.</a:t>
              </a:r>
            </a:p>
            <a:p>
              <a:pPr rtl="0"/>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22231" y="1369763"/>
            <a:ext cx="4217294" cy="2680817"/>
            <a:chOff x="143493" y="4888128"/>
            <a:chExt cx="11977942" cy="2832831"/>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531428"/>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Unified data model to ingest claims from various claim processing systems</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Configuration driven automated pipeline to ingest the data</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Visualization to provides insights on PMPM for various combinations</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Drilldown capability to identify member / claim level to understand who is driving the high PMPM</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Calendar level comparisons for PMPM YoY, QoQ etc.</a:t>
              </a:r>
            </a:p>
            <a:p>
              <a:pPr marL="171450" marR="0" lvl="0" indent="-171450" fontAlgn="auto">
                <a:spcBef>
                  <a:spcPts val="0"/>
                </a:spcBef>
                <a:spcAft>
                  <a:spcPts val="600"/>
                </a:spcAft>
                <a:buFont typeface="Arial" panose="020B0604020202020204" pitchFamily="34" charset="0"/>
                <a:buChar char="•"/>
                <a:tabLst/>
                <a:defRPr/>
              </a:pP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43" indent="-171443" defTabSz="1219121">
                <a:lnSpc>
                  <a:spcPct val="113000"/>
                </a:lnSpc>
                <a:spcAft>
                  <a:spcPts val="200"/>
                </a:spcAft>
                <a:buFont typeface="Arial" panose="020B0604020202020204" pitchFamily="34" charset="0"/>
                <a:buChar char="•"/>
                <a:defRPr/>
              </a:pPr>
              <a:endParaRPr lang="en-US" sz="800">
                <a:solidFill>
                  <a:prstClr val="black"/>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5784966" y="4201126"/>
            <a:ext cx="6122610" cy="2209081"/>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indent="-171450">
              <a:spcBef>
                <a:spcPts val="0"/>
              </a:spcBef>
              <a:spcAft>
                <a:spcPts val="600"/>
              </a:spcAft>
              <a:buFont typeface="Arial" panose="020B0604020202020204" pitchFamily="34" charset="0"/>
              <a:buChar char="•"/>
              <a:defRPr/>
            </a:pPr>
            <a:endPar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R="0">
              <a:spcBef>
                <a:spcPts val="0"/>
              </a:spcBef>
              <a:spcAft>
                <a:spcPts val="0"/>
              </a:spcAft>
            </a:pPr>
            <a:endParaRPr lang="en-US" sz="9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p:txBody>
          <a:bodyPr/>
          <a:lstStyle/>
          <a:p>
            <a:r>
              <a:rPr lang="en-US" sz="1600">
                <a:solidFill>
                  <a:schemeClr val="tx1">
                    <a:lumMod val="65000"/>
                    <a:lumOff val="35000"/>
                  </a:schemeClr>
                </a:solidFill>
              </a:rPr>
              <a:t>Client is a large health insurance company that was looking to create a centralized Azure Data Hub to enable Reporting and Advanced Analytics capabilities.</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Health Insurance provider Client</a:t>
            </a:r>
          </a:p>
        </p:txBody>
      </p:sp>
      <p:sp>
        <p:nvSpPr>
          <p:cNvPr id="5" name="Rectangle: Rounded Corners 4">
            <a:extLst>
              <a:ext uri="{FF2B5EF4-FFF2-40B4-BE49-F238E27FC236}">
                <a16:creationId xmlns:a16="http://schemas.microsoft.com/office/drawing/2014/main" id="{2AFD7DA4-2E13-C0D2-4BF9-B20426CDFD6F}"/>
              </a:ext>
            </a:extLst>
          </p:cNvPr>
          <p:cNvSpPr/>
          <p:nvPr/>
        </p:nvSpPr>
        <p:spPr bwMode="gray">
          <a:xfrm>
            <a:off x="8931565" y="0"/>
            <a:ext cx="3260436" cy="309563"/>
          </a:xfrm>
          <a:prstGeom prst="roundRect">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a:solidFill>
                  <a:schemeClr val="bg1"/>
                </a:solidFill>
              </a:rPr>
              <a:t>Internal Use – TBU</a:t>
            </a:r>
          </a:p>
        </p:txBody>
      </p:sp>
    </p:spTree>
    <p:extLst>
      <p:ext uri="{BB962C8B-B14F-4D97-AF65-F5344CB8AC3E}">
        <p14:creationId xmlns:p14="http://schemas.microsoft.com/office/powerpoint/2010/main" val="1314911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326216"/>
            <a:ext cx="3031601" cy="2944032"/>
            <a:chOff x="143494" y="1101738"/>
            <a:chExt cx="3448150" cy="2349522"/>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4"/>
              <a:ext cx="3448150" cy="206320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Bef>
                  <a:spcPts val="1200"/>
                </a:spcBef>
                <a:spcAft>
                  <a:spcPts val="1200"/>
                </a:spcAft>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 client </a:t>
              </a:r>
              <a:r>
                <a:rPr lang="en-US" sz="900"/>
                <a:t>multiple on-premises and siloed systems to store and manage its data. These unintegrated systems and all business functions operated in siloes, which led to multiple versions of duplicate data and non-standard key performance indicators and measures for reporting.</a:t>
              </a:r>
            </a:p>
            <a:p>
              <a:pPr marL="171450" indent="-171450">
                <a:spcBef>
                  <a:spcPts val="1200"/>
                </a:spcBef>
                <a:spcAft>
                  <a:spcPts val="1200"/>
                </a:spcAft>
                <a:buFont typeface="Arial" panose="020B0604020202020204" pitchFamily="34" charset="0"/>
                <a:buChar char="•"/>
              </a:pPr>
              <a:r>
                <a:rPr lang="en-US" sz="900"/>
                <a:t>The arrangement hampered collaboration between business functions and created an environment for multiple “versions of the truth.” Plus, Nestlé found it difficult to build an advanced analytical engine or unified reporting because of the additional effort needed to constantly aggregate data from the siloed systems.</a:t>
              </a: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175096" y="1326220"/>
            <a:ext cx="4369139" cy="2930375"/>
            <a:chOff x="143494" y="2654849"/>
            <a:chExt cx="7438297" cy="2324348"/>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05061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Aft>
                  <a:spcPts val="600"/>
                </a:spcAft>
                <a:buFont typeface="Arial" panose="020B0604020202020204" pitchFamily="34" charset="0"/>
                <a:buChar char="•"/>
                <a:defRPr/>
              </a:pPr>
              <a:r>
                <a:rPr lang="en-US" sz="900"/>
                <a:t>Deloitte worked with Nestlé to define their data and platform modernization vision, strategy, and roadmap. </a:t>
              </a:r>
            </a:p>
            <a:p>
              <a:pPr marL="171450" indent="-171450">
                <a:spcAft>
                  <a:spcPts val="600"/>
                </a:spcAft>
                <a:buFont typeface="Arial" panose="020B0604020202020204" pitchFamily="34" charset="0"/>
                <a:buChar char="•"/>
                <a:defRPr/>
              </a:pPr>
              <a:r>
                <a:rPr lang="en-US" sz="900"/>
                <a:t>Deloitte delivered data lake solutions using an agile methodology and a phased implementation approach and delivered a well-managed, scalable data lake.</a:t>
              </a:r>
            </a:p>
            <a:p>
              <a:pPr marL="171450" indent="-171450">
                <a:spcAft>
                  <a:spcPts val="600"/>
                </a:spcAft>
                <a:buFont typeface="Arial" panose="020B0604020202020204" pitchFamily="34" charset="0"/>
                <a:buChar char="•"/>
                <a:defRPr/>
              </a:pPr>
              <a:r>
                <a:rPr lang="en-US" sz="900"/>
                <a:t>Identified and prioritized artificial intelligence/machine learning (AI/ML) use cases, then conducted a pilot for a couple of use cases in a few lead markets, which were later scaled and deployed to markets nationally and globally.</a:t>
              </a:r>
            </a:p>
            <a:p>
              <a:pPr marL="171450" indent="-171450">
                <a:spcAft>
                  <a:spcPts val="600"/>
                </a:spcAft>
                <a:buFont typeface="Arial" panose="020B0604020202020204" pitchFamily="34" charset="0"/>
                <a:buChar char="•"/>
                <a:defRPr/>
              </a:pPr>
              <a:r>
                <a:rPr lang="en-US" sz="900"/>
                <a:t>User-persona-centered design guided the solution development during the data lake program.</a:t>
              </a:r>
            </a:p>
            <a:p>
              <a:pPr marL="171450" indent="-171450">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Deloitte helped build </a:t>
              </a:r>
              <a:r>
                <a:rPr lang="en-US" sz="900"/>
                <a:t>continuous integration/continuous development (CI/CD), </a:t>
              </a:r>
              <a:r>
                <a:rPr lang="en-US" sz="900" err="1"/>
                <a:t>DevSecOps</a:t>
              </a:r>
              <a:r>
                <a:rPr lang="en-US" sz="900"/>
                <a:t>, and </a:t>
              </a:r>
              <a:r>
                <a:rPr lang="en-US" sz="900" err="1"/>
                <a:t>MLOps</a:t>
              </a:r>
              <a:r>
                <a:rPr lang="en-US" sz="900"/>
                <a:t> processes. Combined with Deloitte’s cloud accelerators, Nestlé has significantly reduced its time to production and gained efficiency in development efforts</a:t>
              </a: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rtl="0"/>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690282" y="1369763"/>
            <a:ext cx="4217294" cy="2900484"/>
            <a:chOff x="52752" y="4888128"/>
            <a:chExt cx="11977942" cy="306495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52752" y="5189531"/>
              <a:ext cx="11977942" cy="276355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rtl="0">
                <a:buFont typeface="Arial" panose="020B0604020202020204" pitchFamily="34" charset="0"/>
                <a:buChar char="•"/>
              </a:pPr>
              <a:r>
                <a:rPr lang="en-US" sz="900"/>
                <a:t>Successfully transitioned 800+ sales representatives to use the SRE app for prioritizing store visits based on recommendations from the engine built by Deloitte. Nestlé drove 3% additional sales in their major customers through the SRE.</a:t>
              </a:r>
            </a:p>
            <a:p>
              <a:pPr rtl="0"/>
              <a:endParaRPr lang="en-US" sz="900"/>
            </a:p>
            <a:p>
              <a:pPr marL="171450" indent="-171450" rtl="0">
                <a:buFont typeface="Arial" panose="020B0604020202020204" pitchFamily="34" charset="0"/>
                <a:buChar char="•"/>
              </a:pPr>
              <a:r>
                <a:rPr lang="en-US" sz="900"/>
                <a:t>Successfully integrated structured , semi-structured and unstructured data from 10+ sources into data lake to drive SKU assortment performance by analyzing changes in pricing, volume, competitor pricing and promotions.</a:t>
              </a:r>
            </a:p>
            <a:p>
              <a:pPr rtl="0"/>
              <a:endParaRPr lang="en-US" sz="900"/>
            </a:p>
            <a:p>
              <a:pPr marL="171450" indent="-171450" rtl="0">
                <a:buFont typeface="Arial" panose="020B0604020202020204" pitchFamily="34" charset="0"/>
                <a:buChar char="•"/>
              </a:pPr>
              <a:r>
                <a:rPr lang="en-US" sz="900"/>
                <a:t>Migrated legacy logistics reporting platform to the Nestlé data lake to create advanced self-serve BI Platform for generating key reports (3PL) for 1,000+ third-party vendors for on-time delivery of Nestlé products from warehouse to shipping partner.</a:t>
              </a:r>
            </a:p>
            <a:p>
              <a:pPr marL="171450" indent="-171450" rtl="0">
                <a:buFont typeface="Arial" panose="020B0604020202020204" pitchFamily="34" charset="0"/>
                <a:buChar char="•"/>
              </a:pPr>
              <a:endParaRPr lang="en-US" sz="900"/>
            </a:p>
            <a:p>
              <a:pPr marL="171450" indent="-171450" rtl="0">
                <a:buFont typeface="Arial" panose="020B0604020202020204" pitchFamily="34" charset="0"/>
                <a:buChar char="•"/>
              </a:pPr>
              <a:r>
                <a:rPr lang="en-US" sz="900"/>
                <a:t>The Nestlé data lake is the cornerstone for 400+ operational reports serving 800+ sales users by integrating 15+ data sources and provides data for analytical needs.</a:t>
              </a: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43" indent="-171443" defTabSz="1219121">
                <a:lnSpc>
                  <a:spcPct val="113000"/>
                </a:lnSpc>
                <a:spcAft>
                  <a:spcPts val="200"/>
                </a:spcAft>
                <a:buFont typeface="Arial" panose="020B0604020202020204" pitchFamily="34" charset="0"/>
                <a:buChar char="•"/>
                <a:defRPr/>
              </a:pPr>
              <a:endParaRPr lang="en-US" sz="800">
                <a:solidFill>
                  <a:prstClr val="black"/>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5784966" y="4407409"/>
            <a:ext cx="6122610" cy="2002798"/>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indent="-171450">
              <a:spcBef>
                <a:spcPts val="0"/>
              </a:spcBef>
              <a:spcAft>
                <a:spcPts val="600"/>
              </a:spcAft>
              <a:buFont typeface="Arial" panose="020B0604020202020204" pitchFamily="34" charset="0"/>
              <a:buChar char="•"/>
              <a:defRPr/>
            </a:pPr>
            <a:endPar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R="0">
              <a:spcBef>
                <a:spcPts val="0"/>
              </a:spcBef>
              <a:spcAft>
                <a:spcPts val="0"/>
              </a:spcAft>
            </a:pPr>
            <a:endParaRPr lang="en-US" sz="9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p:txBody>
          <a:bodyPr/>
          <a:lstStyle/>
          <a:p>
            <a:r>
              <a:rPr lang="en-US" sz="1600">
                <a:solidFill>
                  <a:schemeClr val="tx1">
                    <a:lumMod val="65000"/>
                    <a:lumOff val="35000"/>
                  </a:schemeClr>
                </a:solidFill>
              </a:rPr>
              <a:t>Client is a large Food and Beverage </a:t>
            </a:r>
            <a:r>
              <a:rPr lang="en-US" sz="1600" err="1">
                <a:solidFill>
                  <a:schemeClr val="tx1">
                    <a:lumMod val="65000"/>
                    <a:lumOff val="35000"/>
                  </a:schemeClr>
                </a:solidFill>
              </a:rPr>
              <a:t>company.Deloitte</a:t>
            </a:r>
            <a:r>
              <a:rPr lang="en-US" sz="1600">
                <a:solidFill>
                  <a:schemeClr val="tx1">
                    <a:lumMod val="65000"/>
                    <a:lumOff val="35000"/>
                  </a:schemeClr>
                </a:solidFill>
              </a:rPr>
              <a:t> and Nestlé collaborated on a modernization program to develop and maintain a data lake in the cloud, tearing down siloes and providing reusable data assets that can be used by all business functions</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Largest Food and Beverage Client</a:t>
            </a:r>
          </a:p>
        </p:txBody>
      </p:sp>
      <p:sp>
        <p:nvSpPr>
          <p:cNvPr id="6" name="Rectangle: Rounded Corners 5">
            <a:extLst>
              <a:ext uri="{FF2B5EF4-FFF2-40B4-BE49-F238E27FC236}">
                <a16:creationId xmlns:a16="http://schemas.microsoft.com/office/drawing/2014/main" id="{82AA3C69-BE9D-33EA-E777-28DF25E477FC}"/>
              </a:ext>
            </a:extLst>
          </p:cNvPr>
          <p:cNvSpPr/>
          <p:nvPr/>
        </p:nvSpPr>
        <p:spPr bwMode="gray">
          <a:xfrm>
            <a:off x="8931565" y="0"/>
            <a:ext cx="3260436" cy="309563"/>
          </a:xfrm>
          <a:prstGeom prst="roundRect">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a:solidFill>
                  <a:schemeClr val="bg1"/>
                </a:solidFill>
              </a:rPr>
              <a:t>Internal Use – TBU</a:t>
            </a:r>
          </a:p>
        </p:txBody>
      </p:sp>
    </p:spTree>
    <p:extLst>
      <p:ext uri="{BB962C8B-B14F-4D97-AF65-F5344CB8AC3E}">
        <p14:creationId xmlns:p14="http://schemas.microsoft.com/office/powerpoint/2010/main" val="1073491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326216"/>
            <a:ext cx="3031601" cy="2944032"/>
            <a:chOff x="143494" y="1101738"/>
            <a:chExt cx="3448150" cy="2349522"/>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4"/>
              <a:ext cx="3448150" cy="206320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Bef>
                  <a:spcPts val="1200"/>
                </a:spcBef>
                <a:spcAft>
                  <a:spcPts val="1200"/>
                </a:spcAft>
                <a:buFont typeface="Arial" panose="020B0604020202020204" pitchFamily="34" charset="0"/>
                <a:buChar char="•"/>
              </a:pPr>
              <a:r>
                <a:rPr lang="en-US" sz="900"/>
                <a:t>Deloitte and the client collaboratively designed a modern Azure cloud analytics architecture and a roadmap to resolve challenges and enable a long-term vision, with an emphasis on maintaining a comprehensive single view of customers across the lifecycle. This ultimately is evolving the business to recognize different types of buyers and relationships to finance purchases and brought wide-range benefits of more than $20 million from new use cases, hardware, software cost savings, and efficiencies.</a:t>
              </a: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175096" y="1326220"/>
            <a:ext cx="4369139" cy="2930375"/>
            <a:chOff x="143494" y="2654849"/>
            <a:chExt cx="7438297" cy="2324348"/>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05061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Aft>
                  <a:spcPts val="600"/>
                </a:spcAft>
                <a:buFont typeface="Arial" panose="020B0604020202020204" pitchFamily="34" charset="0"/>
                <a:buChar char="•"/>
                <a:defRPr/>
              </a:pPr>
              <a:r>
                <a:rPr lang="en-US" sz="900"/>
                <a:t>Azure databricks platform was chosen for modernization.</a:t>
              </a:r>
            </a:p>
            <a:p>
              <a:pPr marL="171450" indent="-171450">
                <a:spcAft>
                  <a:spcPts val="600"/>
                </a:spcAft>
                <a:buFont typeface="Arial" panose="020B0604020202020204" pitchFamily="34" charset="0"/>
                <a:buChar char="•"/>
                <a:defRPr/>
              </a:pPr>
              <a:r>
                <a:rPr lang="en-US" sz="900"/>
                <a:t>Deloitte’s cyber team worked closely with the client’s Cybersecurity and IT teams to define and implement the security controls.</a:t>
              </a:r>
            </a:p>
            <a:p>
              <a:pPr marL="171450" indent="-171450">
                <a:spcAft>
                  <a:spcPts val="600"/>
                </a:spcAft>
                <a:buFont typeface="Arial" panose="020B0604020202020204" pitchFamily="34" charset="0"/>
                <a:buChar char="•"/>
                <a:defRPr/>
              </a:pPr>
              <a:r>
                <a:rPr lang="en-US" sz="900"/>
                <a:t>Built consumption zones with aggregated data and materialized views to address the cross-functional and business teams' reporting and analytics use case needs.</a:t>
              </a:r>
            </a:p>
            <a:p>
              <a:pPr marL="171450" indent="-171450">
                <a:spcAft>
                  <a:spcPts val="600"/>
                </a:spcAft>
                <a:buFont typeface="Arial" panose="020B0604020202020204" pitchFamily="34" charset="0"/>
                <a:buChar char="•"/>
                <a:defRPr/>
              </a:pPr>
              <a:r>
                <a:rPr lang="en-US" sz="900"/>
                <a:t>Conducted workshops with Data and Analytics org members to socialize R&amp;Rs and interaction models that enabled the client to set up a new Data Enablement team to support at the enterprise level</a:t>
              </a:r>
            </a:p>
            <a:p>
              <a:pPr marL="171450" indent="-171450">
                <a:spcAft>
                  <a:spcPts val="600"/>
                </a:spcAft>
                <a:buFont typeface="Arial" panose="020B0604020202020204" pitchFamily="34" charset="0"/>
                <a:buChar char="•"/>
                <a:defRPr/>
              </a:pPr>
              <a:r>
                <a:rPr lang="en-US" sz="900"/>
                <a:t>Implemented Informatica Cloud MDM instances to develop the Customer 360 golden record for the enterprise level use.</a:t>
              </a:r>
            </a:p>
            <a:p>
              <a:pPr marL="171450" indent="-171450">
                <a:spcAft>
                  <a:spcPts val="600"/>
                </a:spcAft>
                <a:buFont typeface="Arial" panose="020B0604020202020204" pitchFamily="34" charset="0"/>
                <a:buChar char="•"/>
                <a:defRPr/>
              </a:pPr>
              <a:r>
                <a:rPr lang="en-US" sz="900"/>
                <a:t>Implemented Informatica CDGC that enabled the client to onboard the business and technical assets and helped them view all the different types of assets under a single platform. </a:t>
              </a: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690282" y="1369763"/>
            <a:ext cx="4217294" cy="2900484"/>
            <a:chOff x="52752" y="4888128"/>
            <a:chExt cx="11977942" cy="306495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52752" y="5189531"/>
              <a:ext cx="11977942" cy="276355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rtl="0"/>
              <a:endParaRPr lang="en-US" sz="900"/>
            </a:p>
            <a:p>
              <a:pPr marL="171450" indent="-171450">
                <a:buFont typeface="Arial" panose="020B0604020202020204" pitchFamily="34" charset="0"/>
                <a:buChar char="•"/>
              </a:pPr>
              <a:r>
                <a:rPr lang="en-US" sz="900"/>
                <a:t>Comprehensive view of customers across their lifecycle</a:t>
              </a:r>
            </a:p>
            <a:p>
              <a:pPr marL="171450" indent="-171450">
                <a:buFont typeface="Arial" panose="020B0604020202020204" pitchFamily="34" charset="0"/>
                <a:buChar char="•"/>
              </a:pPr>
              <a:r>
                <a:rPr lang="en-US" sz="900"/>
                <a:t>Evolving the business from a vehicle-centric to a customer-centric perspective that recognizes different types of buyers and relationships to financing purchases</a:t>
              </a:r>
            </a:p>
            <a:p>
              <a:pPr marL="171450" indent="-171450">
                <a:buFont typeface="Arial" panose="020B0604020202020204" pitchFamily="34" charset="0"/>
                <a:buChar char="•"/>
              </a:pPr>
              <a:r>
                <a:rPr lang="en-US" sz="900"/>
                <a:t>More than 20 million benefits from new use cases, hardware, software cost savings, and efficiencies</a:t>
              </a:r>
            </a:p>
            <a:p>
              <a:pPr marL="171450" indent="-171450">
                <a:buFont typeface="Arial" panose="020B0604020202020204" pitchFamily="34" charset="0"/>
                <a:buChar char="•"/>
              </a:pPr>
              <a:r>
                <a:rPr lang="en-US" sz="900"/>
                <a:t>Complementing the technology is a new Data and Analytics organization, enterprise Data Governance, Cyber Security, and associated Change Management</a:t>
              </a:r>
            </a:p>
            <a:p>
              <a:pPr marL="171450" indent="-171450">
                <a:buFont typeface="Arial" panose="020B0604020202020204" pitchFamily="34" charset="0"/>
                <a:buChar char="•"/>
              </a:pPr>
              <a:r>
                <a:rPr lang="en-US" sz="900"/>
                <a:t>Broad employee analytics upskilling and role support.</a:t>
              </a:r>
            </a:p>
            <a:p>
              <a:pPr marL="171450" indent="-171450">
                <a:buFont typeface="Arial" panose="020B0604020202020204" pitchFamily="34" charset="0"/>
                <a:buChar char="•"/>
              </a:pPr>
              <a:r>
                <a:rPr lang="en-US" sz="900"/>
                <a:t>Migrated the assets from the legacy systems and decommissioned the legacy catalog saving thousands in license costs</a:t>
              </a:r>
            </a:p>
            <a:p>
              <a:pPr marL="171450" indent="-171450">
                <a:buFont typeface="Arial" panose="020B0604020202020204" pitchFamily="34" charset="0"/>
                <a:buChar char="•"/>
              </a:pPr>
              <a:endParaRPr lang="en-US" sz="900"/>
            </a:p>
            <a:p>
              <a:pPr marL="171450" indent="-171450">
                <a:buFont typeface="Arial" panose="020B0604020202020204" pitchFamily="34" charset="0"/>
                <a:buChar char="•"/>
              </a:pPr>
              <a:endParaRPr lang="en-US" sz="900"/>
            </a:p>
            <a:p>
              <a:pPr marL="171443" indent="-171443" defTabSz="1219121">
                <a:lnSpc>
                  <a:spcPct val="113000"/>
                </a:lnSpc>
                <a:spcAft>
                  <a:spcPts val="200"/>
                </a:spcAft>
                <a:buFont typeface="Arial" panose="020B0604020202020204" pitchFamily="34" charset="0"/>
                <a:buChar char="•"/>
                <a:defRPr/>
              </a:pPr>
              <a:endParaRPr lang="en-US" sz="800">
                <a:solidFill>
                  <a:prstClr val="black"/>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5784966" y="4407409"/>
            <a:ext cx="6122610" cy="2002798"/>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indent="-171450">
              <a:spcBef>
                <a:spcPts val="0"/>
              </a:spcBef>
              <a:spcAft>
                <a:spcPts val="600"/>
              </a:spcAft>
              <a:buFont typeface="Arial" panose="020B0604020202020204" pitchFamily="34" charset="0"/>
              <a:buChar char="•"/>
              <a:defRPr/>
            </a:pPr>
            <a:r>
              <a:rPr lang="en-US" sz="900">
                <a:solidFill>
                  <a:schemeClr val="tx1"/>
                </a:solidFill>
              </a:rPr>
              <a:t>Designed and implemented Azure Databricks platform (ADLS, Synapse, Databricks, Key Vault, VMs, SQL PaaS, Unity Catalog, Informatica MDM, and CDGC) using automated </a:t>
            </a:r>
            <a:r>
              <a:rPr lang="en-US" sz="900" err="1">
                <a:solidFill>
                  <a:schemeClr val="tx1"/>
                </a:solidFill>
              </a:rPr>
              <a:t>IaC</a:t>
            </a:r>
            <a:r>
              <a:rPr lang="en-US" sz="900">
                <a:solidFill>
                  <a:schemeClr val="tx1"/>
                </a:solidFill>
              </a:rPr>
              <a:t> scripts.</a:t>
            </a:r>
          </a:p>
          <a:p>
            <a:pPr marL="171450" indent="-171450">
              <a:spcBef>
                <a:spcPts val="0"/>
              </a:spcBef>
              <a:spcAft>
                <a:spcPts val="600"/>
              </a:spcAft>
              <a:buFont typeface="Arial" panose="020B0604020202020204" pitchFamily="34" charset="0"/>
              <a:buChar char="•"/>
              <a:defRPr/>
            </a:pPr>
            <a:r>
              <a:rPr lang="en-US" sz="900">
                <a:solidFill>
                  <a:schemeClr val="tx1"/>
                </a:solidFill>
              </a:rPr>
              <a:t>Ingested batch and real-time data from the on-premise and third-party systems to the Azure Databricks Platform.</a:t>
            </a:r>
          </a:p>
          <a:p>
            <a:pPr marL="171450" indent="-171450">
              <a:spcBef>
                <a:spcPts val="0"/>
              </a:spcBef>
              <a:spcAft>
                <a:spcPts val="600"/>
              </a:spcAft>
              <a:buFont typeface="Arial" panose="020B0604020202020204" pitchFamily="34" charset="0"/>
              <a:buChar char="•"/>
              <a:defRPr/>
            </a:pPr>
            <a:r>
              <a:rPr lang="en-US" sz="900">
                <a:solidFill>
                  <a:schemeClr val="tx1"/>
                </a:solidFill>
              </a:rPr>
              <a:t>Developed Data Science use cases using the curated data from the ADLS and leveraged </a:t>
            </a:r>
            <a:r>
              <a:rPr lang="en-US" sz="900" err="1">
                <a:solidFill>
                  <a:schemeClr val="tx1"/>
                </a:solidFill>
              </a:rPr>
              <a:t>MLOps</a:t>
            </a:r>
            <a:r>
              <a:rPr lang="en-US" sz="900">
                <a:solidFill>
                  <a:schemeClr val="tx1"/>
                </a:solidFill>
              </a:rPr>
              <a:t> frameworks to </a:t>
            </a:r>
            <a:r>
              <a:rPr lang="en-US" sz="900" err="1">
                <a:solidFill>
                  <a:schemeClr val="tx1"/>
                </a:solidFill>
              </a:rPr>
              <a:t>productionalized</a:t>
            </a:r>
            <a:r>
              <a:rPr lang="en-US" sz="900">
                <a:solidFill>
                  <a:schemeClr val="tx1"/>
                </a:solidFill>
              </a:rPr>
              <a:t> them.</a:t>
            </a:r>
          </a:p>
          <a:p>
            <a:pPr marL="171450" indent="-171450">
              <a:spcBef>
                <a:spcPts val="0"/>
              </a:spcBef>
              <a:spcAft>
                <a:spcPts val="600"/>
              </a:spcAft>
              <a:buFont typeface="Arial" panose="020B0604020202020204" pitchFamily="34" charset="0"/>
              <a:buChar char="•"/>
              <a:defRPr/>
            </a:pPr>
            <a:endPar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R="0">
              <a:spcBef>
                <a:spcPts val="0"/>
              </a:spcBef>
              <a:spcAft>
                <a:spcPts val="0"/>
              </a:spcAft>
            </a:pPr>
            <a:endParaRPr lang="en-US" sz="9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p:txBody>
          <a:bodyPr/>
          <a:lstStyle/>
          <a:p>
            <a:r>
              <a:rPr lang="en-US" sz="1600">
                <a:solidFill>
                  <a:schemeClr val="tx1">
                    <a:lumMod val="65000"/>
                    <a:lumOff val="35000"/>
                  </a:schemeClr>
                </a:solidFill>
              </a:rPr>
              <a:t>Client is a consumer automotive finance company. Deloitte collaborated with the client on a modernization program to build modern Azure Databricks cloud analytics platform to cater cross domain analytics use cases, data science use cases  and a roadmap to resolve challenges.</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a:t>
            </a:r>
            <a:r>
              <a:rPr lang="en-US"/>
              <a:t>C</a:t>
            </a:r>
            <a:r>
              <a:rPr lang="en-US" sz="2000"/>
              <a:t>onsumer </a:t>
            </a:r>
            <a:r>
              <a:rPr lang="en-US"/>
              <a:t>A</a:t>
            </a:r>
            <a:r>
              <a:rPr lang="en-US" sz="2000"/>
              <a:t>utomotive </a:t>
            </a:r>
            <a:r>
              <a:rPr lang="en-US"/>
              <a:t>F</a:t>
            </a:r>
            <a:r>
              <a:rPr lang="en-US" sz="2000"/>
              <a:t>inance </a:t>
            </a:r>
            <a:r>
              <a:rPr lang="en-US"/>
              <a:t>C</a:t>
            </a:r>
            <a:r>
              <a:rPr lang="en-US" sz="2000"/>
              <a:t>lient</a:t>
            </a:r>
            <a:endParaRPr lang="en-CA" sz="2400"/>
          </a:p>
        </p:txBody>
      </p:sp>
      <p:sp>
        <p:nvSpPr>
          <p:cNvPr id="6" name="Rectangle: Rounded Corners 5">
            <a:extLst>
              <a:ext uri="{FF2B5EF4-FFF2-40B4-BE49-F238E27FC236}">
                <a16:creationId xmlns:a16="http://schemas.microsoft.com/office/drawing/2014/main" id="{0D4662A2-676F-7BBA-74BE-88BEBECF3DF0}"/>
              </a:ext>
            </a:extLst>
          </p:cNvPr>
          <p:cNvSpPr/>
          <p:nvPr/>
        </p:nvSpPr>
        <p:spPr bwMode="gray">
          <a:xfrm>
            <a:off x="8931565" y="0"/>
            <a:ext cx="3260436" cy="309563"/>
          </a:xfrm>
          <a:prstGeom prst="roundRect">
            <a:avLst/>
          </a:prstGeom>
          <a:solidFill>
            <a:srgbClr val="C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a:solidFill>
                  <a:schemeClr val="bg1"/>
                </a:solidFill>
              </a:rPr>
              <a:t>Internal Use – TBU</a:t>
            </a:r>
          </a:p>
        </p:txBody>
      </p:sp>
    </p:spTree>
    <p:extLst>
      <p:ext uri="{BB962C8B-B14F-4D97-AF65-F5344CB8AC3E}">
        <p14:creationId xmlns:p14="http://schemas.microsoft.com/office/powerpoint/2010/main" val="9700728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326216"/>
            <a:ext cx="3031601" cy="3345461"/>
            <a:chOff x="143494" y="1101738"/>
            <a:chExt cx="3448150"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448150"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As one of the leading Pharma company, client wanted to setup enterprise data program to accelerate the delivery of digital and analytics use cases by unlocking business opportunities like digital therapeutics, insights as-a service</a:t>
              </a:r>
            </a:p>
            <a:p>
              <a:pPr marL="171450" indent="-171450">
                <a:spcBef>
                  <a:spcPts val="0"/>
                </a:spcBef>
                <a:spcAft>
                  <a:spcPts val="600"/>
                </a:spcAft>
                <a:buFont typeface="Arial" panose="020B0604020202020204" pitchFamily="34" charset="0"/>
                <a:buChar char="•"/>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Vision was to seamlessly integrate with partners across functions like R&amp;D, GMSGQ, Corporate, embed data-driven decision-making and thus, transforming the overall customer experience </a:t>
              </a:r>
              <a:endParaRPr kumimoji="0" lang="en-US" sz="900" b="1" i="0" u="none" strike="noStrike" kern="1200" cap="none" spc="300" normalizeH="0" baseline="0" noProof="0">
                <a:ln>
                  <a:noFill/>
                </a:ln>
                <a:solidFill>
                  <a:srgbClr val="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06000"/>
                </a:lnSpc>
                <a:spcBef>
                  <a:spcPts val="1200"/>
                </a:spcBef>
                <a:spcAft>
                  <a:spcPts val="1200"/>
                </a:spcAft>
                <a:buFont typeface="Arial" panose="020B0604020202020204" pitchFamily="34" charset="0"/>
                <a:buChar char="•"/>
              </a:pPr>
              <a:endParaRPr lang="en-US" sz="8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175096" y="1326219"/>
            <a:ext cx="4369139" cy="3355055"/>
            <a:chOff x="143494" y="2654849"/>
            <a:chExt cx="7438297" cy="249324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21950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Enterprise Data Backbone (EDB) was setup to provide a platform and data capabilities to power global enterprise data ecosystem spanning across R&amp;D, Manufacturing, PDT, etc.</a:t>
              </a:r>
            </a:p>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Databricks used as core data and AI platform. Agile was used a project delivery methodology.  </a:t>
              </a:r>
            </a:p>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Data integration services, storage, visualization and data science capabilities enabled through this integrated platform </a:t>
              </a:r>
            </a:p>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Enabled below use cases that facilitates better patient care</a:t>
              </a:r>
            </a:p>
            <a:p>
              <a:pPr marL="857250" lvl="1" indent="-171450">
                <a:spcBef>
                  <a:spcPts val="0"/>
                </a:spcBef>
                <a:spcAft>
                  <a:spcPts val="600"/>
                </a:spcAft>
                <a:buFont typeface="Wingdings" panose="05000000000000000000" pitchFamily="2" charset="2"/>
                <a:buChar char="ü"/>
                <a:defRPr/>
              </a:pPr>
              <a:r>
                <a:rPr lang="en-US" sz="900" spc="0">
                  <a:solidFill>
                    <a:prstClr val="black"/>
                  </a:solidFill>
                  <a:latin typeface="Open Sans" panose="020B0606030504020204" pitchFamily="34" charset="0"/>
                  <a:ea typeface="Open Sans" panose="020B0606030504020204" pitchFamily="34" charset="0"/>
                  <a:cs typeface="Open Sans" panose="020B0606030504020204" pitchFamily="34" charset="0"/>
                </a:rPr>
                <a:t>Activating Manufacturing Intelligence through integration of data across systems</a:t>
              </a:r>
            </a:p>
            <a:p>
              <a:pPr marL="857250" lvl="1" indent="-171450">
                <a:spcBef>
                  <a:spcPts val="0"/>
                </a:spcBef>
                <a:spcAft>
                  <a:spcPts val="600"/>
                </a:spcAft>
                <a:buFont typeface="Wingdings" panose="05000000000000000000" pitchFamily="2" charset="2"/>
                <a:buChar char="ü"/>
                <a:defRPr/>
              </a:pPr>
              <a:r>
                <a:rPr lang="en-US" sz="900" spc="0">
                  <a:solidFill>
                    <a:prstClr val="black"/>
                  </a:solidFill>
                  <a:latin typeface="Open Sans" panose="020B0606030504020204" pitchFamily="34" charset="0"/>
                  <a:ea typeface="Open Sans" panose="020B0606030504020204" pitchFamily="34" charset="0"/>
                  <a:cs typeface="Open Sans" panose="020B0606030504020204" pitchFamily="34" charset="0"/>
                </a:rPr>
                <a:t>Implementing Global Quality integration and  EHS Analytics by enabling key KPIs</a:t>
              </a:r>
            </a:p>
            <a:p>
              <a:pPr marL="857250" lvl="1" indent="-171450">
                <a:spcBef>
                  <a:spcPts val="0"/>
                </a:spcBef>
                <a:spcAft>
                  <a:spcPts val="600"/>
                </a:spcAft>
                <a:buFont typeface="Wingdings" panose="05000000000000000000" pitchFamily="2" charset="2"/>
                <a:buChar char="ü"/>
                <a:defRPr/>
              </a:pPr>
              <a:r>
                <a:rPr lang="en-US" sz="900" spc="0">
                  <a:solidFill>
                    <a:prstClr val="black"/>
                  </a:solidFill>
                  <a:latin typeface="Open Sans" panose="020B0606030504020204" pitchFamily="34" charset="0"/>
                  <a:ea typeface="Open Sans" panose="020B0606030504020204" pitchFamily="34" charset="0"/>
                  <a:cs typeface="Open Sans" panose="020B0606030504020204" pitchFamily="34" charset="0"/>
                </a:rPr>
                <a:t>Migration of Global Medical Affairs data from Azure to AWS Marketplace</a:t>
              </a:r>
            </a:p>
            <a:p>
              <a:pPr marL="857250" lvl="1" indent="-171450">
                <a:spcBef>
                  <a:spcPts val="0"/>
                </a:spcBef>
                <a:spcAft>
                  <a:spcPts val="600"/>
                </a:spcAft>
                <a:buFont typeface="Wingdings" panose="05000000000000000000" pitchFamily="2" charset="2"/>
                <a:buChar char="ü"/>
                <a:defRPr/>
              </a:pPr>
              <a:r>
                <a:rPr lang="en-US" sz="900" spc="0">
                  <a:solidFill>
                    <a:prstClr val="black"/>
                  </a:solidFill>
                  <a:latin typeface="Open Sans" panose="020B0606030504020204" pitchFamily="34" charset="0"/>
                  <a:ea typeface="Open Sans" panose="020B0606030504020204" pitchFamily="34" charset="0"/>
                  <a:cs typeface="Open Sans" panose="020B0606030504020204" pitchFamily="34" charset="0"/>
                </a:rPr>
                <a:t>Addressing critical and regulatory challenges in Plasma Derived Therapy BU</a:t>
              </a:r>
            </a:p>
            <a:p>
              <a:pPr marL="171443" indent="-171443" defTabSz="914363">
                <a:lnSpc>
                  <a:spcPct val="113000"/>
                </a:lnSpc>
                <a:buFont typeface="Arial" panose="020B0604020202020204" pitchFamily="34" charset="0"/>
                <a:buChar char="•"/>
                <a:defRPr/>
              </a:pPr>
              <a:endParaRPr lang="en-US" sz="8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22231" y="1369762"/>
            <a:ext cx="4217294" cy="3327054"/>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fontAlgn="auto">
                <a:spcBef>
                  <a:spcPts val="0"/>
                </a:spcBef>
                <a:spcAft>
                  <a:spcPts val="600"/>
                </a:spcAft>
                <a:buFont typeface="Arial" panose="020B0604020202020204" pitchFamily="34" charset="0"/>
                <a:buChar char="•"/>
                <a:tabLst/>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Ability to leverage data practices/tools across the organization and enabled cross-function collaboration through sharing of data models through the EDB platform</a:t>
              </a:r>
            </a:p>
            <a:p>
              <a:pPr marL="171450" marR="0" lvl="0" indent="-171450" fontAlgn="auto">
                <a:spcBef>
                  <a:spcPts val="0"/>
                </a:spcBef>
                <a:spcAft>
                  <a:spcPts val="600"/>
                </a:spcAft>
                <a:buFont typeface="Arial" panose="020B0604020202020204" pitchFamily="34" charset="0"/>
                <a:buChar char="•"/>
                <a:tabLst/>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Ability to catalog, establish data ownership and  ensure data quality throughout the enterprise (including external sources)</a:t>
              </a:r>
              <a:endParaRPr lang="en-IN"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0"/>
                </a:spcBef>
                <a:spcAft>
                  <a:spcPts val="600"/>
                </a:spcAft>
                <a:buFont typeface="Arial" panose="020B0604020202020204" pitchFamily="34" charset="0"/>
                <a:buChar char="•"/>
                <a:defRPr/>
              </a:pPr>
              <a:r>
                <a:rPr lang="en-IN"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Empowered to explore, wrangle and discover data through self-service analyses</a:t>
              </a:r>
            </a:p>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ML and Deep Learning models enabled data scientists deliver insights at scale,  makes decision science easier</a:t>
              </a:r>
            </a:p>
            <a:p>
              <a:pPr marL="171450" indent="-171450">
                <a:spcBef>
                  <a:spcPts val="0"/>
                </a:spcBef>
                <a:spcAft>
                  <a:spcPts val="6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Provided post-production support after the implementation.</a:t>
              </a: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43" indent="-171443" defTabSz="1219121">
                <a:lnSpc>
                  <a:spcPct val="113000"/>
                </a:lnSpc>
                <a:spcAft>
                  <a:spcPts val="200"/>
                </a:spcAft>
                <a:buFont typeface="Arial" panose="020B0604020202020204" pitchFamily="34" charset="0"/>
                <a:buChar char="•"/>
                <a:defRPr/>
              </a:pPr>
              <a:endParaRPr lang="en-US" sz="800">
                <a:solidFill>
                  <a:prstClr val="black"/>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August 2019 -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6235547" y="4722838"/>
            <a:ext cx="5703978" cy="1969622"/>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indent="-171450">
              <a:spcBef>
                <a:spcPts val="0"/>
              </a:spcBef>
              <a:spcAft>
                <a:spcPts val="600"/>
              </a:spcAft>
              <a:buFont typeface="Arial" panose="020B0604020202020204" pitchFamily="34" charset="0"/>
              <a:buChar char="•"/>
              <a:defRPr/>
            </a:pPr>
            <a:r>
              <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rPr>
              <a:t>Automated data ingestion, transformation and KPI calculation leveraging delta live tables of Databricks within client’s new AWS platform – Enterprise Data Backbone (EDB) , to help remove the issues w.r.t siloed data and human centric processes </a:t>
            </a:r>
          </a:p>
          <a:p>
            <a:pPr marL="171450" indent="-171450">
              <a:spcBef>
                <a:spcPts val="0"/>
              </a:spcBef>
              <a:spcAft>
                <a:spcPts val="600"/>
              </a:spcAft>
              <a:buFont typeface="Arial" panose="020B0604020202020204" pitchFamily="34" charset="0"/>
              <a:buChar char="•"/>
              <a:defRPr/>
            </a:pPr>
            <a:r>
              <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rPr>
              <a:t>Streaming framework using micro batching for ingestion and processing to achieve data availability in near real time mode</a:t>
            </a:r>
          </a:p>
          <a:p>
            <a:pPr marL="171450" indent="-171450">
              <a:spcBef>
                <a:spcPts val="0"/>
              </a:spcBef>
              <a:spcAft>
                <a:spcPts val="600"/>
              </a:spcAft>
              <a:buFont typeface="Arial" panose="020B0604020202020204" pitchFamily="34" charset="0"/>
              <a:buChar char="•"/>
              <a:defRPr/>
            </a:pPr>
            <a:r>
              <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rPr>
              <a:t>Batch processing framework using Informatica IICS, and BDM has been setup with the push down compute to Databricks</a:t>
            </a:r>
          </a:p>
          <a:p>
            <a:pPr marL="171450" indent="-171450">
              <a:spcBef>
                <a:spcPts val="0"/>
              </a:spcBef>
              <a:spcAft>
                <a:spcPts val="600"/>
              </a:spcAft>
              <a:buFont typeface="Arial" panose="020B0604020202020204" pitchFamily="34" charset="0"/>
              <a:buChar char="•"/>
              <a:defRPr/>
            </a:pPr>
            <a:r>
              <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rPr>
              <a:t>Leveraged change data capture with merge and change data feed and setup Audit Balance Control framework on the delta lake platform</a:t>
            </a:r>
          </a:p>
          <a:p>
            <a:pPr marL="171450" indent="-171450">
              <a:spcBef>
                <a:spcPts val="0"/>
              </a:spcBef>
              <a:spcAft>
                <a:spcPts val="600"/>
              </a:spcAft>
              <a:buFont typeface="Arial" panose="020B0604020202020204" pitchFamily="34" charset="0"/>
              <a:buChar char="•"/>
              <a:defRPr/>
            </a:pPr>
            <a:r>
              <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rPr>
              <a:t>Enabled the platform with single source of truth and standardized, contextual layer storing dimensional data model for cross-functional KPIs/analytical use cases</a:t>
            </a: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R="0">
              <a:spcBef>
                <a:spcPts val="0"/>
              </a:spcBef>
              <a:spcAft>
                <a:spcPts val="0"/>
              </a:spcAft>
            </a:pPr>
            <a:endParaRPr lang="en-US" sz="9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88F23846-E987-4BAA-BF20-8050BE2B8AD5}"/>
              </a:ext>
            </a:extLst>
          </p:cNvPr>
          <p:cNvPicPr>
            <a:picLocks noChangeAspect="1"/>
          </p:cNvPicPr>
          <p:nvPr/>
        </p:nvPicPr>
        <p:blipFill>
          <a:blip r:embed="rId3"/>
          <a:stretch>
            <a:fillRect/>
          </a:stretch>
        </p:blipFill>
        <p:spPr>
          <a:xfrm>
            <a:off x="143495" y="4667414"/>
            <a:ext cx="5666178" cy="2119849"/>
          </a:xfrm>
          <a:prstGeom prst="rect">
            <a:avLst/>
          </a:prstGeom>
        </p:spPr>
      </p:pic>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p:txBody>
          <a:bodyPr/>
          <a:lstStyle/>
          <a:p>
            <a:r>
              <a:rPr lang="en-US" sz="1600">
                <a:solidFill>
                  <a:schemeClr val="tx1">
                    <a:lumMod val="65000"/>
                    <a:lumOff val="35000"/>
                  </a:schemeClr>
                </a:solidFill>
              </a:rPr>
              <a:t>Client is a Large pharmaceutical company, on a cloud modernization journey was looking to migrate assets under management from on-premise to cloud on AWS to facilitate enhanced data processing and cloud storage as the ‘gold source’ for all consumers &amp; downstream systems. </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Japanese Pharmaceutical Client</a:t>
            </a:r>
          </a:p>
        </p:txBody>
      </p:sp>
    </p:spTree>
    <p:extLst>
      <p:ext uri="{BB962C8B-B14F-4D97-AF65-F5344CB8AC3E}">
        <p14:creationId xmlns:p14="http://schemas.microsoft.com/office/powerpoint/2010/main" val="2749447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47798" y="1326216"/>
            <a:ext cx="3031601" cy="2724576"/>
            <a:chOff x="143494" y="1101738"/>
            <a:chExt cx="3448150" cy="2174382"/>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4"/>
              <a:ext cx="3448150" cy="188806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algn="l" rtl="0" fontAlgn="base">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The Order Quality Metric tool is a is a Power BI diagnostic dashboard and databricks logic helps client to get updated data to gain faster insight on “behavior” patterns to improve inventory management.  </a:t>
              </a:r>
            </a:p>
            <a:p>
              <a:pPr algn="l" rtl="0" fontAlgn="base"/>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algn="l" rtl="0" fontAlgn="base">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Use Databricks to process  2300+ stores data weekly on Monday along with prior 4 weeks that gives ability to evaluate the quality of the initial SUGO prior to any adjustment activity and the final order quantity.  </a:t>
              </a:r>
            </a:p>
            <a:p>
              <a:pPr algn="l" rtl="0" fontAlgn="base"/>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algn="l" rtl="0" fontAlgn="base">
                <a:buFont typeface="Arial" panose="020B0604020202020204" pitchFamily="34" charset="0"/>
                <a:buChar cha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It is used to evaluate the quality of either the overall SUGO or compare adjustment quality of the LBOH compared to what the SUGO quality would have been before the change.</a:t>
              </a:r>
            </a:p>
            <a:p>
              <a:pPr marL="171450" indent="-171450">
                <a:lnSpc>
                  <a:spcPct val="106000"/>
                </a:lnSpc>
                <a:spcBef>
                  <a:spcPts val="1200"/>
                </a:spcBef>
                <a:spcAft>
                  <a:spcPts val="1200"/>
                </a:spcAft>
                <a:buFont typeface="Arial" panose="020B0604020202020204" pitchFamily="34" charset="0"/>
                <a:buChar char="•"/>
              </a:pPr>
              <a:endParaRPr lang="en-US" sz="800">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3175096" y="1671325"/>
            <a:ext cx="4369139" cy="237946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indent="-171450">
              <a:spcBef>
                <a:spcPts val="0"/>
              </a:spcBef>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Databricks used as core OQM platform to process the stores data and deliver it for consumption. </a:t>
            </a: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ADLS Gen2 is used for Storage.</a:t>
            </a: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From sources, refined divisions[ each divisions has multiple stores tagged] data is pulled and processed via databricks.</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 notebook takes care of the updated list of divisions, stores and commodities that are required for reporting. </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 reusable notebook for each divisions and it's wrapped inside a wrapper notebook where parallel execution is enabled.</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Cluster is configured to run 8 notebooks in parallel.</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 notebook to merge last 4-week data that basically store in storage account and use as external table in synapse. </a:t>
            </a:r>
          </a:p>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ADF is used for orchestration.</a:t>
            </a: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3181275" y="1326218"/>
            <a:ext cx="3825384" cy="345843"/>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3175096" y="1672061"/>
            <a:ext cx="4369139"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a:extLst>
              <a:ext uri="{FF2B5EF4-FFF2-40B4-BE49-F238E27FC236}">
                <a16:creationId xmlns:a16="http://schemas.microsoft.com/office/drawing/2014/main" id="{CC3C4895-9F11-4F03-8294-88C5F4E9F11A}"/>
              </a:ext>
            </a:extLst>
          </p:cNvPr>
          <p:cNvGrpSpPr/>
          <p:nvPr/>
        </p:nvGrpSpPr>
        <p:grpSpPr>
          <a:xfrm>
            <a:off x="7722231" y="1348096"/>
            <a:ext cx="4217294" cy="2680817"/>
            <a:chOff x="143493" y="4888128"/>
            <a:chExt cx="11977942" cy="2832831"/>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531428"/>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fontAlgn="auto">
                <a:spcBef>
                  <a:spcPts val="0"/>
                </a:spcBef>
                <a:spcAft>
                  <a:spcPts val="600"/>
                </a:spcAft>
                <a:buFont typeface="Arial" panose="020B0604020202020204" pitchFamily="34" charset="0"/>
                <a:buChar char="•"/>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All 2300 stores data has been onboarded and  made available for operation reporting.</a:t>
              </a:r>
            </a:p>
            <a:p>
              <a:pPr marL="171450" indent="-171450">
                <a:spcAft>
                  <a:spcPts val="600"/>
                </a:spcAft>
                <a:buFont typeface="Arial" panose="020B0604020202020204" pitchFamily="34" charset="0"/>
                <a:buChar char="•"/>
                <a:defRPr/>
              </a:pPr>
              <a:r>
                <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rPr>
                <a:t>Capability </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to gain faster insight on “behavior” patterns to improve inventory management.  </a:t>
              </a:r>
            </a:p>
            <a:p>
              <a:pPr marL="171450" marR="0" lvl="0" indent="-171450" fontAlgn="auto">
                <a:spcBef>
                  <a:spcPts val="0"/>
                </a:spcBef>
                <a:spcAft>
                  <a:spcPts val="600"/>
                </a:spcAft>
                <a:buFont typeface="Arial" panose="020B0604020202020204" pitchFamily="34" charset="0"/>
                <a:buChar char="•"/>
                <a:tabLst/>
                <a:defRPr/>
              </a:pP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43" indent="-171443" defTabSz="1219121">
                <a:lnSpc>
                  <a:spcPct val="113000"/>
                </a:lnSpc>
                <a:spcAft>
                  <a:spcPts val="200"/>
                </a:spcAft>
                <a:buFont typeface="Arial" panose="020B0604020202020204" pitchFamily="34" charset="0"/>
                <a:buChar char="•"/>
                <a:defRPr/>
              </a:pPr>
              <a:endParaRPr lang="en-US" sz="800">
                <a:solidFill>
                  <a:prstClr val="black"/>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5784966" y="4201126"/>
            <a:ext cx="6122610" cy="2209081"/>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A notebook takes care of the updated list of divisions, stores and commodities that are required for reporting. </a:t>
            </a:r>
          </a:p>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A reusable notebook for each divisions and it's wrapped inside a wrapper notebook where parallel execution is enabled.</a:t>
            </a:r>
          </a:p>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Cluster is configured to run 8 notebooks in parallel.</a:t>
            </a:r>
          </a:p>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A notebook to merge last 4-week data that basically store in storage account and use as external table in synapse.</a:t>
            </a:r>
          </a:p>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Optimized execution of notebooks with 8 parallel threads enabled in cluster. Now we are running 8 parallel data process notebooks at a time that means 8 divisions process are running at a time and improved the performance by  3 times.</a:t>
            </a:r>
          </a:p>
          <a:p>
            <a:pPr marL="171450" indent="-171450">
              <a:spcBef>
                <a:spcPts val="0"/>
              </a:spcBef>
              <a:spcAft>
                <a:spcPts val="600"/>
              </a:spcAft>
              <a:buFont typeface="Arial" panose="020B0604020202020204" pitchFamily="34" charset="0"/>
              <a:buChar char="•"/>
              <a:defRPr/>
            </a:pPr>
            <a:r>
              <a:rPr lang="en-US" sz="900">
                <a:solidFill>
                  <a:schemeClr val="tx1"/>
                </a:solidFill>
                <a:latin typeface="Open Sans" panose="020B0606030504020204" pitchFamily="34" charset="0"/>
                <a:ea typeface="Open Sans" panose="020B0606030504020204" pitchFamily="34" charset="0"/>
                <a:cs typeface="Open Sans" panose="020B0606030504020204" pitchFamily="34" charset="0"/>
              </a:rPr>
              <a:t>Created separate pool cluster with 30 nodes to remediate memory issues during parallel execution.</a:t>
            </a: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R="0">
              <a:spcBef>
                <a:spcPts val="0"/>
              </a:spcBef>
              <a:spcAft>
                <a:spcPts val="0"/>
              </a:spcAft>
            </a:pPr>
            <a:endParaRPr lang="en-US" sz="9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p:txBody>
          <a:bodyPr/>
          <a:lstStyle/>
          <a:p>
            <a:r>
              <a:rPr lang="en-US" sz="1600">
                <a:solidFill>
                  <a:schemeClr val="tx1">
                    <a:lumMod val="65000"/>
                    <a:lumOff val="35000"/>
                  </a:schemeClr>
                </a:solidFill>
              </a:rPr>
              <a:t>Client is a large retail company that was looking to modernize its order quality metrics platform to gain faster insight on “behavior” patterns to improve inventory management.</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American Retail Client</a:t>
            </a:r>
          </a:p>
        </p:txBody>
      </p:sp>
      <p:pic>
        <p:nvPicPr>
          <p:cNvPr id="1026" name="Picture 2">
            <a:extLst>
              <a:ext uri="{FF2B5EF4-FFF2-40B4-BE49-F238E27FC236}">
                <a16:creationId xmlns:a16="http://schemas.microsoft.com/office/drawing/2014/main" id="{1E2150DD-7262-DC77-378D-707B7A7D4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89" y="4146154"/>
            <a:ext cx="5137423" cy="2296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442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62637" y="57242"/>
            <a:ext cx="1963636" cy="399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80558" y="1082856"/>
            <a:ext cx="3031601" cy="3513117"/>
            <a:chOff x="143494" y="1101738"/>
            <a:chExt cx="3448150" cy="28036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448150" cy="25173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2800" indent="-17280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 organization's invoice processing cycle is often prolonged due to a variety of dispute scenarios, redundant errors, extensive manual intervention, and validation occurring at later stages of the invoice closure process, resulting in significant payment delays</a:t>
              </a:r>
            </a:p>
            <a:p>
              <a:pPr marL="172800" indent="-17280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Lack of clarity and control over the invoice dispute probability resulting in a backlog of outstanding receivables</a:t>
              </a:r>
            </a:p>
            <a:p>
              <a:pPr marL="172800" marR="0" lvl="0" indent="-17280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Organization spend countless hours calculating the components of a cashflow forecast, aligning the components and consolidating the results</a:t>
              </a:r>
            </a:p>
            <a:p>
              <a:pPr marL="172800" indent="-17280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 team struggles with consistency of accuracy, analysis of variations from actual and identifying anomalies in future forecasts. </a:t>
              </a:r>
            </a:p>
            <a:p>
              <a:pPr marL="172800" indent="-172800">
                <a:buFont typeface="Arial" charset="0"/>
                <a:buChar char="•"/>
                <a:tabLst>
                  <a:tab pos="457200" algn="l"/>
                </a:tabLst>
                <a:defRPr/>
              </a:pP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242432" y="1064982"/>
            <a:ext cx="4369139" cy="3543393"/>
            <a:chOff x="143494" y="2654849"/>
            <a:chExt cx="7438297" cy="249324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21950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b="1">
                  <a:solidFill>
                    <a:prstClr val="black"/>
                  </a:solidFill>
                  <a:latin typeface="Open Sans" panose="020B0606030504020204" pitchFamily="34" charset="0"/>
                  <a:ea typeface="Open Sans" panose="020B0606030504020204" pitchFamily="34" charset="0"/>
                  <a:cs typeface="Open Sans" panose="020B0606030504020204" pitchFamily="34" charset="0"/>
                </a:rPr>
                <a:t>Prediction</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Developed a series of AI/ML models in a Model Tree approach to solutioning.  The models addressed individual forecasting components including A/R, A/P, Inventory and Net Income forecasting.</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Incorporated an ML-process to continuously evaluate drivers for variation and drift to improve/ maintain forecasting accuracy over time.</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Developed a series of AI/ML classification models for dispute prediction based on historical trend with detailed feature contributing score.</a:t>
              </a:r>
            </a:p>
            <a:p>
              <a:pPr marR="0" lvl="0" algn="l" defTabSz="914400" rtl="0" eaLnBrk="1" fontAlgn="auto" latinLnBrk="0" hangingPunct="1">
                <a:lnSpc>
                  <a:spcPct val="100000"/>
                </a:lnSpc>
                <a:spcBef>
                  <a:spcPts val="0"/>
                </a:spcBef>
                <a:spcAft>
                  <a:spcPts val="0"/>
                </a:spcAft>
                <a:buClrTx/>
                <a:buSzTx/>
                <a:tabLst>
                  <a:tab pos="457200" algn="l"/>
                </a:tabLst>
                <a:defRPr/>
              </a:pP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b="1">
                  <a:solidFill>
                    <a:prstClr val="black"/>
                  </a:solidFill>
                  <a:latin typeface="Open Sans" panose="020B0606030504020204" pitchFamily="34" charset="0"/>
                  <a:ea typeface="Open Sans" panose="020B0606030504020204" pitchFamily="34" charset="0"/>
                  <a:cs typeface="Open Sans" panose="020B0606030504020204" pitchFamily="34" charset="0"/>
                </a:rPr>
                <a:t>Visualization</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Built a single Forecasting dashboard to provide transparency into results, drivers, driver correlations, and best-fit model; enabled scenario modeling capabilities in system and the ability to capture analyst notes and provide AI generated messaging of results.</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Built a single dashboard to provide transparency into results, feature drivers contributing to the dispute, and best-fit model with high accuracy.</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0"/>
                </a:spcBef>
                <a:spcAft>
                  <a:spcPts val="600"/>
                </a:spcAft>
                <a:buFont typeface="Arial" panose="020B0604020202020204" pitchFamily="34" charset="0"/>
                <a:buChar char="•"/>
                <a:defRPr/>
              </a:pPr>
              <a:endParaRPr lang="en-US" sz="900" b="0" spc="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41844" y="1064982"/>
            <a:ext cx="4217294" cy="3543394"/>
            <a:chOff x="143493" y="4888128"/>
            <a:chExt cx="11977942" cy="2956050"/>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654647"/>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Increased global forecasting accuracy to 98-99%, over the short and mid-term forecasts.</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Reduced forecast execution effort by 90% through ML-enabled driver testing and training</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Reduced forecast delivery timeline by 98% new forecast is available in hours vs days in previous approach</a:t>
              </a:r>
            </a:p>
            <a:p>
              <a:pPr marL="171450" marR="0" lvl="0" indent="-171450" algn="l" defTabSz="914400" rtl="0" eaLnBrk="1" fontAlgn="auto" latinLnBrk="0" hangingPunct="1">
                <a:lnSpc>
                  <a:spcPct val="100000"/>
                </a:lnSpc>
                <a:spcBef>
                  <a:spcPts val="0"/>
                </a:spcBef>
                <a:spcAft>
                  <a:spcPts val="0"/>
                </a:spcAft>
                <a:buClrTx/>
                <a:buSzTx/>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Improved FP&amp;A user experience through single point of interface, detailed explanation of variances, increased model transparency and use of NLP/NLG to support analyst interaction</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 centralized data assets with improved data quality, find ability, and insights derived from data and information.</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Accurate invoice dispute predictions( 80-85%), for large scale customer invoices. Enhanced customer relationships: Anticipation of potential errors/discrepancies helped to avoid disputes and improve customer relationships </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Increased business process efficiency: Automated processing of invoices with low dispute probability to reduce manual intervention and administrative costs. Streamlined the invoice processing cycle by taking necessary steps in advance to mitigate the risk of disputed invoices</a:t>
              </a:r>
            </a:p>
            <a:p>
              <a:pPr marL="171450" indent="-171450">
                <a:buFont typeface="Arial" charset="0"/>
                <a:buChar char="•"/>
                <a:tabLst>
                  <a:tab pos="457200" algn="l"/>
                </a:tabLst>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Improved cash flow &amp; decision making: Enabled informed decisions about pricing, payment terms, and other factors that affect invoice processing and reduced the risk of cash flow problems</a:t>
              </a:r>
            </a:p>
            <a:p>
              <a:pPr marL="171450" indent="-171450">
                <a:buFont typeface="Arial" charset="0"/>
                <a:buChar char="•"/>
                <a:tabLst>
                  <a:tab pos="457200" algn="l"/>
                </a:tabLst>
                <a:defRPr/>
              </a:pPr>
              <a:endPar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5088835" y="4722838"/>
            <a:ext cx="6850690" cy="2077920"/>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marR="0" lvl="0" indent="-342900">
              <a:spcBef>
                <a:spcPts val="0"/>
              </a:spcBef>
              <a:spcAft>
                <a:spcPts val="0"/>
              </a:spcAft>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Designed enterprise data and analytics Center of Excellence (CoE) including governance, architecture, technical</a:t>
            </a:r>
          </a:p>
          <a:p>
            <a:pPr marL="457200" marR="0">
              <a:spcBef>
                <a:spcPts val="0"/>
              </a:spcBef>
              <a:spcAft>
                <a:spcPts val="0"/>
              </a:spcAft>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delivery capability and clear business understanding to deliver Analytics capabilities for business use cases.</a:t>
            </a:r>
          </a:p>
          <a:p>
            <a:pPr marL="342900" marR="0" lvl="0" indent="-342900">
              <a:spcBef>
                <a:spcPts val="0"/>
              </a:spcBef>
              <a:spcAft>
                <a:spcPts val="0"/>
              </a:spcAft>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Provided operational models, standards, processes and policies needed to maintain authority, control and</a:t>
            </a:r>
          </a:p>
          <a:p>
            <a:pPr marL="457200" marR="0">
              <a:spcBef>
                <a:spcPts val="0"/>
              </a:spcBef>
              <a:spcAft>
                <a:spcPts val="0"/>
              </a:spcAft>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protection of data assets and delivered use case backlog, metrics catalog and playbook.</a:t>
            </a:r>
          </a:p>
          <a:p>
            <a:pPr marL="342900" marR="0" lvl="0" indent="-342900">
              <a:spcBef>
                <a:spcPts val="0"/>
              </a:spcBef>
              <a:spcAft>
                <a:spcPts val="0"/>
              </a:spcAft>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Designed processes to migrate source data into target system of the client and performed data profiling, loaded the cleansed data into Azure Databricks.</a:t>
            </a:r>
          </a:p>
          <a:p>
            <a:pPr marL="342900" marR="0" lvl="0" indent="-342900">
              <a:spcBef>
                <a:spcPts val="0"/>
              </a:spcBef>
              <a:spcAft>
                <a:spcPts val="0"/>
              </a:spcAft>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Created a robust framework for data analytics and performed various data transformation as per the</a:t>
            </a:r>
          </a:p>
          <a:p>
            <a:pPr marL="457200" marR="0">
              <a:spcBef>
                <a:spcPts val="0"/>
              </a:spcBef>
              <a:spcAft>
                <a:spcPts val="0"/>
              </a:spcAft>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consumption data models using Azure integration tools.</a:t>
            </a:r>
          </a:p>
          <a:p>
            <a:pPr marL="342900" marR="0" lvl="0" indent="-342900">
              <a:spcBef>
                <a:spcPts val="0"/>
              </a:spcBef>
              <a:spcAft>
                <a:spcPts val="0"/>
              </a:spcAft>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Developed data models for Al use cases and showcased the end-to-end process to manage and measure delivery of data and analytics to the business.</a:t>
            </a:r>
          </a:p>
          <a:p>
            <a:pPr marL="342900" lvl="0" indent="-342900">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Built time series-based machine learning solution using LSTM,N-BEATS &amp; SVR forecast models to derive accurate long-term predictions, eliminate manual errors and enabled data-driven decision making to catalyze growth using analytics capabilities.</a:t>
            </a:r>
          </a:p>
          <a:p>
            <a:pPr marL="342900" lvl="0" indent="-342900">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Developed a series of Al/ML classification models using MLP and Neural Network algorithms for dispute</a:t>
            </a:r>
          </a:p>
          <a:p>
            <a:pPr marL="457200"/>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prediction based on historical trend with detailed feature contributing score.</a:t>
            </a:r>
          </a:p>
          <a:p>
            <a:pPr marL="342900" lvl="0" indent="-342900">
              <a:buFont typeface="Symbol" panose="05050102010706020507" pitchFamily="18" charset="2"/>
              <a:buChar char=""/>
            </a:pPr>
            <a:r>
              <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rPr>
              <a:t>Designed insights and visualization using Power BI to drive faster decision making &amp; optimize financial operations by fostering best-fit Al model insights with high accuracy.</a:t>
            </a:r>
          </a:p>
          <a:p>
            <a:pPr marL="342900" lvl="0" indent="-342900">
              <a:buFont typeface="Symbol" panose="05050102010706020507" pitchFamily="18" charset="2"/>
              <a:buChar char=""/>
            </a:pPr>
            <a:endParaRPr lang="en-US" sz="80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171450" indent="-171450">
              <a:spcBef>
                <a:spcPts val="0"/>
              </a:spcBef>
              <a:spcAft>
                <a:spcPts val="600"/>
              </a:spcAft>
              <a:buFont typeface="Arial" panose="020B0604020202020204" pitchFamily="34" charset="0"/>
              <a:buChar char="•"/>
              <a:defRPr/>
            </a:pPr>
            <a:endParaRPr lang="en-US" sz="900" b="0" spc="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endParaRPr lang="en-US" sz="9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a:xfrm>
            <a:off x="501650" y="651601"/>
            <a:ext cx="11188700" cy="450986"/>
          </a:xfrm>
        </p:spPr>
        <p:txBody>
          <a:bodyPr/>
          <a:lstStyle/>
          <a:p>
            <a:r>
              <a:rPr lang="en-US" sz="1400">
                <a:solidFill>
                  <a:schemeClr val="tx1">
                    <a:lumMod val="65000"/>
                    <a:lumOff val="35000"/>
                  </a:schemeClr>
                </a:solidFill>
              </a:rPr>
              <a:t>Client is a Large oil field service provider company, that embarked on a journey to strengthen its data and AI capabilities to accurately predict and forecast disputes and cashflow thereby improving customer relationship and better decision making</a:t>
            </a:r>
            <a:r>
              <a:rPr lang="en-US" sz="1600">
                <a:solidFill>
                  <a:schemeClr val="tx1">
                    <a:lumMod val="65000"/>
                    <a:lumOff val="35000"/>
                  </a:schemeClr>
                </a:solidFill>
              </a:rPr>
              <a:t>.</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Largest Oil field service provider</a:t>
            </a:r>
          </a:p>
        </p:txBody>
      </p:sp>
      <p:pic>
        <p:nvPicPr>
          <p:cNvPr id="10" name="Picture 9">
            <a:extLst>
              <a:ext uri="{FF2B5EF4-FFF2-40B4-BE49-F238E27FC236}">
                <a16:creationId xmlns:a16="http://schemas.microsoft.com/office/drawing/2014/main" id="{9ABE0C9E-1626-622F-BD0E-E72A0AE593CC}"/>
              </a:ext>
            </a:extLst>
          </p:cNvPr>
          <p:cNvPicPr>
            <a:picLocks noChangeAspect="1"/>
          </p:cNvPicPr>
          <p:nvPr/>
        </p:nvPicPr>
        <p:blipFill>
          <a:blip r:embed="rId3"/>
          <a:stretch>
            <a:fillRect/>
          </a:stretch>
        </p:blipFill>
        <p:spPr>
          <a:xfrm>
            <a:off x="89807" y="4625172"/>
            <a:ext cx="4999028" cy="1844921"/>
          </a:xfrm>
          <a:prstGeom prst="rect">
            <a:avLst/>
          </a:prstGeom>
        </p:spPr>
      </p:pic>
    </p:spTree>
    <p:extLst>
      <p:ext uri="{BB962C8B-B14F-4D97-AF65-F5344CB8AC3E}">
        <p14:creationId xmlns:p14="http://schemas.microsoft.com/office/powerpoint/2010/main" val="29759410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266336" y="1314821"/>
            <a:ext cx="3031601" cy="2569126"/>
            <a:chOff x="143494" y="1101738"/>
            <a:chExt cx="3448150" cy="2050323"/>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448150" cy="1764008"/>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The objective of this initiative is to complete the migration of all workloads, extracts, and consumption from Hadoop CDL to Azure Databricks Delta Lake. A high-level analysis of all workloads on CDL is completed and a roadmap for migration of 22 products has been established by Services Vendor and approved by HCSC DAP team. The scope of Services consists of process conversion, using Data Switch (“DS”) utilities required for migration.</a:t>
              </a:r>
              <a:endParaRPr kumimoji="0" lang="en-US" sz="800" b="0" i="0" u="none" strike="noStrike" kern="1200" cap="none" spc="0" normalizeH="0" baseline="0" noProof="0">
                <a:ln>
                  <a:noFill/>
                </a:ln>
                <a:solidFill>
                  <a:prstClr val="black"/>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384646" y="1326219"/>
            <a:ext cx="4654454" cy="2560548"/>
            <a:chOff x="143494" y="2654849"/>
            <a:chExt cx="7438297" cy="1902822"/>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1629086"/>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 from all different sources (internal/external) will be routed to Azure storage ADLS Gen2 Raw layer.  Databricks will be utilized for ingestion to raw layer.</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Raw layer data is validated first for mandatory fields and data level issues. Validated data is then curated and placed on Curated Zone.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 is picked from Curated zone for transformations to generate the final snapshot of data. The finalized data set is stored on the Gold layer. </a:t>
              </a:r>
              <a:endParaRPr kumimoji="0" lang="en-US" sz="8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Gold layer data is being utilized by different consumption teams to leverage the data elements obtained after transformations and stored in final Consumption layer in ADLS.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 from Consumption later is Processed as per reporting requirements and finally stored into Azure SQL MI.</a:t>
              </a:r>
              <a:r>
                <a:rPr kumimoji="0" lang="en-US" sz="800" b="0" i="0" u="none" strike="noStrike" kern="0" cap="none" spc="0" normalizeH="0" baseline="0" noProof="0">
                  <a:ln>
                    <a:noFill/>
                  </a:ln>
                  <a:solidFill>
                    <a:prstClr val="black"/>
                  </a:solidFill>
                  <a:effectLst/>
                  <a:uLnTx/>
                  <a:uFillTx/>
                  <a:latin typeface="Arial"/>
                  <a:ea typeface="+mn-ea"/>
                  <a:cs typeface="Arial"/>
                </a:rPr>
                <a:t> </a:t>
              </a: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PDW data will be consumed by various BI tools and analytics extract as well as Data Bridge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8152637" y="1388811"/>
            <a:ext cx="3920238" cy="2517006"/>
            <a:chOff x="143493" y="4888128"/>
            <a:chExt cx="11977942" cy="2282339"/>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2"/>
              <a:ext cx="11977942" cy="1980935"/>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Multiple products has been successfully onboarded to Databricks from Hadoop Platform.</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Use of Conversion tools and automation tools for testing has helped faster onboarding of products.</a:t>
              </a:r>
            </a:p>
            <a:p>
              <a:pPr marL="171443" marR="0" lvl="0" indent="-171443" algn="l" defTabSz="1219121" rtl="0" eaLnBrk="1" fontAlgn="auto" latinLnBrk="0" hangingPunct="1">
                <a:lnSpc>
                  <a:spcPct val="113000"/>
                </a:lnSpc>
                <a:spcBef>
                  <a:spcPts val="0"/>
                </a:spcBef>
                <a:spcAft>
                  <a:spcPts val="20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black"/>
                </a:solidFill>
                <a:effectLst/>
                <a:highlight>
                  <a:srgbClr val="FFFF00"/>
                </a:highligh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1"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R="0" lvl="0" algn="l" defTabSz="1088717" rtl="0" eaLnBrk="1" fontAlgn="base" latinLnBrk="0" hangingPunct="1">
                <a:lnSpc>
                  <a:spcPct val="100000"/>
                </a:lnSpc>
                <a:spcBef>
                  <a:spcPct val="0"/>
                </a:spcBef>
                <a:spcAft>
                  <a:spcPct val="0"/>
                </a:spcAft>
                <a:buClrTx/>
                <a:buSzTx/>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2022 – Ongoing </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7770113" y="4338790"/>
            <a:ext cx="3920237" cy="1385865"/>
          </a:xfrm>
          <a:prstGeom prst="rect">
            <a:avLst/>
          </a:prstGeom>
          <a:solidFill>
            <a:srgbClr val="F1F8FD"/>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Automated data ingestion, transformation and delta live tables of Databricks within client’s Azure platform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Automated data validation using  CATE.</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Dataswitch is used as the conversion tool to convert Hive scripts to Databricks SQL scripts/Pyspark scripts.</a:t>
            </a: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876801"/>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988086"/>
            <a:ext cx="2036633" cy="2308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4" name="Text Placeholder 3">
            <a:extLst>
              <a:ext uri="{FF2B5EF4-FFF2-40B4-BE49-F238E27FC236}">
                <a16:creationId xmlns:a16="http://schemas.microsoft.com/office/drawing/2014/main" id="{B635112E-10C0-4F31-92B2-B1616C78F7D7}"/>
              </a:ext>
            </a:extLst>
          </p:cNvPr>
          <p:cNvSpPr>
            <a:spLocks noGrp="1"/>
          </p:cNvSpPr>
          <p:nvPr>
            <p:ph type="body" sz="quarter" idx="21"/>
          </p:nvPr>
        </p:nvSpPr>
        <p:spPr>
          <a:xfrm>
            <a:off x="270321" y="651600"/>
            <a:ext cx="11420029" cy="757255"/>
          </a:xfrm>
        </p:spPr>
        <p:txBody>
          <a:bodyPr/>
          <a:lstStyle/>
          <a:p>
            <a:r>
              <a:rPr lang="en-US" sz="1400">
                <a:solidFill>
                  <a:schemeClr val="tx1">
                    <a:lumMod val="65000"/>
                    <a:lumOff val="35000"/>
                  </a:schemeClr>
                </a:solidFill>
              </a:rPr>
              <a:t>Client is a Large health care insurance company, is undergoing a transformation of its enterprise data assets, resulting in the replacement of Hadoop based Commercial Data Lake (CDL) with Microsoft Azure Databricks Delta Lake based platform</a:t>
            </a:r>
          </a:p>
        </p:txBody>
      </p:sp>
      <p:sp>
        <p:nvSpPr>
          <p:cNvPr id="3" name="Text Placeholder 2">
            <a:extLst>
              <a:ext uri="{FF2B5EF4-FFF2-40B4-BE49-F238E27FC236}">
                <a16:creationId xmlns:a16="http://schemas.microsoft.com/office/drawing/2014/main" id="{7F694302-D990-4311-9FCB-C95ACBC481C0}"/>
              </a:ext>
            </a:extLst>
          </p:cNvPr>
          <p:cNvSpPr>
            <a:spLocks noGrp="1"/>
          </p:cNvSpPr>
          <p:nvPr>
            <p:ph type="body" sz="quarter" idx="10"/>
          </p:nvPr>
        </p:nvSpPr>
        <p:spPr>
          <a:xfrm>
            <a:off x="270321" y="147642"/>
            <a:ext cx="11188700" cy="309563"/>
          </a:xfrm>
        </p:spPr>
        <p:txBody>
          <a:bodyPr/>
          <a:lstStyle/>
          <a:p>
            <a:r>
              <a:rPr lang="en-CA" sz="2400"/>
              <a:t>Case Study | Health Care Client</a:t>
            </a:r>
          </a:p>
        </p:txBody>
      </p:sp>
      <p:pic>
        <p:nvPicPr>
          <p:cNvPr id="10" name="Picture 9">
            <a:extLst>
              <a:ext uri="{FF2B5EF4-FFF2-40B4-BE49-F238E27FC236}">
                <a16:creationId xmlns:a16="http://schemas.microsoft.com/office/drawing/2014/main" id="{12B0EF09-47C6-074C-02FB-C29A472808EE}"/>
              </a:ext>
            </a:extLst>
          </p:cNvPr>
          <p:cNvPicPr>
            <a:picLocks noChangeAspect="1"/>
          </p:cNvPicPr>
          <p:nvPr/>
        </p:nvPicPr>
        <p:blipFill>
          <a:blip r:embed="rId3"/>
          <a:stretch>
            <a:fillRect/>
          </a:stretch>
        </p:blipFill>
        <p:spPr>
          <a:xfrm>
            <a:off x="275585" y="4089393"/>
            <a:ext cx="7466617" cy="2478397"/>
          </a:xfrm>
          <a:prstGeom prst="rect">
            <a:avLst/>
          </a:prstGeom>
        </p:spPr>
      </p:pic>
    </p:spTree>
    <p:extLst>
      <p:ext uri="{BB962C8B-B14F-4D97-AF65-F5344CB8AC3E}">
        <p14:creationId xmlns:p14="http://schemas.microsoft.com/office/powerpoint/2010/main" val="2460046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143494" y="1148019"/>
            <a:ext cx="3236704" cy="2975923"/>
            <a:chOff x="143494" y="1101738"/>
            <a:chExt cx="3448150"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448150"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Alumina and Aluminum are subjected to significant volatility and therefore influence the operating results of the company. Hence the client has made the strategic decision to enable an operator centric future state where data is treated as an asset and supported by a culture that protects and uplifts its quality.</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 Challenges: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Lack of a unified data platform that can ingest and integrate OT &amp; IT data from various source systems.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Inconsistent usage of attributes and definitions that caused a disconnect between production and maintenance data.</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Data integration from SEEQ third party vendor data with the target state. Absence od self-service requiring the users contact internal support teams.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71443" marR="0" lvl="0" indent="-171443"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628650" marR="0" lvl="1" indent="-171450"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5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487643" y="1151912"/>
            <a:ext cx="4313433" cy="2966571"/>
            <a:chOff x="143494" y="2654849"/>
            <a:chExt cx="7812782" cy="237237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812782" cy="209863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Defined an enterprise-wide flexible data model that ingests data from multiple sources using metadata driven ingestion pattern and provide a low latency ingestion architecture.</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Implemented a consolidated operation data platform on Databricks with single data lake [Bronze, Silver, Gold] storage. Established E2E traceability from source to target.</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The link between production data and maintenance products was made by linking asset numbers and its hierarchies across different sources. This in turn gave results based on actual maintenance and production costs, assets availability and parts that needed to keep maintenance of products in check.</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Implemented role-based security in databricks file storage.</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Developed a robust self-service module to enable user specific time slice patterns for IOT signals.</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Implemented Azure Devops for continues code deployments.</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Established connectivity with Edge sites and provided low latency ingestion architecture with synchronizing, profiling, and sampling of metadata.</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85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Utilized Collibra relation concepts to deliver lineage between the 3 layers.</a:t>
              </a:r>
              <a:endParaRPr kumimoji="0" lang="en-US" sz="85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912059" y="1244944"/>
            <a:ext cx="4027466" cy="2897229"/>
            <a:chOff x="143493" y="4888128"/>
            <a:chExt cx="11977942" cy="3016863"/>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0"/>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0" marR="0" lvl="0" indent="0" algn="l" defTabSz="1219121" rtl="0" eaLnBrk="1" fontAlgn="auto" latinLnBrk="0" hangingPunct="1">
                <a:lnSpc>
                  <a:spcPct val="113000"/>
                </a:lnSpc>
                <a:spcBef>
                  <a:spcPts val="0"/>
                </a:spcBef>
                <a:spcAft>
                  <a:spcPts val="20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Enabled the business to make the right decisions at the right time based on the insights from operations Data platform.</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Scalable and Reusable IOT ingestion framework based on databricks.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Robust self-service module for user specific time slice pattern for IOT signals.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Successfully ingested &amp; onboarded 300+ tables across sources into the platform.</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Implemented business glossary with 50+ business terms which has multiple language capabilities.</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7000"/>
                </a:lnSpc>
                <a:spcBef>
                  <a:spcPts val="0"/>
                </a:spcBef>
                <a:spcAft>
                  <a:spcPts val="800"/>
                </a:spcAft>
                <a:buClrTx/>
                <a:buSzTx/>
                <a:buFont typeface="Symbol" panose="05050102010706020507" pitchFamily="18"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Calibri" panose="020F0502020204030204" pitchFamily="34" charset="0"/>
                  <a:cs typeface="Times New Roman" panose="02020603050405020304" pitchFamily="18" charset="0"/>
                </a:rPr>
                <a:t>Over 20 policies were implemented in the Data Governance solution.</a:t>
              </a:r>
              <a:endParaRPr kumimoji="0" lang="en-US" sz="900" b="0" i="0" u="none" strike="noStrike" kern="1200" cap="none" spc="0" normalizeH="0" baseline="0" noProof="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171443" marR="0" lvl="0" indent="-171443" algn="l" defTabSz="1219121" rtl="0" eaLnBrk="1" fontAlgn="auto" latinLnBrk="0" hangingPunct="1">
                <a:lnSpc>
                  <a:spcPct val="113000"/>
                </a:lnSpc>
                <a:spcBef>
                  <a:spcPts val="0"/>
                </a:spcBef>
                <a:spcAft>
                  <a:spcPts val="2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43" marR="0" lvl="0" indent="-171443" algn="l" defTabSz="1219121" rtl="0" eaLnBrk="1" fontAlgn="auto" latinLnBrk="0" hangingPunct="1">
                <a:lnSpc>
                  <a:spcPct val="113000"/>
                </a:lnSpc>
                <a:spcBef>
                  <a:spcPts val="0"/>
                </a:spcBef>
                <a:spcAft>
                  <a:spcPts val="2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July 2021-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698604"/>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809889"/>
            <a:ext cx="2036633" cy="2308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8C56BB50-079D-442A-9529-1CF7E66702E7}"/>
              </a:ext>
            </a:extLst>
          </p:cNvPr>
          <p:cNvSpPr/>
          <p:nvPr/>
        </p:nvSpPr>
        <p:spPr>
          <a:xfrm>
            <a:off x="6052403" y="4207226"/>
            <a:ext cx="5869276" cy="2375480"/>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Calibri" panose="020F0502020204030204" pitchFamily="34" charset="0"/>
              </a:rPr>
              <a:t>Metadata </a:t>
            </a: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driven framework to ingest multiple datasets in Parallel. Payloads for Jsons are flattened by the framework before ingestion.</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US" sz="900" b="0" i="0" u="none" strike="noStrike" kern="1200" cap="none" spc="0" normalizeH="0" baseline="0" noProof="0">
                <a:ln>
                  <a:noFill/>
                </a:ln>
                <a:solidFill>
                  <a:prstClr val="black"/>
                </a:solidFill>
                <a:effectLst/>
                <a:uLnTx/>
                <a:uFillTx/>
                <a:latin typeface="Open Sans"/>
                <a:ea typeface="+mn-ea"/>
                <a:cs typeface="+mn-cs"/>
              </a:rPr>
              <a:t>Reads the API endpoints from Web Application , parses JSON responses and normalizes datasets at 2 levels while ingesting into the Landing Layer</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US" sz="900" b="0" i="0" u="none" strike="noStrike" kern="1200" cap="none" spc="0" normalizeH="0" baseline="0" noProof="0">
                <a:ln>
                  <a:noFill/>
                </a:ln>
                <a:solidFill>
                  <a:prstClr val="black"/>
                </a:solidFill>
                <a:effectLst/>
                <a:uLnTx/>
                <a:uFillTx/>
                <a:latin typeface="Open Sans"/>
                <a:ea typeface="+mn-ea"/>
                <a:cs typeface="+mn-cs"/>
              </a:rPr>
              <a:t>A framework to automate generation of Merge statements for Persistent Layer loading</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US" sz="900" b="0" i="0" u="none" strike="noStrike" kern="1200" cap="none" spc="0" normalizeH="0" baseline="0" noProof="0">
                <a:ln>
                  <a:noFill/>
                </a:ln>
                <a:solidFill>
                  <a:prstClr val="black"/>
                </a:solidFill>
                <a:effectLst/>
                <a:uLnTx/>
                <a:uFillTx/>
                <a:latin typeface="Open Sans"/>
                <a:ea typeface="+mn-ea"/>
                <a:cs typeface="+mn-cs"/>
              </a:rPr>
              <a:t>A framework to generalize loading of Type 1 and Type 2 Dimensions </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r>
              <a:rPr kumimoji="0" lang="en-US" sz="900" b="0" i="0" u="none" strike="noStrike" kern="1200" cap="none" spc="0" normalizeH="0" baseline="0" noProof="0">
                <a:ln>
                  <a:noFill/>
                </a:ln>
                <a:solidFill>
                  <a:prstClr val="black"/>
                </a:solidFill>
                <a:effectLst/>
                <a:uLnTx/>
                <a:uFillTx/>
                <a:latin typeface="Open Sans"/>
                <a:ea typeface="+mn-ea"/>
                <a:cs typeface="+mn-cs"/>
              </a:rPr>
              <a:t>Identify newly appearing flat files, audit and load these files using incremental discovery functions</a:t>
            </a: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tab pos="457200" algn="l"/>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9F105764-0057-4029-830E-46496C8DA545}"/>
              </a:ext>
            </a:extLst>
          </p:cNvPr>
          <p:cNvSpPr txBox="1"/>
          <p:nvPr/>
        </p:nvSpPr>
        <p:spPr>
          <a:xfrm>
            <a:off x="6332250" y="5514528"/>
            <a:ext cx="2036633" cy="2308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 Validation methods:</a:t>
            </a:r>
          </a:p>
        </p:txBody>
      </p:sp>
      <p:sp>
        <p:nvSpPr>
          <p:cNvPr id="29" name="TextBox 28">
            <a:extLst>
              <a:ext uri="{FF2B5EF4-FFF2-40B4-BE49-F238E27FC236}">
                <a16:creationId xmlns:a16="http://schemas.microsoft.com/office/drawing/2014/main" id="{9C384FC0-7D9F-4553-8688-349CC7E90E7A}"/>
              </a:ext>
            </a:extLst>
          </p:cNvPr>
          <p:cNvSpPr txBox="1"/>
          <p:nvPr/>
        </p:nvSpPr>
        <p:spPr>
          <a:xfrm>
            <a:off x="6262740" y="5742411"/>
            <a:ext cx="2516980" cy="646331"/>
          </a:xfrm>
          <a:prstGeom prst="rect">
            <a:avLst/>
          </a:prstGeom>
          <a:noFill/>
        </p:spPr>
        <p:txBody>
          <a:bodyPr wrap="square" anchor="t">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ABC framework across all 3 layers.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DQ rules  are dynamically implemented using Spark java custom code and metadata driven framework</a:t>
            </a:r>
          </a:p>
        </p:txBody>
      </p:sp>
      <p:sp>
        <p:nvSpPr>
          <p:cNvPr id="30" name="Title 1">
            <a:extLst>
              <a:ext uri="{FF2B5EF4-FFF2-40B4-BE49-F238E27FC236}">
                <a16:creationId xmlns:a16="http://schemas.microsoft.com/office/drawing/2014/main" id="{AB74A6BC-5D56-43C1-86B9-B8B3CAC7FDB1}"/>
              </a:ext>
            </a:extLst>
          </p:cNvPr>
          <p:cNvSpPr txBox="1">
            <a:spLocks/>
          </p:cNvSpPr>
          <p:nvPr/>
        </p:nvSpPr>
        <p:spPr>
          <a:xfrm>
            <a:off x="9025680" y="5499303"/>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Industry standards: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Python script to automate testing</a:t>
            </a: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Automated Data Quality framework</a:t>
            </a:r>
          </a:p>
          <a:p>
            <a:pPr marL="171450" marR="0" lvl="0" indent="-171450" algn="l" defTabSz="914400" rtl="0" eaLnBrk="1" fontAlgn="auto" latinLnBrk="0" hangingPunct="1">
              <a:lnSpc>
                <a:spcPct val="9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Databricks Pyspark integrated with Azure Data Factory</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 name="Text Placeholder 4">
            <a:extLst>
              <a:ext uri="{FF2B5EF4-FFF2-40B4-BE49-F238E27FC236}">
                <a16:creationId xmlns:a16="http://schemas.microsoft.com/office/drawing/2014/main" id="{E3927C6D-D01E-4043-8E89-89755DB23393}"/>
              </a:ext>
            </a:extLst>
          </p:cNvPr>
          <p:cNvSpPr>
            <a:spLocks noGrp="1"/>
          </p:cNvSpPr>
          <p:nvPr>
            <p:ph type="body" sz="quarter" idx="21"/>
          </p:nvPr>
        </p:nvSpPr>
        <p:spPr/>
        <p:txBody>
          <a:bodyPr/>
          <a:lstStyle/>
          <a:p>
            <a:r>
              <a:rPr lang="en-US" sz="1200">
                <a:effectLst/>
                <a:latin typeface="+mj-lt"/>
                <a:ea typeface="Calibri" panose="020F0502020204030204" pitchFamily="34" charset="0"/>
                <a:cs typeface="Times New Roman" panose="02020603050405020304" pitchFamily="18" charset="0"/>
              </a:rPr>
              <a:t>The client is </a:t>
            </a:r>
            <a:r>
              <a:rPr lang="en-US" sz="1200">
                <a:latin typeface="+mj-lt"/>
                <a:cs typeface="Times New Roman" panose="02020603050405020304" pitchFamily="18" charset="0"/>
              </a:rPr>
              <a:t>a global industry leader in bauxite, alumina, and aluminum products with direct and indirect ownership of 28 operating locations across nine countries. Deloitte has partnered with Client to enable an Operator Centric Future state where data is treated as an asset and can deliver material uplift in the company’s performance.</a:t>
            </a:r>
          </a:p>
          <a:p>
            <a:endParaRPr lang="en-US" sz="1600">
              <a:solidFill>
                <a:schemeClr val="tx1">
                  <a:lumMod val="65000"/>
                  <a:lumOff val="35000"/>
                </a:schemeClr>
              </a:solidFill>
            </a:endParaRPr>
          </a:p>
        </p:txBody>
      </p:sp>
      <p:sp>
        <p:nvSpPr>
          <p:cNvPr id="31" name="Text Placeholder 3">
            <a:extLst>
              <a:ext uri="{FF2B5EF4-FFF2-40B4-BE49-F238E27FC236}">
                <a16:creationId xmlns:a16="http://schemas.microsoft.com/office/drawing/2014/main" id="{F21AEFD6-ACB8-4B63-BF63-6A81A4DC8A1E}"/>
              </a:ext>
            </a:extLst>
          </p:cNvPr>
          <p:cNvSpPr txBox="1">
            <a:spLocks/>
          </p:cNvSpPr>
          <p:nvPr/>
        </p:nvSpPr>
        <p:spPr>
          <a:xfrm>
            <a:off x="501650" y="211287"/>
            <a:ext cx="11188700" cy="30956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spcBef>
                <a:spcPts val="0"/>
              </a:spcBef>
              <a:spcAft>
                <a:spcPts val="1000"/>
              </a:spcAft>
              <a:buClrTx/>
              <a:buSzPct val="100000"/>
              <a:buFont typeface="Arial" panose="020B0604020202020204" pitchFamily="34" charset="0"/>
              <a:buNone/>
              <a:defRPr lang="en-US"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2000" b="1"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2000" b="1"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r>
              <a:rPr kumimoji="0" lang="en-US" sz="24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Case Study | Leading Aluminum Manufacturer</a:t>
            </a:r>
          </a:p>
        </p:txBody>
      </p:sp>
      <p:pic>
        <p:nvPicPr>
          <p:cNvPr id="14339" name="Picture 3" descr="Graphical user interface, application, Word&#10;&#10;Description automatically generated">
            <a:extLst>
              <a:ext uri="{FF2B5EF4-FFF2-40B4-BE49-F238E27FC236}">
                <a16:creationId xmlns:a16="http://schemas.microsoft.com/office/drawing/2014/main" id="{B2A8B5A4-C5C4-4553-8E99-066475483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69" y="4189383"/>
            <a:ext cx="5396641" cy="242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515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77561" y="1148021"/>
            <a:ext cx="3359994" cy="2975923"/>
            <a:chOff x="143494" y="1101738"/>
            <a:chExt cx="3579494"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579494"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43" indent="-171443" defTabSz="914363">
                <a:lnSpc>
                  <a:spcPct val="113000"/>
                </a:lnSpc>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There is a need for the client to have a consistent, comprehensive Data Ingestion Framework for real time Data Streaming to ensure the lowest possible data latency with the highest possible quality and utility of data for all downstream use cases.</a:t>
              </a:r>
            </a:p>
            <a:p>
              <a:pPr marL="628650" marR="0" lvl="1" indent="-171450"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95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448150" cy="11943"/>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526553" y="1157371"/>
            <a:ext cx="4106680" cy="2966571"/>
            <a:chOff x="143494" y="2654849"/>
            <a:chExt cx="7438297" cy="237237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09863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1443" marR="0" lvl="0" indent="-171443" defTabSz="914363">
                <a:lnSpc>
                  <a:spcPct val="113000"/>
                </a:lnSpc>
                <a:spcBef>
                  <a:spcPts val="0"/>
                </a:spcBef>
                <a:spcAft>
                  <a:spcPts val="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Started with conducting a POC to identify the best CDC tool that caters to multiple source systems such as SAP/Oracle/MySQL/File based sources for streaming data ingestion.</a:t>
              </a:r>
            </a:p>
            <a:p>
              <a:pPr marL="171443" marR="0" lvl="0" indent="-171443" defTabSz="914363">
                <a:lnSpc>
                  <a:spcPct val="113000"/>
                </a:lnSpc>
                <a:spcBef>
                  <a:spcPts val="0"/>
                </a:spcBef>
                <a:spcAft>
                  <a:spcPts val="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Our strategy and proposed design will ensure that there is no/minimal impact to downstream application.</a:t>
              </a:r>
            </a:p>
            <a:p>
              <a:pPr marL="171443" marR="0" lvl="0" indent="-171443" defTabSz="914363">
                <a:lnSpc>
                  <a:spcPct val="113000"/>
                </a:lnSpc>
                <a:spcBef>
                  <a:spcPts val="0"/>
                </a:spcBef>
                <a:spcAft>
                  <a:spcPts val="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Data will be loaded to Azure Databricks [ ADLS Gen2] raw layer then to the subsequent staging and enterprise layers.</a:t>
              </a:r>
            </a:p>
            <a:p>
              <a:pPr marL="171443" marR="0" lvl="0" indent="-171443" defTabSz="914363">
                <a:lnSpc>
                  <a:spcPct val="113000"/>
                </a:lnSpc>
                <a:spcBef>
                  <a:spcPts val="0"/>
                </a:spcBef>
                <a:spcAft>
                  <a:spcPts val="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A new database will be created in Databricks. Fivetran will directly write to this database. Table names will be like source staging database except that they will be suffix with _</a:t>
              </a:r>
              <a:r>
                <a:rPr lang="en-US" sz="900" err="1">
                  <a:solidFill>
                    <a:prstClr val="black"/>
                  </a:solidFill>
                  <a:latin typeface="Open Sans" panose="020B0606030504020204" pitchFamily="34" charset="0"/>
                  <a:ea typeface="Open Sans" panose="020B0606030504020204" pitchFamily="34" charset="0"/>
                  <a:cs typeface="Open Sans" panose="020B0606030504020204" pitchFamily="34" charset="0"/>
                </a:rPr>
                <a:t>apnd</a:t>
              </a: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 or _working.</a:t>
              </a:r>
            </a:p>
            <a:p>
              <a:pPr marL="171443" marR="0" lvl="0" indent="-171443" defTabSz="914363">
                <a:lnSpc>
                  <a:spcPct val="113000"/>
                </a:lnSpc>
                <a:spcBef>
                  <a:spcPts val="0"/>
                </a:spcBef>
                <a:spcAft>
                  <a:spcPts val="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Existing source staging tables will be recreated as views which will have logic to pick up the latest records.</a:t>
              </a:r>
            </a:p>
            <a:p>
              <a:pPr marL="171443" marR="0" lvl="0" indent="-171443" defTabSz="914363">
                <a:lnSpc>
                  <a:spcPct val="113000"/>
                </a:lnSpc>
                <a:spcBef>
                  <a:spcPts val="0"/>
                </a:spcBef>
                <a:spcAft>
                  <a:spcPts val="8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End users/downstream will not notice any difference in their data access.</a:t>
              </a: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22231" y="1244944"/>
            <a:ext cx="4217294" cy="2897230"/>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R="0" lvl="0" algn="l" defTabSz="1219121" rtl="0" eaLnBrk="1" fontAlgn="auto" latinLnBrk="0" hangingPunct="1">
                <a:lnSpc>
                  <a:spcPct val="113000"/>
                </a:lnSpc>
                <a:spcBef>
                  <a:spcPts val="0"/>
                </a:spcBef>
                <a:spcAft>
                  <a:spcPts val="20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43" indent="-171443" defTabSz="1219121">
                <a:lnSpc>
                  <a:spcPct val="113000"/>
                </a:lnSpc>
                <a:spcAft>
                  <a:spcPts val="200"/>
                </a:spcAft>
                <a:buFont typeface="Arial" panose="020B0604020202020204" pitchFamily="34" charset="0"/>
                <a:buChar char="•"/>
                <a:defRPr/>
              </a:pPr>
              <a:r>
                <a:rPr lang="en-US" sz="900">
                  <a:solidFill>
                    <a:prstClr val="black"/>
                  </a:solidFill>
                  <a:latin typeface="Open Sans" panose="020B0606030504020204" pitchFamily="34" charset="0"/>
                  <a:ea typeface="Open Sans" panose="020B0606030504020204" pitchFamily="34" charset="0"/>
                  <a:cs typeface="Open Sans" panose="020B0606030504020204" pitchFamily="34" charset="0"/>
                </a:rPr>
                <a:t>Real time data availability from source systems to consumption programs like Demand planning (O9) and Plant of the future(POTF) which will help the Client with real time view into the state of things such as Inventory, Purchase orders and Planning.</a:t>
              </a:r>
            </a:p>
            <a:p>
              <a:pPr marL="171443" marR="0" lvl="0" indent="-171443" algn="l" defTabSz="1219121" rtl="0" eaLnBrk="1" fontAlgn="auto" latinLnBrk="0" hangingPunct="1">
                <a:lnSpc>
                  <a:spcPct val="113000"/>
                </a:lnSpc>
                <a:spcBef>
                  <a:spcPts val="0"/>
                </a:spcBef>
                <a:spcAft>
                  <a:spcPts val="200"/>
                </a:spcAft>
                <a:buClrTx/>
                <a:buSzTx/>
                <a:buFont typeface="Arial" panose="020B0604020202020204" pitchFamily="34" charset="0"/>
                <a:buChar char="•"/>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July 2021-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698604"/>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809889"/>
            <a:ext cx="2036633" cy="2308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8C56BB50-079D-442A-9529-1CF7E66702E7}"/>
              </a:ext>
            </a:extLst>
          </p:cNvPr>
          <p:cNvSpPr/>
          <p:nvPr/>
        </p:nvSpPr>
        <p:spPr>
          <a:xfrm>
            <a:off x="6410462" y="4236053"/>
            <a:ext cx="5703978" cy="2412545"/>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900">
                <a:solidFill>
                  <a:schemeClr val="tx1"/>
                </a:solidFill>
                <a:effectLst/>
                <a:ea typeface="Calibri" panose="020F0502020204030204" pitchFamily="34" charset="0"/>
                <a:cs typeface="Calibri" panose="020F0502020204030204" pitchFamily="34" charset="0"/>
              </a:rPr>
              <a:t>FIVETRAN streams CDC transactions in real time and loads them directly into Delta tables [ FIVETRAN has native connectivity with Databricks].</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900">
                <a:solidFill>
                  <a:schemeClr val="tx1"/>
                </a:solidFill>
                <a:effectLst/>
                <a:ea typeface="Calibri" panose="020F0502020204030204" pitchFamily="34" charset="0"/>
                <a:cs typeface="Calibri" panose="020F0502020204030204" pitchFamily="34" charset="0"/>
              </a:rPr>
              <a:t>Table names will be like source staging database except that they will be suffixed as per standards.</a:t>
            </a:r>
          </a:p>
          <a:p>
            <a:pPr marL="342900" marR="0" lvl="0" indent="-342900">
              <a:lnSpc>
                <a:spcPct val="107000"/>
              </a:lnSpc>
              <a:spcBef>
                <a:spcPts val="0"/>
              </a:spcBef>
              <a:spcAft>
                <a:spcPts val="0"/>
              </a:spcAft>
              <a:buFont typeface="Arial" panose="020B0604020202020204" pitchFamily="34" charset="0"/>
              <a:buChar char="•"/>
              <a:tabLst>
                <a:tab pos="457200" algn="l"/>
              </a:tabLst>
            </a:pPr>
            <a:r>
              <a:rPr lang="en-US" sz="900">
                <a:solidFill>
                  <a:schemeClr val="tx1"/>
                </a:solidFill>
                <a:effectLst/>
                <a:ea typeface="Calibri" panose="020F0502020204030204" pitchFamily="34" charset="0"/>
                <a:cs typeface="Calibri" panose="020F0502020204030204" pitchFamily="34" charset="0"/>
              </a:rPr>
              <a:t>Existing source staging tables will be recreated as views which will have logic to pick up the latest records.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900">
                <a:solidFill>
                  <a:schemeClr val="tx1"/>
                </a:solidFill>
                <a:effectLst/>
                <a:ea typeface="Calibri" panose="020F0502020204030204" pitchFamily="34" charset="0"/>
                <a:cs typeface="Calibri" panose="020F0502020204030204" pitchFamily="34" charset="0"/>
              </a:rPr>
              <a:t>No extra hop or layer.  Data gets inserted directly into the Delta table from source without need Databricks compute resources.</a:t>
            </a:r>
          </a:p>
          <a:p>
            <a:pPr marL="228600" marR="0" lvl="0" indent="-228600" algn="l" defTabSz="914400" rtl="0" eaLnBrk="1" fontAlgn="auto" latinLnBrk="0" hangingPunct="1">
              <a:lnSpc>
                <a:spcPct val="100000"/>
              </a:lnSpc>
              <a:spcBef>
                <a:spcPts val="200"/>
              </a:spcBef>
              <a:spcAft>
                <a:spcPts val="0"/>
              </a:spcAft>
              <a:buClrTx/>
              <a:buSzPct val="100000"/>
              <a:buFont typeface="+mj-lt"/>
              <a:buAutoNum type="arabicPeriod"/>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8" name="TextBox 27">
            <a:extLst>
              <a:ext uri="{FF2B5EF4-FFF2-40B4-BE49-F238E27FC236}">
                <a16:creationId xmlns:a16="http://schemas.microsoft.com/office/drawing/2014/main" id="{9F105764-0057-4029-830E-46496C8DA545}"/>
              </a:ext>
            </a:extLst>
          </p:cNvPr>
          <p:cNvSpPr txBox="1"/>
          <p:nvPr/>
        </p:nvSpPr>
        <p:spPr>
          <a:xfrm>
            <a:off x="6600321" y="5488005"/>
            <a:ext cx="2036633" cy="2308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Data Validation methods:</a:t>
            </a:r>
          </a:p>
        </p:txBody>
      </p:sp>
      <p:sp>
        <p:nvSpPr>
          <p:cNvPr id="29" name="TextBox 28">
            <a:extLst>
              <a:ext uri="{FF2B5EF4-FFF2-40B4-BE49-F238E27FC236}">
                <a16:creationId xmlns:a16="http://schemas.microsoft.com/office/drawing/2014/main" id="{9C384FC0-7D9F-4553-8688-349CC7E90E7A}"/>
              </a:ext>
            </a:extLst>
          </p:cNvPr>
          <p:cNvSpPr txBox="1"/>
          <p:nvPr/>
        </p:nvSpPr>
        <p:spPr>
          <a:xfrm>
            <a:off x="6551365" y="5715532"/>
            <a:ext cx="2255200" cy="784830"/>
          </a:xfrm>
          <a:prstGeom prst="rect">
            <a:avLst/>
          </a:prstGeom>
          <a:noFill/>
        </p:spPr>
        <p:txBody>
          <a:bodyPr wrap="square" anchor="t">
            <a:spAutoFit/>
          </a:bodyPr>
          <a:lstStyle/>
          <a:p>
            <a:pPr marR="0" lvl="0" algn="l" defTabSz="914400" rtl="0" eaLnBrk="1" fontAlgn="auto" latinLnBrk="0" hangingPunct="1">
              <a:lnSpc>
                <a:spcPct val="100000"/>
              </a:lnSpc>
              <a:spcBef>
                <a:spcPts val="0"/>
              </a:spcBef>
              <a:spcAft>
                <a:spcPts val="0"/>
              </a:spcAft>
              <a:buClrTx/>
              <a:buSzTx/>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DQ rules  are dynamically implemented using Spark java custom code and metadata driven framework</a:t>
            </a:r>
          </a:p>
        </p:txBody>
      </p:sp>
      <p:sp>
        <p:nvSpPr>
          <p:cNvPr id="30" name="Title 1">
            <a:extLst>
              <a:ext uri="{FF2B5EF4-FFF2-40B4-BE49-F238E27FC236}">
                <a16:creationId xmlns:a16="http://schemas.microsoft.com/office/drawing/2014/main" id="{AB74A6BC-5D56-43C1-86B9-B8B3CAC7FDB1}"/>
              </a:ext>
            </a:extLst>
          </p:cNvPr>
          <p:cNvSpPr txBox="1">
            <a:spLocks/>
          </p:cNvSpPr>
          <p:nvPr/>
        </p:nvSpPr>
        <p:spPr>
          <a:xfrm>
            <a:off x="9025680" y="5499303"/>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Industry standards: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Python script to automate testing</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Automated Data Quality framework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5" name="Text Placeholder 4">
            <a:extLst>
              <a:ext uri="{FF2B5EF4-FFF2-40B4-BE49-F238E27FC236}">
                <a16:creationId xmlns:a16="http://schemas.microsoft.com/office/drawing/2014/main" id="{E3927C6D-D01E-4043-8E89-89755DB23393}"/>
              </a:ext>
            </a:extLst>
          </p:cNvPr>
          <p:cNvSpPr>
            <a:spLocks noGrp="1"/>
          </p:cNvSpPr>
          <p:nvPr>
            <p:ph type="body" sz="quarter" idx="21"/>
          </p:nvPr>
        </p:nvSpPr>
        <p:spPr/>
        <p:txBody>
          <a:bodyPr/>
          <a:lstStyle/>
          <a:p>
            <a:r>
              <a:rPr lang="en-US" sz="1400">
                <a:effectLst/>
                <a:latin typeface="+mj-lt"/>
                <a:ea typeface="Calibri" panose="020F0502020204030204" pitchFamily="34" charset="0"/>
                <a:cs typeface="Times New Roman" panose="02020603050405020304" pitchFamily="18" charset="0"/>
              </a:rPr>
              <a:t>The client is a large Aluminum manufacturer, who needs a consistent, comprehensive Data Ingestion Framework for real time Data Streaming to get real time insights for operational reporting.</a:t>
            </a:r>
          </a:p>
          <a:p>
            <a:endParaRPr lang="en-US" sz="1600">
              <a:solidFill>
                <a:schemeClr val="tx1">
                  <a:lumMod val="65000"/>
                  <a:lumOff val="35000"/>
                </a:schemeClr>
              </a:solidFill>
            </a:endParaRPr>
          </a:p>
        </p:txBody>
      </p:sp>
      <p:sp>
        <p:nvSpPr>
          <p:cNvPr id="31" name="Text Placeholder 3">
            <a:extLst>
              <a:ext uri="{FF2B5EF4-FFF2-40B4-BE49-F238E27FC236}">
                <a16:creationId xmlns:a16="http://schemas.microsoft.com/office/drawing/2014/main" id="{F21AEFD6-ACB8-4B63-BF63-6A81A4DC8A1E}"/>
              </a:ext>
            </a:extLst>
          </p:cNvPr>
          <p:cNvSpPr txBox="1">
            <a:spLocks/>
          </p:cNvSpPr>
          <p:nvPr/>
        </p:nvSpPr>
        <p:spPr>
          <a:xfrm>
            <a:off x="501650" y="211287"/>
            <a:ext cx="11188700" cy="309563"/>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spcBef>
                <a:spcPts val="0"/>
              </a:spcBef>
              <a:spcAft>
                <a:spcPts val="1000"/>
              </a:spcAft>
              <a:buClrTx/>
              <a:buSzPct val="100000"/>
              <a:buFont typeface="Arial" panose="020B0604020202020204" pitchFamily="34" charset="0"/>
              <a:buNone/>
              <a:defRPr lang="en-US"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2000" b="1"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2000" b="1"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2000" b="1"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2400"/>
              <a:t>Case Study | Leading Aluminum Manufacturer </a:t>
            </a:r>
          </a:p>
        </p:txBody>
      </p:sp>
      <p:pic>
        <p:nvPicPr>
          <p:cNvPr id="6" name="Picture 5">
            <a:extLst>
              <a:ext uri="{FF2B5EF4-FFF2-40B4-BE49-F238E27FC236}">
                <a16:creationId xmlns:a16="http://schemas.microsoft.com/office/drawing/2014/main" id="{F136FBEA-E5EF-4C7D-A841-86FBCB2DB36B}"/>
              </a:ext>
            </a:extLst>
          </p:cNvPr>
          <p:cNvPicPr>
            <a:picLocks noChangeAspect="1"/>
          </p:cNvPicPr>
          <p:nvPr/>
        </p:nvPicPr>
        <p:blipFill>
          <a:blip r:embed="rId3"/>
          <a:stretch>
            <a:fillRect/>
          </a:stretch>
        </p:blipFill>
        <p:spPr>
          <a:xfrm>
            <a:off x="77560" y="4214147"/>
            <a:ext cx="5972545" cy="2394085"/>
          </a:xfrm>
          <a:prstGeom prst="rect">
            <a:avLst/>
          </a:prstGeom>
        </p:spPr>
      </p:pic>
    </p:spTree>
    <p:extLst>
      <p:ext uri="{BB962C8B-B14F-4D97-AF65-F5344CB8AC3E}">
        <p14:creationId xmlns:p14="http://schemas.microsoft.com/office/powerpoint/2010/main" val="3134560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143494" y="1196113"/>
            <a:ext cx="2832481" cy="2522047"/>
            <a:chOff x="143494" y="1101738"/>
            <a:chExt cx="3017520"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017520"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285750" indent="-285750">
                <a:buFont typeface="Arial" panose="020B0604020202020204" pitchFamily="34" charset="0"/>
                <a:buChar char="•"/>
              </a:pPr>
              <a:r>
                <a:rPr lang="en-US" sz="900"/>
                <a:t>US based Pharma client’s Map R on AWS platform lacked the scalability necessary to meet the growing data and AI/ML needs of the business. </a:t>
              </a:r>
            </a:p>
            <a:p>
              <a:pPr marL="285750" indent="-285750">
                <a:buFont typeface="Arial" panose="020B0604020202020204" pitchFamily="34" charset="0"/>
                <a:buChar char="•"/>
              </a:pPr>
              <a:r>
                <a:rPr lang="en-US" sz="900"/>
                <a:t>Client decided to modernize Map R environment  to Databricks and Talend ETL code to custom scripts to overcome the present challenges and limitation of the current platform</a:t>
              </a:r>
              <a:endParaRPr lang="en-US" sz="900" b="1"/>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8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01752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3153971" y="1473901"/>
            <a:ext cx="4456197" cy="2252370"/>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0815" indent="-170815" defTabSz="914363">
              <a:lnSpc>
                <a:spcPct val="113000"/>
              </a:lnSpc>
              <a:buFont typeface="Arial" panose="020B0604020202020204" pitchFamily="34" charset="0"/>
              <a:buChar char="•"/>
              <a:defRPr/>
            </a:pPr>
            <a:r>
              <a:rPr lang="en-US" sz="900">
                <a:latin typeface="Open Sans"/>
                <a:ea typeface="Open Sans"/>
                <a:cs typeface="Open Sans"/>
              </a:rPr>
              <a:t>Developed platform</a:t>
            </a:r>
            <a:r>
              <a:rPr kumimoji="0" lang="en-US" sz="900" b="0" i="0" u="none" strike="noStrike" kern="1200" cap="none" spc="0" normalizeH="0" baseline="0" noProof="0">
                <a:ln>
                  <a:noFill/>
                </a:ln>
                <a:effectLst/>
                <a:uLnTx/>
                <a:uFillTx/>
                <a:latin typeface="Open Sans"/>
                <a:ea typeface="Open Sans"/>
                <a:cs typeface="Open Sans"/>
              </a:rPr>
              <a:t> </a:t>
            </a:r>
            <a:r>
              <a:rPr lang="en-US" sz="900">
                <a:latin typeface="Open Sans"/>
                <a:ea typeface="Open Sans"/>
                <a:cs typeface="Open Sans"/>
              </a:rPr>
              <a:t>reference</a:t>
            </a:r>
            <a:r>
              <a:rPr kumimoji="0" lang="en-US" sz="900" b="0" i="0" u="none" strike="noStrike" kern="1200" cap="none" spc="0" normalizeH="0" baseline="0" noProof="0">
                <a:ln>
                  <a:noFill/>
                </a:ln>
                <a:effectLst/>
                <a:uLnTx/>
                <a:uFillTx/>
                <a:latin typeface="Open Sans"/>
                <a:ea typeface="Open Sans"/>
                <a:cs typeface="Open Sans"/>
              </a:rPr>
              <a:t> </a:t>
            </a:r>
            <a:r>
              <a:rPr lang="en-US" sz="900">
                <a:latin typeface="Open Sans"/>
                <a:ea typeface="Open Sans"/>
                <a:cs typeface="Open Sans"/>
              </a:rPr>
              <a:t>architecture</a:t>
            </a:r>
            <a:r>
              <a:rPr kumimoji="0" lang="en-US" sz="900" b="0" i="0" u="none" strike="noStrike" kern="1200" cap="none" spc="0" normalizeH="0" baseline="0" noProof="0">
                <a:ln>
                  <a:noFill/>
                </a:ln>
                <a:effectLst/>
                <a:uLnTx/>
                <a:uFillTx/>
                <a:latin typeface="Open Sans"/>
                <a:ea typeface="Open Sans"/>
                <a:cs typeface="Open Sans"/>
              </a:rPr>
              <a:t> oriented to a federated Data Lake, including capabilities and components across </a:t>
            </a:r>
            <a:r>
              <a:rPr lang="en-US" sz="900">
                <a:latin typeface="Open Sans"/>
                <a:ea typeface="Open Sans"/>
                <a:cs typeface="Open Sans"/>
              </a:rPr>
              <a:t>the life-cycle. Used Agile methodology as a project management approach.  </a:t>
            </a:r>
            <a:endParaRPr kumimoji="0" lang="en-US" sz="900" b="0"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170815" indent="-170815" defTabSz="914363">
              <a:lnSpc>
                <a:spcPct val="113000"/>
              </a:lnSpc>
              <a:buFont typeface="Arial" panose="020B0604020202020204" pitchFamily="34" charset="0"/>
              <a:buChar char="•"/>
              <a:defRPr/>
            </a:pPr>
            <a:r>
              <a:rPr lang="en-US" sz="900" b="1">
                <a:latin typeface="Open Sans"/>
                <a:ea typeface="Open Sans"/>
                <a:cs typeface="Open Sans"/>
              </a:rPr>
              <a:t>ADLF (Augmented Data Lake Framework) was leveraged to accelerate setup of data lake on Databricks.</a:t>
            </a:r>
            <a:r>
              <a:rPr lang="en-US" sz="900">
                <a:latin typeface="Open Sans"/>
                <a:ea typeface="Open Sans"/>
                <a:cs typeface="Open Sans"/>
              </a:rPr>
              <a:t>   </a:t>
            </a:r>
          </a:p>
          <a:p>
            <a:pPr marL="170815" indent="-170815" defTabSz="914363">
              <a:lnSpc>
                <a:spcPct val="113000"/>
              </a:lnSpc>
              <a:buFont typeface="Arial" panose="020B0604020202020204" pitchFamily="34" charset="0"/>
              <a:buChar char="•"/>
              <a:defRPr/>
            </a:pPr>
            <a:r>
              <a:rPr lang="en-US" sz="900">
                <a:latin typeface="Open Sans"/>
                <a:ea typeface="Open Sans"/>
                <a:cs typeface="Open Sans"/>
              </a:rPr>
              <a:t>Analyzed </a:t>
            </a:r>
            <a:r>
              <a:rPr kumimoji="0" lang="en-US" sz="900" b="0" i="0" u="none" strike="noStrike" kern="1200" cap="none" spc="0" normalizeH="0" baseline="0" noProof="0">
                <a:ln>
                  <a:noFill/>
                </a:ln>
                <a:effectLst/>
                <a:uLnTx/>
                <a:uFillTx/>
                <a:latin typeface="Open Sans"/>
                <a:ea typeface="Open Sans"/>
                <a:cs typeface="Open Sans"/>
              </a:rPr>
              <a:t>current </a:t>
            </a:r>
            <a:r>
              <a:rPr lang="en-US" sz="900">
                <a:latin typeface="Open Sans"/>
                <a:ea typeface="Open Sans"/>
                <a:cs typeface="Open Sans"/>
              </a:rPr>
              <a:t>Map R</a:t>
            </a:r>
            <a:r>
              <a:rPr kumimoji="0" lang="en-US" sz="900" b="0" i="0" u="none" strike="noStrike" kern="1200" cap="none" spc="0" normalizeH="0" baseline="0" noProof="0">
                <a:ln>
                  <a:noFill/>
                </a:ln>
                <a:effectLst/>
                <a:uLnTx/>
                <a:uFillTx/>
                <a:latin typeface="Open Sans"/>
                <a:ea typeface="Open Sans"/>
                <a:cs typeface="Open Sans"/>
              </a:rPr>
              <a:t> based architecture and </a:t>
            </a:r>
            <a:r>
              <a:rPr lang="en-US" sz="900">
                <a:latin typeface="Open Sans"/>
                <a:ea typeface="Open Sans"/>
                <a:cs typeface="Open Sans"/>
              </a:rPr>
              <a:t>created target</a:t>
            </a:r>
            <a:r>
              <a:rPr kumimoji="0" lang="en-US" sz="900" b="0" i="0" u="none" strike="noStrike" kern="1200" cap="none" spc="0" normalizeH="0" baseline="0" noProof="0">
                <a:ln>
                  <a:noFill/>
                </a:ln>
                <a:effectLst/>
                <a:uLnTx/>
                <a:uFillTx/>
                <a:latin typeface="Open Sans"/>
                <a:ea typeface="Open Sans"/>
                <a:cs typeface="Open Sans"/>
              </a:rPr>
              <a:t> Databricks architecture and </a:t>
            </a:r>
            <a:r>
              <a:rPr lang="en-US" sz="900">
                <a:latin typeface="Open Sans"/>
                <a:ea typeface="Open Sans"/>
                <a:cs typeface="Open Sans"/>
              </a:rPr>
              <a:t>documented the  </a:t>
            </a:r>
            <a:r>
              <a:rPr kumimoji="0" lang="en-US" sz="900" b="0" i="0" u="none" strike="noStrike" kern="1200" cap="none" spc="0" normalizeH="0" baseline="0" noProof="0">
                <a:ln>
                  <a:noFill/>
                </a:ln>
                <a:effectLst/>
                <a:uLnTx/>
                <a:uFillTx/>
                <a:latin typeface="Open Sans"/>
                <a:ea typeface="Open Sans"/>
                <a:cs typeface="Open Sans"/>
              </a:rPr>
              <a:t>approach for migrating data pipelines </a:t>
            </a:r>
            <a:r>
              <a:rPr lang="en-US" sz="900">
                <a:latin typeface="Open Sans"/>
                <a:ea typeface="Open Sans"/>
                <a:cs typeface="Open Sans"/>
              </a:rPr>
              <a:t> </a:t>
            </a:r>
            <a:endParaRPr lang="en-US" sz="900" b="0"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170815" indent="-170815" defTabSz="914363">
              <a:lnSpc>
                <a:spcPct val="113000"/>
              </a:lnSpc>
              <a:buFont typeface="Arial" panose="020B0604020202020204" pitchFamily="34" charset="0"/>
              <a:buChar char="•"/>
              <a:defRPr/>
            </a:pPr>
            <a:r>
              <a:rPr lang="en-US" sz="900">
                <a:latin typeface="Open Sans"/>
                <a:ea typeface="Open Sans"/>
                <a:cs typeface="Open Sans"/>
              </a:rPr>
              <a:t>Analyzed</a:t>
            </a:r>
            <a:r>
              <a:rPr kumimoji="0" lang="en-US" sz="900" b="0" i="0" u="none" strike="noStrike" kern="1200" cap="none" spc="0" normalizeH="0" baseline="0" noProof="0">
                <a:ln>
                  <a:noFill/>
                </a:ln>
                <a:effectLst/>
                <a:uLnTx/>
                <a:uFillTx/>
                <a:latin typeface="Open Sans"/>
                <a:ea typeface="Open Sans"/>
                <a:cs typeface="Open Sans"/>
              </a:rPr>
              <a:t> existing</a:t>
            </a:r>
            <a:r>
              <a:rPr lang="en-US" sz="900">
                <a:latin typeface="Open Sans"/>
                <a:ea typeface="Open Sans"/>
                <a:cs typeface="Open Sans"/>
              </a:rPr>
              <a:t> </a:t>
            </a:r>
            <a:r>
              <a:rPr kumimoji="0" lang="en-US" sz="900" b="0" i="0" u="none" strike="noStrike" kern="1200" cap="none" spc="0" normalizeH="0" baseline="0" noProof="0">
                <a:ln>
                  <a:noFill/>
                </a:ln>
                <a:effectLst/>
                <a:uLnTx/>
                <a:uFillTx/>
                <a:latin typeface="Open Sans"/>
                <a:ea typeface="Open Sans"/>
                <a:cs typeface="Open Sans"/>
              </a:rPr>
              <a:t> Orchestration Framework and data pipelines &amp; </a:t>
            </a:r>
            <a:r>
              <a:rPr lang="en-US" sz="900">
                <a:latin typeface="Open Sans"/>
                <a:ea typeface="Open Sans"/>
                <a:cs typeface="Open Sans"/>
              </a:rPr>
              <a:t>Built </a:t>
            </a:r>
            <a:r>
              <a:rPr kumimoji="0" lang="en-US" sz="900" b="0" i="0" u="none" strike="noStrike" kern="1200" cap="none" spc="0" normalizeH="0" baseline="0" noProof="0">
                <a:ln>
                  <a:noFill/>
                </a:ln>
                <a:effectLst/>
                <a:uLnTx/>
                <a:uFillTx/>
                <a:latin typeface="Open Sans"/>
                <a:ea typeface="Open Sans"/>
                <a:cs typeface="Open Sans"/>
              </a:rPr>
              <a:t>a phased migration plan for inventory of pipelines to be migrated for all identified scenarios </a:t>
            </a:r>
            <a:r>
              <a:rPr lang="en-US" sz="900">
                <a:latin typeface="Open Sans"/>
                <a:ea typeface="Open Sans"/>
                <a:cs typeface="Open Sans"/>
              </a:rPr>
              <a:t> </a:t>
            </a:r>
            <a:endParaRPr lang="en-US" sz="900" b="0"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endParaRPr>
          </a:p>
          <a:p>
            <a:pPr marL="170815" indent="-170815" defTabSz="914363">
              <a:lnSpc>
                <a:spcPct val="113000"/>
              </a:lnSpc>
              <a:buFont typeface="Arial" panose="020B0604020202020204" pitchFamily="34" charset="0"/>
              <a:buChar char="•"/>
              <a:defRPr/>
            </a:pPr>
            <a:r>
              <a:rPr lang="en-US" sz="900">
                <a:latin typeface="Open Sans"/>
                <a:ea typeface="Open Sans"/>
                <a:cs typeface="Open Sans"/>
              </a:rPr>
              <a:t>Identified </a:t>
            </a:r>
            <a:r>
              <a:rPr kumimoji="0" lang="en-US" sz="900" b="0" i="0" u="none" strike="noStrike" kern="1200" cap="none" spc="0" normalizeH="0" baseline="0" noProof="0">
                <a:ln>
                  <a:noFill/>
                </a:ln>
                <a:effectLst/>
                <a:uLnTx/>
                <a:uFillTx/>
                <a:latin typeface="Open Sans"/>
                <a:ea typeface="Open Sans"/>
                <a:cs typeface="Open Sans"/>
              </a:rPr>
              <a:t>a data pipeline to use for reference implementation &amp; </a:t>
            </a:r>
            <a:r>
              <a:rPr lang="en-US" sz="900">
                <a:latin typeface="Open Sans"/>
                <a:ea typeface="Open Sans"/>
                <a:cs typeface="Open Sans"/>
              </a:rPr>
              <a:t>built  , documented </a:t>
            </a:r>
            <a:r>
              <a:rPr kumimoji="0" lang="en-US" sz="900" b="0" i="0" u="none" strike="noStrike" kern="1200" cap="none" spc="0" normalizeH="0" baseline="0" noProof="0">
                <a:ln>
                  <a:noFill/>
                </a:ln>
                <a:effectLst/>
                <a:uLnTx/>
                <a:uFillTx/>
                <a:latin typeface="Open Sans"/>
                <a:ea typeface="Open Sans"/>
                <a:cs typeface="Open Sans"/>
              </a:rPr>
              <a:t>reference implementation</a:t>
            </a:r>
            <a:r>
              <a:rPr lang="en-US" sz="900">
                <a:latin typeface="Open Sans"/>
                <a:ea typeface="Open Sans"/>
                <a:cs typeface="Open Sans"/>
              </a:rPr>
              <a:t> </a:t>
            </a:r>
            <a:endParaRPr lang="en-US" sz="900" b="0"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3160273" y="1196112"/>
            <a:ext cx="3901608" cy="278381"/>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3153971" y="1474493"/>
            <a:ext cx="44561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7">
            <a:extLst>
              <a:ext uri="{FF2B5EF4-FFF2-40B4-BE49-F238E27FC236}">
                <a16:creationId xmlns:a16="http://schemas.microsoft.com/office/drawing/2014/main" id="{CC3C4895-9F11-4F03-8294-88C5F4E9F11A}"/>
              </a:ext>
            </a:extLst>
          </p:cNvPr>
          <p:cNvGrpSpPr/>
          <p:nvPr/>
        </p:nvGrpSpPr>
        <p:grpSpPr>
          <a:xfrm>
            <a:off x="7788164" y="1245272"/>
            <a:ext cx="4217294" cy="2506479"/>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3355" indent="-170815" defTabSz="1219121">
                <a:lnSpc>
                  <a:spcPct val="113000"/>
                </a:lnSpc>
                <a:buFont typeface="Arial" panose="020B0604020202020204" pitchFamily="34" charset="0"/>
                <a:buChar char="•"/>
                <a:defRPr/>
              </a:pPr>
              <a:r>
                <a:rPr lang="en-US" sz="900">
                  <a:latin typeface="Open Sans"/>
                  <a:ea typeface="Open Sans"/>
                  <a:cs typeface="Open Sans"/>
                </a:rPr>
                <a:t>Migrated the Map R Workloads  </a:t>
              </a:r>
              <a:r>
                <a:rPr kumimoji="0" lang="en-US" sz="900" b="0" i="0" u="none" strike="noStrike" kern="1200" cap="none" spc="0" normalizeH="0" baseline="0" noProof="0">
                  <a:ln>
                    <a:noFill/>
                  </a:ln>
                  <a:effectLst/>
                  <a:uLnTx/>
                  <a:uFillTx/>
                  <a:latin typeface="Open Sans"/>
                  <a:ea typeface="Open Sans"/>
                  <a:cs typeface="Open Sans"/>
                </a:rPr>
                <a:t>to Databricks on AWS</a:t>
              </a:r>
              <a:endParaRPr lang="en-US" sz="2000">
                <a:latin typeface="Open Sans"/>
                <a:ea typeface="Open Sans"/>
                <a:cs typeface="Open Sans"/>
              </a:endParaRPr>
            </a:p>
            <a:p>
              <a:pPr marL="173355" indent="-170815" defTabSz="1219121">
                <a:lnSpc>
                  <a:spcPct val="112999"/>
                </a:lnSpc>
                <a:buFont typeface="Arial" panose="020B0604020202020204" pitchFamily="34" charset="0"/>
                <a:buChar char="•"/>
                <a:defRPr/>
              </a:pPr>
              <a:r>
                <a:rPr lang="en-US" sz="900">
                  <a:latin typeface="Open Sans"/>
                  <a:ea typeface="Open Sans"/>
                  <a:cs typeface="Open Sans"/>
                </a:rPr>
                <a:t>Designed and built historical migration patterns</a:t>
              </a:r>
            </a:p>
            <a:p>
              <a:pPr marL="173355" indent="-170815" defTabSz="1219121">
                <a:lnSpc>
                  <a:spcPct val="112999"/>
                </a:lnSpc>
                <a:buFont typeface="Arial" panose="020B0604020202020204" pitchFamily="34" charset="0"/>
                <a:buChar char="•"/>
                <a:defRPr/>
              </a:pPr>
              <a:r>
                <a:rPr lang="en-US" sz="900">
                  <a:latin typeface="Open Sans"/>
                  <a:ea typeface="Open Sans"/>
                  <a:cs typeface="Open Sans"/>
                </a:rPr>
                <a:t>By using Databricks parallel processes and New Job Clusters, optimized  run time from 12 to 4 hours </a:t>
              </a:r>
              <a:endParaRPr lang="en-US" sz="2000">
                <a:latin typeface="Open Sans"/>
                <a:ea typeface="Open Sans"/>
                <a:cs typeface="Open Sans"/>
              </a:endParaRPr>
            </a:p>
            <a:p>
              <a:pPr marL="173355"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Open Sans"/>
                  <a:ea typeface="Open Sans"/>
                  <a:cs typeface="Open Sans"/>
                </a:rPr>
                <a:t>Able to automatically run all jobs without manual monitoring of available CPU and Memory resources  </a:t>
              </a:r>
              <a:endParaRPr lang="en-US" sz="900" b="0" i="0" u="none" strike="noStrike" kern="1200" cap="none" spc="0" normalizeH="0" baseline="0" noProof="0">
                <a:ln>
                  <a:noFill/>
                </a:ln>
                <a:effectLst/>
                <a:uLnTx/>
                <a:uFillTx/>
                <a:latin typeface="Open Sans"/>
                <a:ea typeface="Open Sans"/>
                <a:cs typeface="Open Sans"/>
              </a:endParaRPr>
            </a:p>
            <a:p>
              <a:pPr marL="173355"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Created the environment, which allows to add additional processes without affecting existing one.</a:t>
              </a:r>
              <a:endParaRPr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173355" indent="-170815" defTabSz="1219121">
                <a:lnSpc>
                  <a:spcPct val="113000"/>
                </a:lnSpc>
                <a:buFont typeface="Arial" panose="020B0604020202020204" pitchFamily="34" charset="0"/>
                <a:buChar char="•"/>
                <a:defRPr/>
              </a:pPr>
              <a:r>
                <a:rPr kumimoji="0" lang="en-US" sz="900" b="0" i="0" u="none" strike="noStrike" kern="1200" cap="none" spc="0" normalizeH="0" baseline="0" noProof="0">
                  <a:ln>
                    <a:noFill/>
                  </a:ln>
                  <a:effectLst/>
                  <a:uLnTx/>
                  <a:uFillTx/>
                  <a:latin typeface="Open Sans"/>
                  <a:ea typeface="Open Sans"/>
                  <a:cs typeface="Open Sans"/>
                </a:rPr>
                <a:t>Converted 2,000+ tasks to Databricks jobs </a:t>
              </a:r>
              <a:r>
                <a:rPr lang="en-US" sz="900">
                  <a:latin typeface="Open Sans"/>
                  <a:ea typeface="Open Sans"/>
                  <a:cs typeface="Open Sans"/>
                </a:rPr>
                <a:t>for</a:t>
              </a:r>
              <a:r>
                <a:rPr kumimoji="0" lang="en-US" sz="900" b="0" i="0" u="none" strike="noStrike" kern="1200" cap="none" spc="0" normalizeH="0" baseline="0" noProof="0">
                  <a:ln>
                    <a:noFill/>
                  </a:ln>
                  <a:effectLst/>
                  <a:uLnTx/>
                  <a:uFillTx/>
                  <a:latin typeface="Open Sans"/>
                  <a:ea typeface="Open Sans"/>
                  <a:cs typeface="Open Sans"/>
                </a:rPr>
                <a:t> 4 Data Marts  </a:t>
              </a:r>
              <a:endParaRPr lang="en-US" sz="900" b="0" i="0" u="none" strike="noStrike" kern="1200" cap="none" spc="0" normalizeH="0" baseline="0" noProof="0">
                <a:ln>
                  <a:noFill/>
                </a:ln>
                <a:effectLst/>
                <a:uLnTx/>
                <a:uFillTx/>
                <a:latin typeface="Open Sans"/>
                <a:ea typeface="Open Sans"/>
                <a:cs typeface="Open Sans"/>
              </a:endParaRPr>
            </a:p>
            <a:p>
              <a:pPr marL="173355" indent="-170815" defTabSz="1219121">
                <a:lnSpc>
                  <a:spcPct val="113000"/>
                </a:lnSpc>
                <a:buFont typeface="Arial" panose="020B0604020202020204" pitchFamily="34" charset="0"/>
                <a:buChar char="•"/>
                <a:defRPr/>
              </a:pPr>
              <a:r>
                <a:rPr lang="en-US" sz="900">
                  <a:latin typeface="Open Sans"/>
                  <a:ea typeface="Open Sans"/>
                  <a:cs typeface="Open Sans"/>
                </a:rPr>
                <a:t>Converted 1000</a:t>
              </a:r>
              <a:r>
                <a:rPr kumimoji="0" lang="en-US" sz="900" b="0" i="0" u="none" strike="noStrike" kern="1200" cap="none" spc="0" normalizeH="0" baseline="0" noProof="0">
                  <a:ln>
                    <a:noFill/>
                  </a:ln>
                  <a:effectLst/>
                  <a:uLnTx/>
                  <a:uFillTx/>
                  <a:latin typeface="Open Sans"/>
                  <a:ea typeface="Open Sans"/>
                  <a:cs typeface="Open Sans"/>
                </a:rPr>
                <a:t>+ Redshift Tables </a:t>
              </a:r>
              <a:r>
                <a:rPr lang="en-US" sz="900">
                  <a:latin typeface="Open Sans"/>
                  <a:ea typeface="Open Sans"/>
                  <a:cs typeface="Open Sans"/>
                </a:rPr>
                <a:t> &amp;  </a:t>
              </a:r>
              <a:r>
                <a:rPr kumimoji="0" lang="en-US" sz="900" b="0" i="0" u="none" strike="noStrike" kern="1200" cap="none" spc="0" normalizeH="0" baseline="0" noProof="0">
                  <a:ln>
                    <a:noFill/>
                  </a:ln>
                  <a:effectLst/>
                  <a:uLnTx/>
                  <a:uFillTx/>
                  <a:latin typeface="Open Sans"/>
                  <a:ea typeface="Open Sans"/>
                  <a:cs typeface="Open Sans"/>
                </a:rPr>
                <a:t>20,000+ Redshift Spectrum Tables</a:t>
              </a:r>
              <a:endParaRPr lang="en-US" sz="900">
                <a:latin typeface="Open Sans"/>
                <a:ea typeface="Open Sans"/>
                <a:cs typeface="Open Sans"/>
              </a:endParaRPr>
            </a:p>
            <a:p>
              <a:pPr marL="173355" indent="-170815" defTabSz="1219121">
                <a:lnSpc>
                  <a:spcPct val="112999"/>
                </a:lnSpc>
                <a:buFont typeface="Arial,Sans-Serif" panose="020B0604020202020204" pitchFamily="34" charset="0"/>
                <a:buChar char="•"/>
                <a:defRPr/>
              </a:pPr>
              <a:r>
                <a:rPr lang="en-US" sz="900">
                  <a:latin typeface="Open Sans"/>
                  <a:ea typeface="Open Sans"/>
                  <a:cs typeface="Open Sans"/>
                </a:rPr>
                <a:t>The client realized 60% reduction in the TCO over a 3-year period, while seeing a performance improvement of 5x in their end-end Data and AI capabilities. </a:t>
              </a:r>
              <a:endParaRPr lang="en-US" sz="900">
                <a:ea typeface="+mn-lt"/>
                <a:cs typeface="+mn-lt"/>
              </a:endParaRPr>
            </a:p>
            <a:p>
              <a:pPr marL="2540" defTabSz="1219121">
                <a:lnSpc>
                  <a:spcPct val="112999"/>
                </a:lnSpc>
                <a:defRPr/>
              </a:pPr>
              <a:r>
                <a:rPr kumimoji="0" lang="en-US" sz="800" b="0" i="0" u="none" strike="noStrike" kern="1200" cap="none" spc="0" normalizeH="0" baseline="0" noProof="0">
                  <a:ln>
                    <a:noFill/>
                  </a:ln>
                  <a:effectLst/>
                  <a:uLnTx/>
                  <a:uFillTx/>
                  <a:latin typeface="Open Sans"/>
                  <a:ea typeface="Open Sans"/>
                  <a:cs typeface="Open Sans"/>
                </a:rPr>
                <a:t>  </a:t>
              </a:r>
              <a:endParaRPr lang="en-US">
                <a:ea typeface="Open Sans"/>
                <a:cs typeface="Open Sans"/>
              </a:endParaRPr>
            </a:p>
            <a:p>
              <a:pPr marL="2540" marR="0" lvl="0" algn="l" defTabSz="1219121" rtl="0" eaLnBrk="1" fontAlgn="auto" latinLnBrk="0" hangingPunct="1">
                <a:lnSpc>
                  <a:spcPct val="113000"/>
                </a:lnSpc>
                <a:spcBef>
                  <a:spcPts val="0"/>
                </a:spcBef>
                <a:buClrTx/>
                <a:buSzTx/>
                <a:tabLst/>
                <a:defRPr/>
              </a:pPr>
              <a:endParaRPr lang="en-US" sz="800" b="0" i="0" u="none" strike="noStrike" kern="1200" cap="none" spc="0" normalizeH="0" baseline="0" noProof="0">
                <a:ln>
                  <a:noFill/>
                </a:ln>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3" y="157226"/>
            <a:ext cx="1849943" cy="531992"/>
            <a:chOff x="9229596" y="5448064"/>
            <a:chExt cx="2115738"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indent="-171450" defTabSz="1088717" fontAlgn="base">
                <a:spcBef>
                  <a:spcPct val="0"/>
                </a:spcBef>
                <a:spcAft>
                  <a:spcPct val="0"/>
                </a:spcAft>
                <a:buFont typeface="Wingdings" panose="05000000000000000000" pitchFamily="2" charset="2"/>
                <a:buChar char="§"/>
                <a:defRPr/>
              </a:pPr>
              <a:r>
                <a:rPr lang="en-US" sz="900">
                  <a:latin typeface="Open Sans"/>
                  <a:ea typeface="Open Sans"/>
                  <a:cs typeface="Open Sans"/>
                </a:rPr>
                <a:t>June </a:t>
              </a:r>
              <a:r>
                <a:rPr kumimoji="0" lang="en-US" sz="900" b="0" i="0" u="none" strike="noStrike" kern="1200" cap="none" spc="0" normalizeH="0" baseline="0" noProof="0">
                  <a:ln>
                    <a:noFill/>
                  </a:ln>
                  <a:effectLst/>
                  <a:uLnTx/>
                  <a:uFillTx/>
                  <a:latin typeface="Open Sans"/>
                  <a:ea typeface="Open Sans"/>
                  <a:cs typeface="Open Sans"/>
                </a:rPr>
                <a:t> </a:t>
              </a:r>
              <a:r>
                <a:rPr lang="en-US" sz="900">
                  <a:latin typeface="Open Sans"/>
                  <a:ea typeface="Open Sans"/>
                  <a:cs typeface="Open Sans"/>
                </a:rPr>
                <a:t>2021</a:t>
              </a:r>
              <a:r>
                <a:rPr kumimoji="0" lang="en-US" sz="900" b="0" i="0" u="none" strike="noStrike" kern="1200" cap="none" spc="0" normalizeH="0" baseline="0" noProof="0">
                  <a:ln>
                    <a:noFill/>
                  </a:ln>
                  <a:effectLst/>
                  <a:uLnTx/>
                  <a:uFillTx/>
                  <a:latin typeface="Open Sans"/>
                  <a:ea typeface="Open Sans"/>
                  <a:cs typeface="Open Sans"/>
                </a:rPr>
                <a:t> -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333654" y="5660863"/>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sp>
        <p:nvSpPr>
          <p:cNvPr id="12" name="Rectangle 11">
            <a:extLst>
              <a:ext uri="{FF2B5EF4-FFF2-40B4-BE49-F238E27FC236}">
                <a16:creationId xmlns:a16="http://schemas.microsoft.com/office/drawing/2014/main" id="{7718E09D-BED7-4FF7-9458-FB9676767A7C}"/>
              </a:ext>
            </a:extLst>
          </p:cNvPr>
          <p:cNvSpPr/>
          <p:nvPr/>
        </p:nvSpPr>
        <p:spPr>
          <a:xfrm>
            <a:off x="6251480" y="4182515"/>
            <a:ext cx="5533380" cy="2422937"/>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rtlCol="0" anchor="t"/>
          <a:lstStyle/>
          <a:p>
            <a:pPr marL="228600" indent="-228600">
              <a:buFont typeface="+mj-lt"/>
              <a:buAutoNum type="arabicPeriod"/>
            </a:pPr>
            <a:r>
              <a:rPr lang="en-US" sz="900">
                <a:solidFill>
                  <a:schemeClr val="tx1"/>
                </a:solidFill>
              </a:rPr>
              <a:t>Three phased approach has been defined to migrate the platform, orchestration framework and Datamart’s.</a:t>
            </a:r>
          </a:p>
          <a:p>
            <a:pPr marL="228600" indent="-228600">
              <a:buFont typeface="+mj-lt"/>
              <a:buAutoNum type="arabicPeriod"/>
            </a:pPr>
            <a:r>
              <a:rPr lang="en-US" sz="900">
                <a:solidFill>
                  <a:schemeClr val="tx1"/>
                </a:solidFill>
              </a:rPr>
              <a:t>The Talend TAC orchestration was retrofit into airflow DAG’s and all the functionalities of Talend  template jobs were replaced to notebooks in Databricks.</a:t>
            </a:r>
            <a:endParaRPr lang="en-US" sz="900">
              <a:solidFill>
                <a:schemeClr val="tx1"/>
              </a:solidFill>
              <a:ea typeface="Open Sans"/>
              <a:cs typeface="Open Sans"/>
            </a:endParaRPr>
          </a:p>
          <a:p>
            <a:pPr marL="228600" indent="-228600">
              <a:buFont typeface="+mj-lt"/>
              <a:buAutoNum type="arabicPeriod"/>
            </a:pPr>
            <a:r>
              <a:rPr lang="en-US" sz="900">
                <a:solidFill>
                  <a:schemeClr val="tx1"/>
                </a:solidFill>
              </a:rPr>
              <a:t>Custom code was enabled for all Talend Job Categorization   – Talend jobs are categorized into three groups and all them are categorized in Custom scripts in Databricks Notebooks. Individual components are converted to custom code</a:t>
            </a:r>
            <a:endParaRPr lang="en-US" sz="900">
              <a:solidFill>
                <a:schemeClr val="tx1"/>
              </a:solidFill>
              <a:ea typeface="Open Sans"/>
              <a:cs typeface="Open Sans"/>
            </a:endParaRPr>
          </a:p>
          <a:p>
            <a:pPr marL="228600" indent="-228600">
              <a:buFont typeface="+mj-lt"/>
              <a:buAutoNum type="arabicPeriod"/>
            </a:pPr>
            <a:r>
              <a:rPr lang="en-US" sz="900">
                <a:solidFill>
                  <a:schemeClr val="tx1"/>
                </a:solidFill>
              </a:rPr>
              <a:t>Delta Lake provides snapshots of data enabling developers to access and revert to earlier versions of data for audits, rollbacks or to reproduce experiments. </a:t>
            </a:r>
          </a:p>
          <a:p>
            <a:endParaRPr lang="en-US" sz="85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endParaRPr lang="en-US" sz="85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850" b="1">
                <a:solidFill>
                  <a:schemeClr val="tx1"/>
                </a:solidFill>
                <a:latin typeface="Open Sans" panose="020B0606030504020204" pitchFamily="34" charset="0"/>
                <a:ea typeface="Open Sans" panose="020B0606030504020204" pitchFamily="34" charset="0"/>
                <a:cs typeface="Open Sans" panose="020B0606030504020204" pitchFamily="34" charset="0"/>
              </a:rPr>
              <a:t>DATA VALIDATION METHODS</a:t>
            </a: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670468"/>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a:t>
            </a:r>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335350" y="5991717"/>
            <a:ext cx="4691514" cy="507831"/>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900"/>
              <a:t>Ability to execute the jobs in Databricks  environments.</a:t>
            </a:r>
            <a:endParaRPr lang="en-US" sz="900">
              <a:ea typeface="Open Sans"/>
              <a:cs typeface="Open Sans"/>
            </a:endParaRPr>
          </a:p>
          <a:p>
            <a:pPr marL="285750" indent="-285750">
              <a:buFont typeface="Arial" panose="020B0604020202020204" pitchFamily="34" charset="0"/>
              <a:buChar char="•"/>
            </a:pPr>
            <a:r>
              <a:rPr lang="en-US" sz="900"/>
              <a:t>Retrofit Talend DAG and  Talend jobs</a:t>
            </a:r>
          </a:p>
          <a:p>
            <a:pPr marL="285750" indent="-285750">
              <a:buFont typeface="Arial" panose="020B0604020202020204" pitchFamily="34" charset="0"/>
              <a:buChar char="•"/>
            </a:pPr>
            <a:r>
              <a:rPr lang="en-US" sz="900"/>
              <a:t>Defined the job migration with change log details and configuration updates</a:t>
            </a:r>
            <a:endParaRPr lang="en-US" sz="900" b="1"/>
          </a:p>
        </p:txBody>
      </p:sp>
      <p:sp>
        <p:nvSpPr>
          <p:cNvPr id="10" name="Text Placeholder 9">
            <a:extLst>
              <a:ext uri="{FF2B5EF4-FFF2-40B4-BE49-F238E27FC236}">
                <a16:creationId xmlns:a16="http://schemas.microsoft.com/office/drawing/2014/main" id="{D4245397-29D6-493A-B5C7-082C77BA8C1E}"/>
              </a:ext>
            </a:extLst>
          </p:cNvPr>
          <p:cNvSpPr>
            <a:spLocks noGrp="1"/>
          </p:cNvSpPr>
          <p:nvPr>
            <p:ph type="body" sz="quarter" idx="21"/>
          </p:nvPr>
        </p:nvSpPr>
        <p:spPr>
          <a:xfrm>
            <a:off x="548117" y="703517"/>
            <a:ext cx="11154581" cy="451187"/>
          </a:xfrm>
        </p:spPr>
        <p:txBody>
          <a:bodyPr vert="horz" lIns="0" tIns="0" rIns="0" bIns="0" rtlCol="0" anchor="t">
            <a:noAutofit/>
          </a:bodyPr>
          <a:lstStyle/>
          <a:p>
            <a:r>
              <a:rPr lang="en-US" sz="1600">
                <a:solidFill>
                  <a:schemeClr val="tx1">
                    <a:lumMod val="65000"/>
                    <a:lumOff val="35000"/>
                  </a:schemeClr>
                </a:solidFill>
                <a:latin typeface="Open Sans"/>
                <a:ea typeface="Open Sans"/>
                <a:cs typeface="Open Sans"/>
              </a:rPr>
              <a:t>Client on a cloud modernization journey  to</a:t>
            </a:r>
            <a:r>
              <a:rPr lang="en-US" sz="1600">
                <a:latin typeface="Open Sans"/>
                <a:ea typeface="Open Sans"/>
                <a:cs typeface="Open Sans"/>
              </a:rPr>
              <a:t> re-platform the Map R environment  to Databricks decided to migrate Talend ETL code, custom scripts to overcome the challenges and limitation of the Map R platform. </a:t>
            </a:r>
            <a:endParaRPr lang="en-US" sz="1600">
              <a:solidFill>
                <a:schemeClr val="tx1">
                  <a:lumMod val="65000"/>
                  <a:lumOff val="35000"/>
                </a:schemeClr>
              </a:solidFill>
            </a:endParaRPr>
          </a:p>
          <a:p>
            <a:endParaRPr lang="en-US" sz="1800">
              <a:solidFill>
                <a:schemeClr val="tx1">
                  <a:lumMod val="65000"/>
                  <a:lumOff val="35000"/>
                </a:schemeClr>
              </a:solidFill>
            </a:endParaRPr>
          </a:p>
        </p:txBody>
      </p:sp>
      <p:sp>
        <p:nvSpPr>
          <p:cNvPr id="4" name="Text Placeholder 3">
            <a:extLst>
              <a:ext uri="{FF2B5EF4-FFF2-40B4-BE49-F238E27FC236}">
                <a16:creationId xmlns:a16="http://schemas.microsoft.com/office/drawing/2014/main" id="{E3420754-6199-4522-991C-E361AB74394F}"/>
              </a:ext>
            </a:extLst>
          </p:cNvPr>
          <p:cNvSpPr>
            <a:spLocks noGrp="1"/>
          </p:cNvSpPr>
          <p:nvPr>
            <p:ph type="body" sz="quarter" idx="10"/>
          </p:nvPr>
        </p:nvSpPr>
        <p:spPr>
          <a:xfrm>
            <a:off x="252479" y="123494"/>
            <a:ext cx="9596462" cy="377801"/>
          </a:xfrm>
        </p:spPr>
        <p:txBody>
          <a:bodyPr/>
          <a:lstStyle/>
          <a:p>
            <a:r>
              <a:rPr lang="en-US" sz="2400"/>
              <a:t>Case Study | Pharmaceutical and Biotechnology Client</a:t>
            </a:r>
            <a:endParaRPr lang="en-CA" sz="2400"/>
          </a:p>
        </p:txBody>
      </p:sp>
      <p:sp>
        <p:nvSpPr>
          <p:cNvPr id="79" name="object 13">
            <a:extLst>
              <a:ext uri="{FF2B5EF4-FFF2-40B4-BE49-F238E27FC236}">
                <a16:creationId xmlns:a16="http://schemas.microsoft.com/office/drawing/2014/main" id="{56620936-7036-4D3A-BD11-9F40204D6ECA}"/>
              </a:ext>
            </a:extLst>
          </p:cNvPr>
          <p:cNvSpPr txBox="1">
            <a:spLocks/>
          </p:cNvSpPr>
          <p:nvPr/>
        </p:nvSpPr>
        <p:spPr>
          <a:xfrm>
            <a:off x="143494" y="-1200596"/>
            <a:ext cx="11097781"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US" sz="2800" b="0" i="0" u="none" strike="noStrike" kern="1200" cap="none" spc="-75"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0" name="Text Placeholder 2">
            <a:extLst>
              <a:ext uri="{FF2B5EF4-FFF2-40B4-BE49-F238E27FC236}">
                <a16:creationId xmlns:a16="http://schemas.microsoft.com/office/drawing/2014/main" id="{2A1AD129-5095-40FA-9FF0-68772CE0E145}"/>
              </a:ext>
            </a:extLst>
          </p:cNvPr>
          <p:cNvSpPr txBox="1">
            <a:spLocks/>
          </p:cNvSpPr>
          <p:nvPr/>
        </p:nvSpPr>
        <p:spPr>
          <a:xfrm>
            <a:off x="143494" y="-594241"/>
            <a:ext cx="7211035" cy="885060"/>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vl2pPr marL="127000" indent="-127000" algn="l" defTabSz="914400" rtl="0" eaLnBrk="1" latinLnBrk="0" hangingPunct="1">
              <a:spcBef>
                <a:spcPts val="0"/>
              </a:spcBef>
              <a:spcAft>
                <a:spcPts val="1000"/>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1000"/>
              </a:spcAft>
              <a:buClrTx/>
              <a:buSzPct val="100000"/>
              <a:buFontTx/>
              <a:buNone/>
              <a:tabLst/>
              <a:defRPr/>
            </a:pPr>
            <a:endParaRPr kumimoji="0" lang="en-US" sz="1100" b="0" i="0" u="none" strike="noStrike" kern="1200" cap="none" spc="0" normalizeH="0" baseline="0" noProof="0">
              <a:ln>
                <a:noFill/>
              </a:ln>
              <a:solidFill>
                <a:srgbClr val="53565A"/>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11156CA7-D6A5-466F-B7B0-7ED4982E4EE1}"/>
              </a:ext>
            </a:extLst>
          </p:cNvPr>
          <p:cNvPicPr>
            <a:picLocks noChangeAspect="1"/>
          </p:cNvPicPr>
          <p:nvPr/>
        </p:nvPicPr>
        <p:blipFill>
          <a:blip r:embed="rId3"/>
          <a:stretch>
            <a:fillRect/>
          </a:stretch>
        </p:blipFill>
        <p:spPr>
          <a:xfrm>
            <a:off x="0" y="4087231"/>
            <a:ext cx="5951896" cy="2423690"/>
          </a:xfrm>
          <a:prstGeom prst="rect">
            <a:avLst/>
          </a:prstGeom>
        </p:spPr>
      </p:pic>
      <p:sp>
        <p:nvSpPr>
          <p:cNvPr id="28" name="TextBox 27">
            <a:extLst>
              <a:ext uri="{FF2B5EF4-FFF2-40B4-BE49-F238E27FC236}">
                <a16:creationId xmlns:a16="http://schemas.microsoft.com/office/drawing/2014/main" id="{D040DD73-5B3F-42ED-9C04-0B54860EFCDB}"/>
              </a:ext>
            </a:extLst>
          </p:cNvPr>
          <p:cNvSpPr txBox="1"/>
          <p:nvPr/>
        </p:nvSpPr>
        <p:spPr>
          <a:xfrm>
            <a:off x="102358" y="3872745"/>
            <a:ext cx="6097836" cy="307777"/>
          </a:xfrm>
          <a:prstGeom prst="rect">
            <a:avLst/>
          </a:prstGeom>
          <a:noFill/>
        </p:spPr>
        <p:txBody>
          <a:bodyPr wrap="square">
            <a:spAutoFit/>
          </a:bodyPr>
          <a:lstStyle/>
          <a:p>
            <a:r>
              <a:rPr lang="en-US" sz="1400" b="1"/>
              <a:t>Reference Architecture</a:t>
            </a:r>
          </a:p>
        </p:txBody>
      </p:sp>
    </p:spTree>
    <p:extLst>
      <p:ext uri="{BB962C8B-B14F-4D97-AF65-F5344CB8AC3E}">
        <p14:creationId xmlns:p14="http://schemas.microsoft.com/office/powerpoint/2010/main" val="318578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793565A-01CB-4E10-BFBD-7D25731251A3}"/>
              </a:ext>
            </a:extLst>
          </p:cNvPr>
          <p:cNvSpPr/>
          <p:nvPr/>
        </p:nvSpPr>
        <p:spPr>
          <a:xfrm>
            <a:off x="10084870" y="142237"/>
            <a:ext cx="1963636" cy="594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7" name="Group 6">
            <a:extLst>
              <a:ext uri="{FF2B5EF4-FFF2-40B4-BE49-F238E27FC236}">
                <a16:creationId xmlns:a16="http://schemas.microsoft.com/office/drawing/2014/main" id="{D1FF632C-BFBC-4304-9193-54D1792ECEA2}"/>
              </a:ext>
            </a:extLst>
          </p:cNvPr>
          <p:cNvGrpSpPr/>
          <p:nvPr/>
        </p:nvGrpSpPr>
        <p:grpSpPr>
          <a:xfrm>
            <a:off x="143494" y="1196113"/>
            <a:ext cx="2980803" cy="2829121"/>
            <a:chOff x="143494" y="1101738"/>
            <a:chExt cx="3017520" cy="2669887"/>
          </a:xfrm>
        </p:grpSpPr>
        <p:sp>
          <p:nvSpPr>
            <p:cNvPr id="91" name="Rectangle 120">
              <a:extLst>
                <a:ext uri="{FF2B5EF4-FFF2-40B4-BE49-F238E27FC236}">
                  <a16:creationId xmlns:a16="http://schemas.microsoft.com/office/drawing/2014/main" id="{EBE2E0D6-6ACB-41EE-9443-03ACFBD98FE1}"/>
                </a:ext>
              </a:extLst>
            </p:cNvPr>
            <p:cNvSpPr>
              <a:spLocks/>
            </p:cNvSpPr>
            <p:nvPr/>
          </p:nvSpPr>
          <p:spPr bwMode="gray">
            <a:xfrm>
              <a:off x="143494" y="1388053"/>
              <a:ext cx="3017520" cy="2383572"/>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Disparate and continuously growing data sources with a need for federation of data to enable cross-agency data sharing and coordination</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Lack of visibility across key client entities (people, organizations, companies), because the relevant data about each entity resides in disparate systems </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Reliance on manual processes to resolve entities across siloed systems, and establish relationships among entities, which delays delivery of client's mission critical data</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Delayed and outdated data reflected in systems due to siloed repositories that update on a batch schedule </a:t>
              </a:r>
            </a:p>
            <a:p>
              <a:pPr marL="170815" marR="0" lvl="0" indent="-170815" algn="l" defTabSz="914363" rtl="0" eaLnBrk="1" fontAlgn="auto" latinLnBrk="0" hangingPunct="1">
                <a:lnSpc>
                  <a:spcPct val="112999"/>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Current data governance solution requires custom code, excel spreadsheets and explicit confirmation from stakeholders for changes</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endParaRPr kumimoji="0" lang="en-US" sz="800" b="1"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92" name="Rectangle 106">
              <a:extLst>
                <a:ext uri="{FF2B5EF4-FFF2-40B4-BE49-F238E27FC236}">
                  <a16:creationId xmlns:a16="http://schemas.microsoft.com/office/drawing/2014/main" id="{A2E10FC4-3219-42AD-A5F2-E7FD84F81798}"/>
                </a:ext>
              </a:extLst>
            </p:cNvPr>
            <p:cNvSpPr>
              <a:spLocks/>
            </p:cNvSpPr>
            <p:nvPr/>
          </p:nvSpPr>
          <p:spPr bwMode="gray">
            <a:xfrm>
              <a:off x="154014" y="1101738"/>
              <a:ext cx="2834640"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a:t>
              </a:r>
            </a:p>
          </p:txBody>
        </p:sp>
        <p:cxnSp>
          <p:nvCxnSpPr>
            <p:cNvPr id="93" name="Straight Connector 92">
              <a:extLst>
                <a:ext uri="{FF2B5EF4-FFF2-40B4-BE49-F238E27FC236}">
                  <a16:creationId xmlns:a16="http://schemas.microsoft.com/office/drawing/2014/main" id="{63EAB30F-A93B-4A71-BB8B-BF70F3FFBA1F}"/>
                </a:ext>
              </a:extLst>
            </p:cNvPr>
            <p:cNvCxnSpPr>
              <a:cxnSpLocks/>
            </p:cNvCxnSpPr>
            <p:nvPr/>
          </p:nvCxnSpPr>
          <p:spPr bwMode="auto">
            <a:xfrm>
              <a:off x="143494" y="1401458"/>
              <a:ext cx="301752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8">
            <a:extLst>
              <a:ext uri="{FF2B5EF4-FFF2-40B4-BE49-F238E27FC236}">
                <a16:creationId xmlns:a16="http://schemas.microsoft.com/office/drawing/2014/main" id="{D410C1E7-70CE-4FD2-9D74-F065023EDFFB}"/>
              </a:ext>
            </a:extLst>
          </p:cNvPr>
          <p:cNvGrpSpPr/>
          <p:nvPr/>
        </p:nvGrpSpPr>
        <p:grpSpPr>
          <a:xfrm>
            <a:off x="3298103" y="1196112"/>
            <a:ext cx="4312065" cy="2837233"/>
            <a:chOff x="143494" y="2654849"/>
            <a:chExt cx="7438297" cy="2493245"/>
          </a:xfrm>
        </p:grpSpPr>
        <p:sp>
          <p:nvSpPr>
            <p:cNvPr id="95" name="Rectangle 120">
              <a:extLst>
                <a:ext uri="{FF2B5EF4-FFF2-40B4-BE49-F238E27FC236}">
                  <a16:creationId xmlns:a16="http://schemas.microsoft.com/office/drawing/2014/main" id="{DBF503B8-CCE4-4A10-97C8-34B90A286782}"/>
                </a:ext>
              </a:extLst>
            </p:cNvPr>
            <p:cNvSpPr>
              <a:spLocks/>
            </p:cNvSpPr>
            <p:nvPr/>
          </p:nvSpPr>
          <p:spPr bwMode="gray">
            <a:xfrm>
              <a:off x="143494" y="2928585"/>
              <a:ext cx="7438297" cy="2219509"/>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Utilize Databricks to perform large scale near-real time replication of enterprise level databases into a single Data Lakehouse at scale and at speed </a:t>
              </a:r>
            </a:p>
            <a:p>
              <a:pPr marL="170815" marR="0" lvl="0" indent="-170815" algn="l" defTabSz="914363" rtl="0" eaLnBrk="1" fontAlgn="auto" latinLnBrk="0" hangingPunct="1">
                <a:lnSpc>
                  <a:spcPct val="112999"/>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Leverage AWS services such as S3 and Data Migration Service which allow Databricks to host multiple terabyte databases in a single data lake</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Transform various disparate data types into a modem relational structure using Databricks Delta Lake to keep up with industry standard ACID database practices</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Enforce Data Governance standards across platform with a standard policy using </a:t>
              </a:r>
              <a:r>
                <a:rPr kumimoji="0" lang="en-US" sz="800" b="0" i="0" u="none" strike="noStrike" kern="1200" cap="none" spc="0" normalizeH="0" baseline="0" noProof="0" err="1">
                  <a:ln>
                    <a:noFill/>
                  </a:ln>
                  <a:solidFill>
                    <a:prstClr val="black"/>
                  </a:solidFill>
                  <a:effectLst/>
                  <a:uLnTx/>
                  <a:uFillTx/>
                  <a:ea typeface="Open Sans" panose="020B0606030504020204" pitchFamily="34" charset="0"/>
                  <a:cs typeface="Open Sans" panose="020B0606030504020204" pitchFamily="34" charset="0"/>
                </a:rPr>
                <a:t>Immuta</a:t>
              </a: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 to provide a single platform to manage access across use cases and agencies </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Ingest data and build out data transformation pipelines using Apache Spark to leverage Databrick’s scalability and enable parallelization and performance</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Combine big data repositories with the benefits of fast data access with a distributed graph database application and combined with an intuitive, custom built user interface to address client needs</a:t>
              </a:r>
            </a:p>
            <a:p>
              <a:pPr marL="170815" marR="0" lvl="0" indent="-170815" algn="l" defTabSz="914363" rtl="0" eaLnBrk="1" fontAlgn="auto" latinLnBrk="0" hangingPunct="1">
                <a:lnSpc>
                  <a:spcPct val="113000"/>
                </a:lnSpc>
                <a:spcBef>
                  <a:spcPts val="0"/>
                </a:spcBef>
                <a:spcAft>
                  <a:spcPts val="0"/>
                </a:spcAft>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Leverage Deloitte’s data engineering subject matter experts to employ entity resolution algorithms to determine a probabilistic match between entities from disparate data sources, within the graph database</a:t>
              </a:r>
            </a:p>
          </p:txBody>
        </p:sp>
        <p:sp>
          <p:nvSpPr>
            <p:cNvPr id="96" name="Rectangle 106">
              <a:extLst>
                <a:ext uri="{FF2B5EF4-FFF2-40B4-BE49-F238E27FC236}">
                  <a16:creationId xmlns:a16="http://schemas.microsoft.com/office/drawing/2014/main" id="{CBECC3F0-EBB9-4FB6-BA70-CF6F8391DE3D}"/>
                </a:ext>
              </a:extLst>
            </p:cNvPr>
            <p:cNvSpPr>
              <a:spLocks/>
            </p:cNvSpPr>
            <p:nvPr/>
          </p:nvSpPr>
          <p:spPr bwMode="gray">
            <a:xfrm>
              <a:off x="154014" y="2654849"/>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APPROACH</a:t>
              </a:r>
              <a:endParaRPr kumimoji="0" lang="en-US" sz="8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cxnSp>
          <p:nvCxnSpPr>
            <p:cNvPr id="97" name="Straight Connector 96">
              <a:extLst>
                <a:ext uri="{FF2B5EF4-FFF2-40B4-BE49-F238E27FC236}">
                  <a16:creationId xmlns:a16="http://schemas.microsoft.com/office/drawing/2014/main" id="{AC041979-F694-4F34-9A8A-39424AFA1243}"/>
                </a:ext>
              </a:extLst>
            </p:cNvPr>
            <p:cNvCxnSpPr>
              <a:cxnSpLocks/>
            </p:cNvCxnSpPr>
            <p:nvPr/>
          </p:nvCxnSpPr>
          <p:spPr bwMode="auto">
            <a:xfrm flipV="1">
              <a:off x="143494" y="2929169"/>
              <a:ext cx="7438297"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Group 7">
            <a:extLst>
              <a:ext uri="{FF2B5EF4-FFF2-40B4-BE49-F238E27FC236}">
                <a16:creationId xmlns:a16="http://schemas.microsoft.com/office/drawing/2014/main" id="{CC3C4895-9F11-4F03-8294-88C5F4E9F11A}"/>
              </a:ext>
            </a:extLst>
          </p:cNvPr>
          <p:cNvGrpSpPr/>
          <p:nvPr/>
        </p:nvGrpSpPr>
        <p:grpSpPr>
          <a:xfrm>
            <a:off x="7788164" y="1245273"/>
            <a:ext cx="4217294" cy="2813554"/>
            <a:chOff x="143493" y="4888128"/>
            <a:chExt cx="11977942" cy="3016864"/>
          </a:xfrm>
        </p:grpSpPr>
        <p:sp>
          <p:nvSpPr>
            <p:cNvPr id="98" name="Rectangle 120">
              <a:extLst>
                <a:ext uri="{FF2B5EF4-FFF2-40B4-BE49-F238E27FC236}">
                  <a16:creationId xmlns:a16="http://schemas.microsoft.com/office/drawing/2014/main" id="{A018D7F2-66B5-41DA-A00F-4907C244DF26}"/>
                </a:ext>
              </a:extLst>
            </p:cNvPr>
            <p:cNvSpPr>
              <a:spLocks/>
            </p:cNvSpPr>
            <p:nvPr/>
          </p:nvSpPr>
          <p:spPr bwMode="gray">
            <a:xfrm>
              <a:off x="143493" y="5189531"/>
              <a:ext cx="11977942" cy="2715461"/>
            </a:xfrm>
            <a:prstGeom prst="rect">
              <a:avLst/>
            </a:prstGeom>
            <a:solidFill>
              <a:schemeClr val="bg1">
                <a:lumMod val="95000"/>
              </a:schemeClr>
            </a:solidFill>
            <a:ln w="19050" algn="ctr">
              <a:noFill/>
              <a:miter lim="800000"/>
              <a:headEnd/>
              <a:tailEnd/>
            </a:ln>
          </p:spPr>
          <p:txBody>
            <a:bodyPr wrap="square" lIns="88900" tIns="88900" rIns="88900" bIns="88900" rtlCol="0" anchor="t"/>
            <a:lstStyle/>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Provided client with the ability to specifically identify and match entities across agencies to improve efficiency across the mission and discovery process</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Enabled client to quickly identify entity relationships and provide insight to data investigations through graph analytics that were not possible prior</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Enhanced client's ability to rapidly perform historical analysis, reducing analysis time from days to minutes</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Allowed senior level leadership to make key operational decisions based on daily reports reliant on data that lives in the Deloitte solution and Databricks Delta Lake</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Improved the ability for clients to receive and share data by delivering custom service applications with response times under 10 milliseconds</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Provided client flexibility to shift resources to address evolving mission priorities by implementing an </a:t>
              </a:r>
              <a:r>
                <a:rPr kumimoji="0" lang="en-US" sz="800" b="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agile development process</a:t>
              </a:r>
              <a:r>
                <a:rPr kumimoji="0" lang="en-US" sz="800" b="0" i="0" u="none" strike="noStrike" kern="1200" cap="none" spc="0" normalizeH="0" baseline="0" noProof="0">
                  <a:ln>
                    <a:noFill/>
                  </a:ln>
                  <a:solidFill>
                    <a:srgbClr val="000000"/>
                  </a:solidFill>
                  <a:effectLst/>
                  <a:uLnTx/>
                  <a:uFillTx/>
                  <a:ea typeface="Open Sans" panose="020B0606030504020204" pitchFamily="34" charset="0"/>
                  <a:cs typeface="Open Sans" panose="020B0606030504020204" pitchFamily="34" charset="0"/>
                </a:rPr>
                <a:t> that</a:t>
              </a: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 improves the speed at which changes are delivered to client </a:t>
              </a:r>
            </a:p>
            <a:p>
              <a:pPr marL="173736" marR="0" lvl="0" indent="-170815" algn="l" defTabSz="1219121" rtl="0" eaLnBrk="1" fontAlgn="auto" latinLnBrk="0" hangingPunct="1">
                <a:lnSpc>
                  <a:spcPct val="113000"/>
                </a:lnSpc>
                <a:spcBef>
                  <a:spcPts val="0"/>
                </a:spcBef>
                <a:buClrTx/>
                <a:buSzTx/>
                <a:buFont typeface="Arial" panose="020B0604020202020204" pitchFamily="34" charset="0"/>
                <a:buChar char="•"/>
                <a:tabLst/>
                <a:defRPr/>
              </a:pPr>
              <a:r>
                <a:rPr kumimoji="0" lang="en-US" sz="800" b="0" i="0" u="none" strike="noStrike" kern="1200" cap="none" spc="0" normalizeH="0" baseline="0" noProof="0">
                  <a:ln>
                    <a:noFill/>
                  </a:ln>
                  <a:solidFill>
                    <a:prstClr val="black"/>
                  </a:solidFill>
                  <a:effectLst/>
                  <a:uLnTx/>
                  <a:uFillTx/>
                  <a:ea typeface="Open Sans" panose="020B0606030504020204" pitchFamily="34" charset="0"/>
                  <a:cs typeface="Open Sans" panose="020B0606030504020204" pitchFamily="34" charset="0"/>
                </a:rPr>
                <a:t>Allowed clients to use Databricks Data Lakehouse as a self-service application for their data engineering needs transforming solution into a Data Mesh</a:t>
              </a:r>
            </a:p>
          </p:txBody>
        </p:sp>
        <p:sp>
          <p:nvSpPr>
            <p:cNvPr id="99" name="Rectangle 106">
              <a:extLst>
                <a:ext uri="{FF2B5EF4-FFF2-40B4-BE49-F238E27FC236}">
                  <a16:creationId xmlns:a16="http://schemas.microsoft.com/office/drawing/2014/main" id="{D9B05496-194C-4596-AE91-7898B3D54194}"/>
                </a:ext>
              </a:extLst>
            </p:cNvPr>
            <p:cNvSpPr>
              <a:spLocks/>
            </p:cNvSpPr>
            <p:nvPr/>
          </p:nvSpPr>
          <p:spPr bwMode="gray">
            <a:xfrm>
              <a:off x="154014" y="4888128"/>
              <a:ext cx="6512575" cy="274320"/>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OUTCOMES &amp; IMPACT</a:t>
              </a:r>
            </a:p>
          </p:txBody>
        </p:sp>
        <p:cxnSp>
          <p:nvCxnSpPr>
            <p:cNvPr id="100" name="Straight Connector 99">
              <a:extLst>
                <a:ext uri="{FF2B5EF4-FFF2-40B4-BE49-F238E27FC236}">
                  <a16:creationId xmlns:a16="http://schemas.microsoft.com/office/drawing/2014/main" id="{A478C7D8-C261-4B9C-A4FA-78B2398CAB56}"/>
                </a:ext>
              </a:extLst>
            </p:cNvPr>
            <p:cNvCxnSpPr>
              <a:cxnSpLocks/>
            </p:cNvCxnSpPr>
            <p:nvPr/>
          </p:nvCxnSpPr>
          <p:spPr bwMode="auto">
            <a:xfrm>
              <a:off x="143493" y="5168907"/>
              <a:ext cx="1188720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 name="Group 1">
            <a:extLst>
              <a:ext uri="{FF2B5EF4-FFF2-40B4-BE49-F238E27FC236}">
                <a16:creationId xmlns:a16="http://schemas.microsoft.com/office/drawing/2014/main" id="{14CEA591-A78B-43AB-BFDE-28C57FF118AC}"/>
              </a:ext>
            </a:extLst>
          </p:cNvPr>
          <p:cNvGrpSpPr/>
          <p:nvPr/>
        </p:nvGrpSpPr>
        <p:grpSpPr>
          <a:xfrm>
            <a:off x="10180566" y="157226"/>
            <a:ext cx="1758959" cy="531992"/>
            <a:chOff x="9229596" y="5448064"/>
            <a:chExt cx="2011680" cy="531992"/>
          </a:xfrm>
        </p:grpSpPr>
        <p:sp>
          <p:nvSpPr>
            <p:cNvPr id="119" name="Rectangle 118">
              <a:extLst>
                <a:ext uri="{FF2B5EF4-FFF2-40B4-BE49-F238E27FC236}">
                  <a16:creationId xmlns:a16="http://schemas.microsoft.com/office/drawing/2014/main" id="{FDDD3DD3-674A-4545-B833-5ABDDDFF4513}"/>
                </a:ext>
              </a:extLst>
            </p:cNvPr>
            <p:cNvSpPr/>
            <p:nvPr/>
          </p:nvSpPr>
          <p:spPr bwMode="auto">
            <a:xfrm>
              <a:off x="9229596" y="5738622"/>
              <a:ext cx="2011680" cy="24143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marL="171450" marR="0" lvl="0" indent="-171450" algn="l" defTabSz="1088717" rtl="0" eaLnBrk="1" fontAlgn="base" latinLnBrk="0" hangingPunct="1">
                <a:lnSpc>
                  <a:spcPct val="100000"/>
                </a:lnSpc>
                <a:spcBef>
                  <a:spcPct val="0"/>
                </a:spcBef>
                <a:spcAft>
                  <a:spcPct val="0"/>
                </a:spcAft>
                <a:buClrTx/>
                <a:buSzTx/>
                <a:buFont typeface="Wingdings" panose="05000000000000000000" pitchFamily="2" charset="2"/>
                <a:buChar char="§"/>
                <a:tabLst/>
                <a:defRPr/>
              </a:pPr>
              <a:r>
                <a:rPr kumimoji="0" lang="en-US" sz="900" b="0" i="0" u="none" strike="noStrike" kern="1200" cap="none" spc="0" normalizeH="0" baseline="0" noProof="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rPr>
                <a:t>August 2019 - Ongoing</a:t>
              </a:r>
            </a:p>
          </p:txBody>
        </p:sp>
        <p:cxnSp>
          <p:nvCxnSpPr>
            <p:cNvPr id="120" name="Straight Connector 119">
              <a:extLst>
                <a:ext uri="{FF2B5EF4-FFF2-40B4-BE49-F238E27FC236}">
                  <a16:creationId xmlns:a16="http://schemas.microsoft.com/office/drawing/2014/main" id="{02ACCC9F-C733-4C1F-A3CA-23ABF181F8F2}"/>
                </a:ext>
              </a:extLst>
            </p:cNvPr>
            <p:cNvCxnSpPr>
              <a:cxnSpLocks/>
            </p:cNvCxnSpPr>
            <p:nvPr/>
          </p:nvCxnSpPr>
          <p:spPr bwMode="auto">
            <a:xfrm>
              <a:off x="9229596" y="5694982"/>
              <a:ext cx="2011680" cy="0"/>
            </a:xfrm>
            <a:prstGeom prst="line">
              <a:avLst/>
            </a:prstGeom>
            <a:solidFill>
              <a:schemeClr val="accent1"/>
            </a:solidFill>
            <a:ln w="57150" cap="flat" cmpd="sng" algn="ctr">
              <a:solidFill>
                <a:srgbClr val="6FC2B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 name="Rectangle 106">
              <a:extLst>
                <a:ext uri="{FF2B5EF4-FFF2-40B4-BE49-F238E27FC236}">
                  <a16:creationId xmlns:a16="http://schemas.microsoft.com/office/drawing/2014/main" id="{2FBFFF3D-8702-473A-82EC-6BD34C49B617}"/>
                </a:ext>
              </a:extLst>
            </p:cNvPr>
            <p:cNvSpPr>
              <a:spLocks/>
            </p:cNvSpPr>
            <p:nvPr/>
          </p:nvSpPr>
          <p:spPr bwMode="gray">
            <a:xfrm>
              <a:off x="9229596" y="5448064"/>
              <a:ext cx="1991270" cy="179159"/>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TIMELINE</a:t>
              </a:r>
            </a:p>
          </p:txBody>
        </p:sp>
      </p:grpSp>
      <p:grpSp>
        <p:nvGrpSpPr>
          <p:cNvPr id="6" name="Group 5">
            <a:extLst>
              <a:ext uri="{FF2B5EF4-FFF2-40B4-BE49-F238E27FC236}">
                <a16:creationId xmlns:a16="http://schemas.microsoft.com/office/drawing/2014/main" id="{6A5DDF16-7310-40F5-9779-A840D0E704FC}"/>
              </a:ext>
            </a:extLst>
          </p:cNvPr>
          <p:cNvGrpSpPr/>
          <p:nvPr/>
        </p:nvGrpSpPr>
        <p:grpSpPr>
          <a:xfrm>
            <a:off x="154014" y="4164071"/>
            <a:ext cx="6068434" cy="2666717"/>
            <a:chOff x="3292415" y="1132278"/>
            <a:chExt cx="6068434" cy="2666717"/>
          </a:xfrm>
        </p:grpSpPr>
        <p:grpSp>
          <p:nvGrpSpPr>
            <p:cNvPr id="21" name="Group 20">
              <a:extLst>
                <a:ext uri="{FF2B5EF4-FFF2-40B4-BE49-F238E27FC236}">
                  <a16:creationId xmlns:a16="http://schemas.microsoft.com/office/drawing/2014/main" id="{099CA6D6-541D-40E0-BD86-F16893BF0D4F}"/>
                </a:ext>
              </a:extLst>
            </p:cNvPr>
            <p:cNvGrpSpPr/>
            <p:nvPr/>
          </p:nvGrpSpPr>
          <p:grpSpPr>
            <a:xfrm>
              <a:off x="3654682" y="1530414"/>
              <a:ext cx="5617676" cy="2112764"/>
              <a:chOff x="721820" y="677570"/>
              <a:chExt cx="5617676" cy="2112764"/>
            </a:xfrm>
          </p:grpSpPr>
          <p:sp>
            <p:nvSpPr>
              <p:cNvPr id="22" name="Rectangle 21">
                <a:extLst>
                  <a:ext uri="{FF2B5EF4-FFF2-40B4-BE49-F238E27FC236}">
                    <a16:creationId xmlns:a16="http://schemas.microsoft.com/office/drawing/2014/main" id="{394FEE99-9EAD-4B22-BEF2-B2A6F242B256}"/>
                  </a:ext>
                </a:extLst>
              </p:cNvPr>
              <p:cNvSpPr/>
              <p:nvPr/>
            </p:nvSpPr>
            <p:spPr>
              <a:xfrm>
                <a:off x="2297420" y="686301"/>
                <a:ext cx="1289513" cy="2104033"/>
              </a:xfrm>
              <a:prstGeom prst="rect">
                <a:avLst/>
              </a:prstGeom>
              <a:solidFill>
                <a:schemeClr val="bg1"/>
              </a:solid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A6B86"/>
                    </a:solidFill>
                    <a:latin typeface="Open Sans" panose="020B0606030504020204" pitchFamily="34" charset="0"/>
                    <a:ea typeface="Open Sans" panose="020B0606030504020204" pitchFamily="34" charset="0"/>
                    <a:cs typeface="Open Sans" panose="020B0606030504020204" pitchFamily="34" charset="0"/>
                  </a:rPr>
                  <a:t>S3</a:t>
                </a:r>
                <a:endParaRPr lang="en-US" sz="1100">
                  <a:solidFill>
                    <a:srgbClr val="5A6B8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9BFA3515-EBE4-4AE2-A9EC-353332424A5B}"/>
                  </a:ext>
                </a:extLst>
              </p:cNvPr>
              <p:cNvSpPr txBox="1"/>
              <p:nvPr/>
            </p:nvSpPr>
            <p:spPr>
              <a:xfrm>
                <a:off x="1527857" y="1113297"/>
                <a:ext cx="830293" cy="461665"/>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AWS DMS</a:t>
                </a:r>
              </a:p>
            </p:txBody>
          </p:sp>
          <p:grpSp>
            <p:nvGrpSpPr>
              <p:cNvPr id="24" name="Group 23">
                <a:extLst>
                  <a:ext uri="{FF2B5EF4-FFF2-40B4-BE49-F238E27FC236}">
                    <a16:creationId xmlns:a16="http://schemas.microsoft.com/office/drawing/2014/main" id="{D434B69E-14AF-4720-9E27-093FFA1DB5FF}"/>
                  </a:ext>
                </a:extLst>
              </p:cNvPr>
              <p:cNvGrpSpPr/>
              <p:nvPr/>
            </p:nvGrpSpPr>
            <p:grpSpPr>
              <a:xfrm>
                <a:off x="3256341" y="1569004"/>
                <a:ext cx="291810" cy="922740"/>
                <a:chOff x="4378172" y="3850188"/>
                <a:chExt cx="291810" cy="1106094"/>
              </a:xfrm>
            </p:grpSpPr>
            <p:cxnSp>
              <p:nvCxnSpPr>
                <p:cNvPr id="66" name="Straight Connector 65">
                  <a:extLst>
                    <a:ext uri="{FF2B5EF4-FFF2-40B4-BE49-F238E27FC236}">
                      <a16:creationId xmlns:a16="http://schemas.microsoft.com/office/drawing/2014/main" id="{44633531-7478-4B1A-95EF-5467C458F86A}"/>
                    </a:ext>
                  </a:extLst>
                </p:cNvPr>
                <p:cNvCxnSpPr>
                  <a:cxnSpLocks/>
                </p:cNvCxnSpPr>
                <p:nvPr/>
              </p:nvCxnSpPr>
              <p:spPr>
                <a:xfrm>
                  <a:off x="4378172" y="3850188"/>
                  <a:ext cx="0" cy="1100819"/>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7" name="Straight Connector 66">
                  <a:extLst>
                    <a:ext uri="{FF2B5EF4-FFF2-40B4-BE49-F238E27FC236}">
                      <a16:creationId xmlns:a16="http://schemas.microsoft.com/office/drawing/2014/main" id="{4B7F5834-4FCF-49D4-9526-FFE7CBFE0C59}"/>
                    </a:ext>
                  </a:extLst>
                </p:cNvPr>
                <p:cNvCxnSpPr>
                  <a:cxnSpLocks/>
                </p:cNvCxnSpPr>
                <p:nvPr/>
              </p:nvCxnSpPr>
              <p:spPr>
                <a:xfrm>
                  <a:off x="4451667" y="3995617"/>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8" name="Straight Connector 67">
                  <a:extLst>
                    <a:ext uri="{FF2B5EF4-FFF2-40B4-BE49-F238E27FC236}">
                      <a16:creationId xmlns:a16="http://schemas.microsoft.com/office/drawing/2014/main" id="{0D0560F1-7448-4FC2-BACA-3D7BA140B85A}"/>
                    </a:ext>
                  </a:extLst>
                </p:cNvPr>
                <p:cNvCxnSpPr>
                  <a:cxnSpLocks/>
                </p:cNvCxnSpPr>
                <p:nvPr/>
              </p:nvCxnSpPr>
              <p:spPr>
                <a:xfrm>
                  <a:off x="4451667" y="4447797"/>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9" name="Straight Connector 68">
                  <a:extLst>
                    <a:ext uri="{FF2B5EF4-FFF2-40B4-BE49-F238E27FC236}">
                      <a16:creationId xmlns:a16="http://schemas.microsoft.com/office/drawing/2014/main" id="{3219160D-6CFC-42E2-A1A8-BC606F7BF80B}"/>
                    </a:ext>
                  </a:extLst>
                </p:cNvPr>
                <p:cNvCxnSpPr>
                  <a:cxnSpLocks/>
                </p:cNvCxnSpPr>
                <p:nvPr/>
              </p:nvCxnSpPr>
              <p:spPr>
                <a:xfrm>
                  <a:off x="4442957" y="4956282"/>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grpSp>
          <p:pic>
            <p:nvPicPr>
              <p:cNvPr id="25" name="Graphic 18">
                <a:extLst>
                  <a:ext uri="{FF2B5EF4-FFF2-40B4-BE49-F238E27FC236}">
                    <a16:creationId xmlns:a16="http://schemas.microsoft.com/office/drawing/2014/main" id="{52848479-CEF6-4A83-89FC-2CDF561C8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120" y="1334954"/>
                <a:ext cx="357859" cy="344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29">
                <a:extLst>
                  <a:ext uri="{FF2B5EF4-FFF2-40B4-BE49-F238E27FC236}">
                    <a16:creationId xmlns:a16="http://schemas.microsoft.com/office/drawing/2014/main" id="{C6469E0B-2327-45A6-BC14-2FE1B7C4A3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859" y="1538490"/>
                <a:ext cx="301015" cy="28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Graphic 25">
                <a:extLst>
                  <a:ext uri="{FF2B5EF4-FFF2-40B4-BE49-F238E27FC236}">
                    <a16:creationId xmlns:a16="http://schemas.microsoft.com/office/drawing/2014/main" id="{90B440D1-8D2B-477D-ADFD-15BFF7FA0F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941" y="1371520"/>
                <a:ext cx="593005" cy="57127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2C0F378-5F56-4B00-A412-3388F48D0BAE}"/>
                  </a:ext>
                </a:extLst>
              </p:cNvPr>
              <p:cNvSpPr txBox="1"/>
              <p:nvPr/>
            </p:nvSpPr>
            <p:spPr>
              <a:xfrm>
                <a:off x="771339" y="1184823"/>
                <a:ext cx="783013" cy="461665"/>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Database</a:t>
                </a:r>
                <a:endParaRPr lang="en-US" sz="2000">
                  <a:latin typeface="Open Sans" panose="020B0606030504020204" pitchFamily="34" charset="0"/>
                  <a:ea typeface="Open Sans" panose="020B0606030504020204" pitchFamily="34" charset="0"/>
                  <a:cs typeface="Open Sans" panose="020B0606030504020204" pitchFamily="34" charset="0"/>
                </a:endParaRPr>
              </a:p>
            </p:txBody>
          </p:sp>
          <p:pic>
            <p:nvPicPr>
              <p:cNvPr id="29" name="Graphic 16">
                <a:extLst>
                  <a:ext uri="{FF2B5EF4-FFF2-40B4-BE49-F238E27FC236}">
                    <a16:creationId xmlns:a16="http://schemas.microsoft.com/office/drawing/2014/main" id="{C889C483-139C-495D-B9A8-488C8644E8D7}"/>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849705" y="1480519"/>
                <a:ext cx="443175" cy="42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6">
                <a:extLst>
                  <a:ext uri="{FF2B5EF4-FFF2-40B4-BE49-F238E27FC236}">
                    <a16:creationId xmlns:a16="http://schemas.microsoft.com/office/drawing/2014/main" id="{38AD1D4B-1458-4FA9-B417-38A0E1AAFEC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849705" y="1900313"/>
                <a:ext cx="443175" cy="42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Graphic 16">
                <a:extLst>
                  <a:ext uri="{FF2B5EF4-FFF2-40B4-BE49-F238E27FC236}">
                    <a16:creationId xmlns:a16="http://schemas.microsoft.com/office/drawing/2014/main" id="{AD2C061F-D7F8-4EA1-ABBC-62E546E5F11E}"/>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849705" y="2320107"/>
                <a:ext cx="443175" cy="42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16">
                <a:extLst>
                  <a:ext uri="{FF2B5EF4-FFF2-40B4-BE49-F238E27FC236}">
                    <a16:creationId xmlns:a16="http://schemas.microsoft.com/office/drawing/2014/main" id="{C45D0579-264A-42AA-AA9E-4F0A75FE60DA}"/>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2430371" y="1089542"/>
                <a:ext cx="443175" cy="426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Graphic 11">
                <a:extLst>
                  <a:ext uri="{FF2B5EF4-FFF2-40B4-BE49-F238E27FC236}">
                    <a16:creationId xmlns:a16="http://schemas.microsoft.com/office/drawing/2014/main" id="{D2477134-0081-40FA-99F7-FF328D23A9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5518" y="1068034"/>
                <a:ext cx="406916" cy="392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29">
                <a:extLst>
                  <a:ext uri="{FF2B5EF4-FFF2-40B4-BE49-F238E27FC236}">
                    <a16:creationId xmlns:a16="http://schemas.microsoft.com/office/drawing/2014/main" id="{2B43BD8A-AAB9-4E19-9166-3C0917465E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859" y="1933010"/>
                <a:ext cx="301015" cy="28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Graphic 29">
                <a:extLst>
                  <a:ext uri="{FF2B5EF4-FFF2-40B4-BE49-F238E27FC236}">
                    <a16:creationId xmlns:a16="http://schemas.microsoft.com/office/drawing/2014/main" id="{8AA18BC1-48E6-4821-AB55-48F790747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0859" y="2327530"/>
                <a:ext cx="301015" cy="28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2" descr="delta-io/delta - Giters">
                <a:extLst>
                  <a:ext uri="{FF2B5EF4-FFF2-40B4-BE49-F238E27FC236}">
                    <a16:creationId xmlns:a16="http://schemas.microsoft.com/office/drawing/2014/main" id="{21BAB382-5440-48B7-A632-BC2B9EE323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8587" y="1101780"/>
                <a:ext cx="360777" cy="34755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Databricks - BrightTALK">
                <a:extLst>
                  <a:ext uri="{FF2B5EF4-FFF2-40B4-BE49-F238E27FC236}">
                    <a16:creationId xmlns:a16="http://schemas.microsoft.com/office/drawing/2014/main" id="{46BB8F0E-ADDA-48C1-927F-61C4BDD88D1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90366" y="677570"/>
                <a:ext cx="264641" cy="254944"/>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a:extLst>
                  <a:ext uri="{FF2B5EF4-FFF2-40B4-BE49-F238E27FC236}">
                    <a16:creationId xmlns:a16="http://schemas.microsoft.com/office/drawing/2014/main" id="{FE592F0A-2560-48D8-B0F7-C93A8F19C97A}"/>
                  </a:ext>
                </a:extLst>
              </p:cNvPr>
              <p:cNvSpPr/>
              <p:nvPr/>
            </p:nvSpPr>
            <p:spPr>
              <a:xfrm>
                <a:off x="721820" y="696520"/>
                <a:ext cx="816478" cy="209381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A6B86"/>
                    </a:solidFill>
                    <a:latin typeface="Open Sans" panose="020B0606030504020204" pitchFamily="34" charset="0"/>
                    <a:ea typeface="Open Sans" panose="020B0606030504020204" pitchFamily="34" charset="0"/>
                    <a:cs typeface="Open Sans" panose="020B0606030504020204" pitchFamily="34" charset="0"/>
                  </a:rPr>
                  <a:t>Source</a:t>
                </a:r>
                <a:endParaRPr lang="en-US" sz="1100">
                  <a:solidFill>
                    <a:srgbClr val="5A6B8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39">
                <a:extLst>
                  <a:ext uri="{FF2B5EF4-FFF2-40B4-BE49-F238E27FC236}">
                    <a16:creationId xmlns:a16="http://schemas.microsoft.com/office/drawing/2014/main" id="{25CFF64C-BA8D-4B67-B38E-C01EB8D6EDF2}"/>
                  </a:ext>
                </a:extLst>
              </p:cNvPr>
              <p:cNvSpPr/>
              <p:nvPr/>
            </p:nvSpPr>
            <p:spPr>
              <a:xfrm>
                <a:off x="4390366" y="677571"/>
                <a:ext cx="1781167" cy="2093814"/>
              </a:xfrm>
              <a:prstGeom prst="rect">
                <a:avLst/>
              </a:prstGeom>
              <a:noFill/>
              <a:ln w="12700">
                <a:solidFill>
                  <a:srgbClr val="5A6B8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a:solidFill>
                      <a:srgbClr val="5A6B86"/>
                    </a:solidFill>
                    <a:latin typeface="Open Sans" panose="020B0606030504020204" pitchFamily="34" charset="0"/>
                    <a:ea typeface="Open Sans" panose="020B0606030504020204" pitchFamily="34" charset="0"/>
                    <a:cs typeface="Open Sans" panose="020B0606030504020204" pitchFamily="34" charset="0"/>
                  </a:rPr>
                  <a:t>Databricks</a:t>
                </a:r>
                <a:endParaRPr lang="en-US" sz="1100">
                  <a:solidFill>
                    <a:srgbClr val="5A6B8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 name="TextBox 40">
                <a:extLst>
                  <a:ext uri="{FF2B5EF4-FFF2-40B4-BE49-F238E27FC236}">
                    <a16:creationId xmlns:a16="http://schemas.microsoft.com/office/drawing/2014/main" id="{D0C53BB0-9CF7-46FA-BA8D-13F6E217F2EE}"/>
                  </a:ext>
                </a:extLst>
              </p:cNvPr>
              <p:cNvSpPr txBox="1"/>
              <p:nvPr/>
            </p:nvSpPr>
            <p:spPr>
              <a:xfrm>
                <a:off x="2786263" y="1175553"/>
                <a:ext cx="97195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Database</a:t>
                </a:r>
              </a:p>
            </p:txBody>
          </p:sp>
          <p:sp>
            <p:nvSpPr>
              <p:cNvPr id="42" name="TextBox 41">
                <a:extLst>
                  <a:ext uri="{FF2B5EF4-FFF2-40B4-BE49-F238E27FC236}">
                    <a16:creationId xmlns:a16="http://schemas.microsoft.com/office/drawing/2014/main" id="{5ECC8027-6C47-4F01-8AB8-10E241124E4D}"/>
                  </a:ext>
                </a:extLst>
              </p:cNvPr>
              <p:cNvSpPr txBox="1"/>
              <p:nvPr/>
            </p:nvSpPr>
            <p:spPr>
              <a:xfrm>
                <a:off x="3191615" y="1547207"/>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t1</a:t>
                </a:r>
              </a:p>
            </p:txBody>
          </p:sp>
          <p:sp>
            <p:nvSpPr>
              <p:cNvPr id="43" name="TextBox 42">
                <a:extLst>
                  <a:ext uri="{FF2B5EF4-FFF2-40B4-BE49-F238E27FC236}">
                    <a16:creationId xmlns:a16="http://schemas.microsoft.com/office/drawing/2014/main" id="{F7F487B4-F117-4EE1-8DAB-4B9CF88655D0}"/>
                  </a:ext>
                </a:extLst>
              </p:cNvPr>
              <p:cNvSpPr txBox="1"/>
              <p:nvPr/>
            </p:nvSpPr>
            <p:spPr>
              <a:xfrm>
                <a:off x="3191615" y="1997174"/>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t2</a:t>
                </a:r>
              </a:p>
            </p:txBody>
          </p:sp>
          <p:sp>
            <p:nvSpPr>
              <p:cNvPr id="44" name="TextBox 43">
                <a:extLst>
                  <a:ext uri="{FF2B5EF4-FFF2-40B4-BE49-F238E27FC236}">
                    <a16:creationId xmlns:a16="http://schemas.microsoft.com/office/drawing/2014/main" id="{BCCD2115-6E3F-4691-9E36-623268099A08}"/>
                  </a:ext>
                </a:extLst>
              </p:cNvPr>
              <p:cNvSpPr txBox="1"/>
              <p:nvPr/>
            </p:nvSpPr>
            <p:spPr>
              <a:xfrm>
                <a:off x="3191615" y="2447141"/>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t3</a:t>
                </a:r>
              </a:p>
            </p:txBody>
          </p:sp>
          <p:grpSp>
            <p:nvGrpSpPr>
              <p:cNvPr id="45" name="Group 44">
                <a:extLst>
                  <a:ext uri="{FF2B5EF4-FFF2-40B4-BE49-F238E27FC236}">
                    <a16:creationId xmlns:a16="http://schemas.microsoft.com/office/drawing/2014/main" id="{13B3B654-1F03-49AB-8876-87B364D5EE7B}"/>
                  </a:ext>
                </a:extLst>
              </p:cNvPr>
              <p:cNvGrpSpPr/>
              <p:nvPr/>
            </p:nvGrpSpPr>
            <p:grpSpPr>
              <a:xfrm>
                <a:off x="6026867" y="1503551"/>
                <a:ext cx="291064" cy="1000511"/>
                <a:chOff x="4378172" y="3850188"/>
                <a:chExt cx="291064" cy="1199319"/>
              </a:xfrm>
            </p:grpSpPr>
            <p:cxnSp>
              <p:nvCxnSpPr>
                <p:cNvPr id="62" name="Straight Connector 61">
                  <a:extLst>
                    <a:ext uri="{FF2B5EF4-FFF2-40B4-BE49-F238E27FC236}">
                      <a16:creationId xmlns:a16="http://schemas.microsoft.com/office/drawing/2014/main" id="{B9DC90CE-00CC-4508-9DD3-F98C911C7090}"/>
                    </a:ext>
                  </a:extLst>
                </p:cNvPr>
                <p:cNvCxnSpPr>
                  <a:cxnSpLocks/>
                </p:cNvCxnSpPr>
                <p:nvPr/>
              </p:nvCxnSpPr>
              <p:spPr>
                <a:xfrm>
                  <a:off x="4378172" y="3850188"/>
                  <a:ext cx="0" cy="1199319"/>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3" name="Straight Connector 62">
                  <a:extLst>
                    <a:ext uri="{FF2B5EF4-FFF2-40B4-BE49-F238E27FC236}">
                      <a16:creationId xmlns:a16="http://schemas.microsoft.com/office/drawing/2014/main" id="{9D652FBE-A169-46EA-AB78-2DD9C0BE6765}"/>
                    </a:ext>
                  </a:extLst>
                </p:cNvPr>
                <p:cNvCxnSpPr>
                  <a:cxnSpLocks/>
                </p:cNvCxnSpPr>
                <p:nvPr/>
              </p:nvCxnSpPr>
              <p:spPr>
                <a:xfrm>
                  <a:off x="4450921" y="4050582"/>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4" name="Straight Connector 63">
                  <a:extLst>
                    <a:ext uri="{FF2B5EF4-FFF2-40B4-BE49-F238E27FC236}">
                      <a16:creationId xmlns:a16="http://schemas.microsoft.com/office/drawing/2014/main" id="{A99990C1-A293-4223-BF6E-D0E12AB29A22}"/>
                    </a:ext>
                  </a:extLst>
                </p:cNvPr>
                <p:cNvCxnSpPr>
                  <a:cxnSpLocks/>
                </p:cNvCxnSpPr>
                <p:nvPr/>
              </p:nvCxnSpPr>
              <p:spPr>
                <a:xfrm>
                  <a:off x="4450921" y="4534778"/>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cxnSp>
              <p:nvCxnSpPr>
                <p:cNvPr id="65" name="Straight Connector 64">
                  <a:extLst>
                    <a:ext uri="{FF2B5EF4-FFF2-40B4-BE49-F238E27FC236}">
                      <a16:creationId xmlns:a16="http://schemas.microsoft.com/office/drawing/2014/main" id="{D15BDDB5-9407-4DD1-A97D-B52489DFBBA3}"/>
                    </a:ext>
                  </a:extLst>
                </p:cNvPr>
                <p:cNvCxnSpPr>
                  <a:cxnSpLocks/>
                </p:cNvCxnSpPr>
                <p:nvPr/>
              </p:nvCxnSpPr>
              <p:spPr>
                <a:xfrm>
                  <a:off x="4435121" y="5049507"/>
                  <a:ext cx="218315" cy="0"/>
                </a:xfrm>
                <a:prstGeom prst="line">
                  <a:avLst/>
                </a:prstGeom>
                <a:ln w="19050">
                  <a:solidFill>
                    <a:schemeClr val="tx1">
                      <a:lumMod val="65000"/>
                      <a:lumOff val="35000"/>
                    </a:schemeClr>
                  </a:solidFill>
                  <a:prstDash val="lgDash"/>
                </a:ln>
              </p:spPr>
              <p:style>
                <a:lnRef idx="2">
                  <a:schemeClr val="accent6"/>
                </a:lnRef>
                <a:fillRef idx="0">
                  <a:schemeClr val="accent6"/>
                </a:fillRef>
                <a:effectRef idx="1">
                  <a:schemeClr val="accent6"/>
                </a:effectRef>
                <a:fontRef idx="minor">
                  <a:schemeClr val="tx1"/>
                </a:fontRef>
              </p:style>
            </p:cxnSp>
          </p:grpSp>
          <p:sp>
            <p:nvSpPr>
              <p:cNvPr id="46" name="TextBox 45">
                <a:extLst>
                  <a:ext uri="{FF2B5EF4-FFF2-40B4-BE49-F238E27FC236}">
                    <a16:creationId xmlns:a16="http://schemas.microsoft.com/office/drawing/2014/main" id="{4B8D757E-E06A-4B9A-9B81-78D64E6555EC}"/>
                  </a:ext>
                </a:extLst>
              </p:cNvPr>
              <p:cNvSpPr txBox="1"/>
              <p:nvPr/>
            </p:nvSpPr>
            <p:spPr>
              <a:xfrm>
                <a:off x="5896321" y="1564175"/>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t1</a:t>
                </a:r>
              </a:p>
            </p:txBody>
          </p:sp>
          <p:sp>
            <p:nvSpPr>
              <p:cNvPr id="47" name="TextBox 46">
                <a:extLst>
                  <a:ext uri="{FF2B5EF4-FFF2-40B4-BE49-F238E27FC236}">
                    <a16:creationId xmlns:a16="http://schemas.microsoft.com/office/drawing/2014/main" id="{693AD740-3ACA-4C3B-98DE-91A8BF2122E1}"/>
                  </a:ext>
                </a:extLst>
              </p:cNvPr>
              <p:cNvSpPr txBox="1"/>
              <p:nvPr/>
            </p:nvSpPr>
            <p:spPr>
              <a:xfrm>
                <a:off x="5896321" y="1969929"/>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t2</a:t>
                </a:r>
              </a:p>
            </p:txBody>
          </p:sp>
          <p:sp>
            <p:nvSpPr>
              <p:cNvPr id="48" name="TextBox 47">
                <a:extLst>
                  <a:ext uri="{FF2B5EF4-FFF2-40B4-BE49-F238E27FC236}">
                    <a16:creationId xmlns:a16="http://schemas.microsoft.com/office/drawing/2014/main" id="{A0C85A60-989C-40A9-B743-92AB3EB08FF8}"/>
                  </a:ext>
                </a:extLst>
              </p:cNvPr>
              <p:cNvSpPr txBox="1"/>
              <p:nvPr/>
            </p:nvSpPr>
            <p:spPr>
              <a:xfrm>
                <a:off x="5896321" y="2375684"/>
                <a:ext cx="443175" cy="276999"/>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t3</a:t>
                </a:r>
              </a:p>
            </p:txBody>
          </p:sp>
          <p:cxnSp>
            <p:nvCxnSpPr>
              <p:cNvPr id="49" name="Straight Arrow Connector 48">
                <a:extLst>
                  <a:ext uri="{FF2B5EF4-FFF2-40B4-BE49-F238E27FC236}">
                    <a16:creationId xmlns:a16="http://schemas.microsoft.com/office/drawing/2014/main" id="{3D403869-3D9B-485D-AC73-2FEF42974042}"/>
                  </a:ext>
                </a:extLst>
              </p:cNvPr>
              <p:cNvCxnSpPr>
                <a:cxnSpLocks/>
                <a:stCxn id="39" idx="3"/>
                <a:endCxn id="22" idx="1"/>
              </p:cNvCxnSpPr>
              <p:nvPr/>
            </p:nvCxnSpPr>
            <p:spPr>
              <a:xfrm flipV="1">
                <a:off x="1538298" y="1738318"/>
                <a:ext cx="759122" cy="5109"/>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72CE0F5-363A-4CD5-94AC-188776CF0B56}"/>
                  </a:ext>
                </a:extLst>
              </p:cNvPr>
              <p:cNvCxnSpPr>
                <a:cxnSpLocks/>
                <a:endCxn id="51" idx="1"/>
              </p:cNvCxnSpPr>
              <p:nvPr/>
            </p:nvCxnSpPr>
            <p:spPr>
              <a:xfrm flipV="1">
                <a:off x="3503642" y="1265726"/>
                <a:ext cx="1208947" cy="0"/>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51" name="Graphic 27">
                <a:extLst>
                  <a:ext uri="{FF2B5EF4-FFF2-40B4-BE49-F238E27FC236}">
                    <a16:creationId xmlns:a16="http://schemas.microsoft.com/office/drawing/2014/main" id="{EDF425CD-974C-45A3-81BA-9AC367A58C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2589" y="1075020"/>
                <a:ext cx="395918" cy="38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Box 51">
                <a:extLst>
                  <a:ext uri="{FF2B5EF4-FFF2-40B4-BE49-F238E27FC236}">
                    <a16:creationId xmlns:a16="http://schemas.microsoft.com/office/drawing/2014/main" id="{9566B507-BB24-4D5B-B27E-EC71A4733087}"/>
                  </a:ext>
                </a:extLst>
              </p:cNvPr>
              <p:cNvSpPr txBox="1"/>
              <p:nvPr/>
            </p:nvSpPr>
            <p:spPr>
              <a:xfrm>
                <a:off x="4533456" y="877499"/>
                <a:ext cx="827760" cy="461665"/>
              </a:xfrm>
              <a:prstGeom prst="rect">
                <a:avLst/>
              </a:prstGeom>
              <a:noFill/>
            </p:spPr>
            <p:txBody>
              <a:bodyPr wrap="square" rtlCol="0">
                <a:spAutoFit/>
              </a:bodyPr>
              <a:lstStyle/>
              <a:p>
                <a:r>
                  <a:rPr lang="en-US" sz="1200">
                    <a:latin typeface="Open Sans" panose="020B0606030504020204" pitchFamily="34" charset="0"/>
                    <a:ea typeface="Open Sans" panose="020B0606030504020204" pitchFamily="34" charset="0"/>
                    <a:cs typeface="Open Sans" panose="020B0606030504020204" pitchFamily="34" charset="0"/>
                  </a:rPr>
                  <a:t>Notebook</a:t>
                </a:r>
              </a:p>
            </p:txBody>
          </p:sp>
          <p:sp>
            <p:nvSpPr>
              <p:cNvPr id="53" name="TextBox 52">
                <a:extLst>
                  <a:ext uri="{FF2B5EF4-FFF2-40B4-BE49-F238E27FC236}">
                    <a16:creationId xmlns:a16="http://schemas.microsoft.com/office/drawing/2014/main" id="{484E225B-A2A0-4AEF-B651-2C533818B007}"/>
                  </a:ext>
                </a:extLst>
              </p:cNvPr>
              <p:cNvSpPr txBox="1"/>
              <p:nvPr/>
            </p:nvSpPr>
            <p:spPr>
              <a:xfrm>
                <a:off x="3527350" y="1029033"/>
                <a:ext cx="976476" cy="276999"/>
              </a:xfrm>
              <a:prstGeom prst="rect">
                <a:avLst/>
              </a:prstGeom>
              <a:noFill/>
            </p:spPr>
            <p:txBody>
              <a:bodyPr wrap="square" rtlCol="0">
                <a:spAutoFit/>
              </a:bodyPr>
              <a:lstStyle/>
              <a:p>
                <a:pPr algn="ctr"/>
                <a:r>
                  <a:rPr lang="en-US" sz="1200">
                    <a:latin typeface="Open Sans" panose="020B0606030504020204" pitchFamily="34" charset="0"/>
                    <a:ea typeface="Open Sans" panose="020B0606030504020204" pitchFamily="34" charset="0"/>
                    <a:cs typeface="Open Sans" panose="020B0606030504020204" pitchFamily="34" charset="0"/>
                  </a:rPr>
                  <a:t>Autoloader</a:t>
                </a:r>
                <a:endParaRPr lang="en-US" sz="1100">
                  <a:latin typeface="Open Sans" panose="020B0606030504020204" pitchFamily="34" charset="0"/>
                  <a:ea typeface="Open Sans" panose="020B0606030504020204" pitchFamily="34" charset="0"/>
                  <a:cs typeface="Open Sans" panose="020B0606030504020204" pitchFamily="34" charset="0"/>
                </a:endParaRPr>
              </a:p>
            </p:txBody>
          </p:sp>
          <p:cxnSp>
            <p:nvCxnSpPr>
              <p:cNvPr id="54" name="Straight Arrow Connector 53">
                <a:extLst>
                  <a:ext uri="{FF2B5EF4-FFF2-40B4-BE49-F238E27FC236}">
                    <a16:creationId xmlns:a16="http://schemas.microsoft.com/office/drawing/2014/main" id="{5A45775B-6491-4364-993F-0730022FB5B4}"/>
                  </a:ext>
                </a:extLst>
              </p:cNvPr>
              <p:cNvCxnSpPr>
                <a:cxnSpLocks/>
                <a:stCxn id="51" idx="3"/>
                <a:endCxn id="33" idx="1"/>
              </p:cNvCxnSpPr>
              <p:nvPr/>
            </p:nvCxnSpPr>
            <p:spPr>
              <a:xfrm flipV="1">
                <a:off x="5108507" y="1264037"/>
                <a:ext cx="157011" cy="1689"/>
              </a:xfrm>
              <a:prstGeom prst="straightConnector1">
                <a:avLst/>
              </a:prstGeom>
              <a:ln w="12700">
                <a:solidFill>
                  <a:srgbClr val="545B64"/>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pic>
            <p:nvPicPr>
              <p:cNvPr id="55" name="Graphic 14">
                <a:extLst>
                  <a:ext uri="{FF2B5EF4-FFF2-40B4-BE49-F238E27FC236}">
                    <a16:creationId xmlns:a16="http://schemas.microsoft.com/office/drawing/2014/main" id="{4E21D113-3A6A-4E1D-B43E-DDA76354623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7419" y="691411"/>
                <a:ext cx="281163" cy="270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Oval 55">
                <a:extLst>
                  <a:ext uri="{FF2B5EF4-FFF2-40B4-BE49-F238E27FC236}">
                    <a16:creationId xmlns:a16="http://schemas.microsoft.com/office/drawing/2014/main" id="{55E754EC-2A47-46EE-AF72-14019AC9A690}"/>
                  </a:ext>
                </a:extLst>
              </p:cNvPr>
              <p:cNvSpPr/>
              <p:nvPr/>
            </p:nvSpPr>
            <p:spPr>
              <a:xfrm>
                <a:off x="3899637" y="857457"/>
                <a:ext cx="231902" cy="223405"/>
              </a:xfrm>
              <a:prstGeom prst="ellipse">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a:latin typeface="Open Sans" panose="020B0606030504020204" pitchFamily="34" charset="0"/>
                    <a:ea typeface="Open Sans" panose="020B0606030504020204" pitchFamily="34" charset="0"/>
                    <a:cs typeface="Open Sans" panose="020B0606030504020204" pitchFamily="34" charset="0"/>
                  </a:rPr>
                  <a:t>3</a:t>
                </a:r>
              </a:p>
            </p:txBody>
          </p:sp>
          <p:sp>
            <p:nvSpPr>
              <p:cNvPr id="57" name="Oval 56">
                <a:extLst>
                  <a:ext uri="{FF2B5EF4-FFF2-40B4-BE49-F238E27FC236}">
                    <a16:creationId xmlns:a16="http://schemas.microsoft.com/office/drawing/2014/main" id="{5BF52804-FB90-4E7E-8E44-CF616720C79B}"/>
                  </a:ext>
                </a:extLst>
              </p:cNvPr>
              <p:cNvSpPr/>
              <p:nvPr/>
            </p:nvSpPr>
            <p:spPr>
              <a:xfrm>
                <a:off x="1795098" y="1789939"/>
                <a:ext cx="231902" cy="223405"/>
              </a:xfrm>
              <a:prstGeom prst="ellipse">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latin typeface="Open Sans" panose="020B0606030504020204" pitchFamily="34" charset="0"/>
                    <a:ea typeface="Open Sans" panose="020B0606030504020204" pitchFamily="34" charset="0"/>
                    <a:cs typeface="Open Sans" panose="020B0606030504020204" pitchFamily="34" charset="0"/>
                  </a:rPr>
                  <a:t>1</a:t>
                </a:r>
              </a:p>
            </p:txBody>
          </p:sp>
          <p:sp>
            <p:nvSpPr>
              <p:cNvPr id="58" name="Oval 57">
                <a:extLst>
                  <a:ext uri="{FF2B5EF4-FFF2-40B4-BE49-F238E27FC236}">
                    <a16:creationId xmlns:a16="http://schemas.microsoft.com/office/drawing/2014/main" id="{12640534-0D44-41B2-95B3-2F660584B04D}"/>
                  </a:ext>
                </a:extLst>
              </p:cNvPr>
              <p:cNvSpPr/>
              <p:nvPr/>
            </p:nvSpPr>
            <p:spPr>
              <a:xfrm>
                <a:off x="2367147" y="1897116"/>
                <a:ext cx="231902" cy="223405"/>
              </a:xfrm>
              <a:prstGeom prst="ellipse">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latin typeface="Open Sans" panose="020B0606030504020204" pitchFamily="34" charset="0"/>
                    <a:ea typeface="Open Sans" panose="020B0606030504020204" pitchFamily="34" charset="0"/>
                    <a:cs typeface="Open Sans" panose="020B0606030504020204" pitchFamily="34" charset="0"/>
                  </a:rPr>
                  <a:t>2</a:t>
                </a:r>
              </a:p>
            </p:txBody>
          </p:sp>
          <p:sp>
            <p:nvSpPr>
              <p:cNvPr id="59" name="Oval 58">
                <a:extLst>
                  <a:ext uri="{FF2B5EF4-FFF2-40B4-BE49-F238E27FC236}">
                    <a16:creationId xmlns:a16="http://schemas.microsoft.com/office/drawing/2014/main" id="{CF16B65F-FCE0-4845-9286-2ABD3220D7F8}"/>
                  </a:ext>
                </a:extLst>
              </p:cNvPr>
              <p:cNvSpPr/>
              <p:nvPr/>
            </p:nvSpPr>
            <p:spPr>
              <a:xfrm>
                <a:off x="4591387" y="1425176"/>
                <a:ext cx="231902" cy="223405"/>
              </a:xfrm>
              <a:prstGeom prst="ellipse">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200">
                    <a:latin typeface="Open Sans" panose="020B0606030504020204" pitchFamily="34" charset="0"/>
                    <a:ea typeface="Open Sans" panose="020B0606030504020204" pitchFamily="34" charset="0"/>
                    <a:cs typeface="Open Sans" panose="020B0606030504020204" pitchFamily="34" charset="0"/>
                  </a:rPr>
                  <a:t>4</a:t>
                </a:r>
              </a:p>
            </p:txBody>
          </p:sp>
          <p:sp>
            <p:nvSpPr>
              <p:cNvPr id="60" name="Oval 59">
                <a:extLst>
                  <a:ext uri="{FF2B5EF4-FFF2-40B4-BE49-F238E27FC236}">
                    <a16:creationId xmlns:a16="http://schemas.microsoft.com/office/drawing/2014/main" id="{E9F10832-F1AC-40CC-BCFE-38A77022EF28}"/>
                  </a:ext>
                </a:extLst>
              </p:cNvPr>
              <p:cNvSpPr/>
              <p:nvPr/>
            </p:nvSpPr>
            <p:spPr>
              <a:xfrm>
                <a:off x="5733756" y="1238740"/>
                <a:ext cx="231902" cy="223405"/>
              </a:xfrm>
              <a:prstGeom prst="ellipse">
                <a:avLst/>
              </a:prstGeom>
              <a:solidFill>
                <a:schemeClr val="accent6">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sz="1100">
                    <a:latin typeface="Open Sans" panose="020B0606030504020204" pitchFamily="34" charset="0"/>
                    <a:ea typeface="Open Sans" panose="020B0606030504020204" pitchFamily="34" charset="0"/>
                    <a:cs typeface="Open Sans" panose="020B0606030504020204" pitchFamily="34" charset="0"/>
                  </a:rPr>
                  <a:t>5</a:t>
                </a:r>
              </a:p>
            </p:txBody>
          </p:sp>
          <p:cxnSp>
            <p:nvCxnSpPr>
              <p:cNvPr id="61" name="Elbow Connector 12">
                <a:extLst>
                  <a:ext uri="{FF2B5EF4-FFF2-40B4-BE49-F238E27FC236}">
                    <a16:creationId xmlns:a16="http://schemas.microsoft.com/office/drawing/2014/main" id="{778E6A2B-9C27-499B-B845-14C589D2C294}"/>
                  </a:ext>
                </a:extLst>
              </p:cNvPr>
              <p:cNvCxnSpPr>
                <a:cxnSpLocks/>
                <a:stCxn id="27" idx="2"/>
                <a:endCxn id="51" idx="2"/>
              </p:cNvCxnSpPr>
              <p:nvPr/>
            </p:nvCxnSpPr>
            <p:spPr>
              <a:xfrm rot="5400000" flipH="1" flipV="1">
                <a:off x="2766813" y="-200938"/>
                <a:ext cx="486365" cy="3801104"/>
              </a:xfrm>
              <a:prstGeom prst="bentConnector3">
                <a:avLst>
                  <a:gd name="adj1" fmla="val -79476"/>
                </a:avLst>
              </a:prstGeom>
              <a:ln w="12700">
                <a:solidFill>
                  <a:srgbClr val="545B64"/>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D54FE321-DFA6-49A0-820D-1DAE78989A5E}"/>
                </a:ext>
              </a:extLst>
            </p:cNvPr>
            <p:cNvGrpSpPr/>
            <p:nvPr/>
          </p:nvGrpSpPr>
          <p:grpSpPr>
            <a:xfrm>
              <a:off x="3292415" y="1132278"/>
              <a:ext cx="6068434" cy="2666717"/>
              <a:chOff x="3292415" y="1132278"/>
              <a:chExt cx="6068434" cy="2666717"/>
            </a:xfrm>
          </p:grpSpPr>
          <p:sp>
            <p:nvSpPr>
              <p:cNvPr id="3" name="Rectangle 2">
                <a:extLst>
                  <a:ext uri="{FF2B5EF4-FFF2-40B4-BE49-F238E27FC236}">
                    <a16:creationId xmlns:a16="http://schemas.microsoft.com/office/drawing/2014/main" id="{DD6E3F00-616D-4139-8FBE-828665343E13}"/>
                  </a:ext>
                </a:extLst>
              </p:cNvPr>
              <p:cNvSpPr/>
              <p:nvPr/>
            </p:nvSpPr>
            <p:spPr>
              <a:xfrm>
                <a:off x="3313471" y="1376058"/>
                <a:ext cx="6005534" cy="24229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70" name="Rectangle 106">
                <a:extLst>
                  <a:ext uri="{FF2B5EF4-FFF2-40B4-BE49-F238E27FC236}">
                    <a16:creationId xmlns:a16="http://schemas.microsoft.com/office/drawing/2014/main" id="{D25BFC50-44E0-4F3B-893F-7058F0FF5512}"/>
                  </a:ext>
                </a:extLst>
              </p:cNvPr>
              <p:cNvSpPr>
                <a:spLocks/>
              </p:cNvSpPr>
              <p:nvPr/>
            </p:nvSpPr>
            <p:spPr bwMode="gray">
              <a:xfrm>
                <a:off x="3292415" y="1132278"/>
                <a:ext cx="6068434" cy="238346"/>
              </a:xfrm>
              <a:prstGeom prst="rect">
                <a:avLst/>
              </a:prstGeom>
              <a:noFill/>
              <a:ln w="19050" algn="ctr">
                <a:noFill/>
                <a:miter lim="800000"/>
                <a:headEnd/>
                <a:tailEnd/>
              </a:ln>
            </p:spPr>
            <p:txBody>
              <a:bodyPr wrap="square" lIns="88900" tIns="88900" rIns="88900" bIns="88900" rtlCol="0" anchor="ctr"/>
              <a:lstStyle/>
              <a:p>
                <a:pPr marL="0" marR="0" lvl="0" indent="0" algn="l" defTabSz="1219121" rtl="0" eaLnBrk="1" fontAlgn="auto" latinLnBrk="0" hangingPunct="1">
                  <a:lnSpc>
                    <a:spcPct val="106000"/>
                  </a:lnSpc>
                  <a:spcBef>
                    <a:spcPts val="0"/>
                  </a:spcBef>
                  <a:spcAft>
                    <a:spcPts val="0"/>
                  </a:spcAft>
                  <a:buClrTx/>
                  <a:buSzTx/>
                  <a:buFontTx/>
                  <a:buNone/>
                  <a:tabLst/>
                  <a:defRPr/>
                </a:pPr>
                <a:r>
                  <a:rPr kumimoji="0" lang="en-US" sz="1100" b="1" i="0" u="none" strike="noStrike" kern="1200" cap="none" spc="167" normalizeH="0" baseline="0" noProof="0">
                    <a:ln>
                      <a:noFill/>
                    </a:ln>
                    <a:solidFill>
                      <a:srgbClr val="080808"/>
                    </a:solidFill>
                    <a:effectLst/>
                    <a:uLnTx/>
                    <a:uFillTx/>
                    <a:latin typeface="Open Sans" panose="020B0606030504020204" pitchFamily="34" charset="0"/>
                    <a:ea typeface="Open Sans" panose="020B0606030504020204" pitchFamily="34" charset="0"/>
                    <a:cs typeface="Open Sans" panose="020B0606030504020204" pitchFamily="34" charset="0"/>
                  </a:rPr>
                  <a:t>REFERENCE ARCHITECTURE</a:t>
                </a:r>
              </a:p>
            </p:txBody>
          </p:sp>
        </p:grpSp>
      </p:grpSp>
      <p:sp>
        <p:nvSpPr>
          <p:cNvPr id="12" name="Rectangle 11">
            <a:extLst>
              <a:ext uri="{FF2B5EF4-FFF2-40B4-BE49-F238E27FC236}">
                <a16:creationId xmlns:a16="http://schemas.microsoft.com/office/drawing/2014/main" id="{7718E09D-BED7-4FF7-9458-FB9676767A7C}"/>
              </a:ext>
            </a:extLst>
          </p:cNvPr>
          <p:cNvSpPr/>
          <p:nvPr/>
        </p:nvSpPr>
        <p:spPr>
          <a:xfrm>
            <a:off x="6406145" y="4391277"/>
            <a:ext cx="5533380" cy="2422937"/>
          </a:xfrm>
          <a:prstGeom prst="rect">
            <a:avLst/>
          </a:prstGeom>
          <a:solidFill>
            <a:srgbClr val="F1F8FD">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rtlCol="0" anchor="t"/>
          <a:lstStyle/>
          <a:p>
            <a:pPr marL="228600" indent="-228600">
              <a:buFont typeface="+mj-lt"/>
              <a:buAutoNum type="arabicPeriod"/>
            </a:pPr>
            <a:r>
              <a:rPr lang="en-US" sz="850">
                <a:solidFill>
                  <a:schemeClr val="tx1"/>
                </a:solidFill>
                <a:latin typeface="Open Sans" panose="020B0606030504020204" pitchFamily="34" charset="0"/>
                <a:ea typeface="Open Sans" panose="020B0606030504020204" pitchFamily="34" charset="0"/>
                <a:cs typeface="Open Sans" panose="020B0606030504020204" pitchFamily="34" charset="0"/>
              </a:rPr>
              <a:t>AWS DMS streams CDC transactions in real time and loads them into S3 with a folder dedicated to each table</a:t>
            </a:r>
          </a:p>
          <a:p>
            <a:pPr marL="228600" indent="-228600">
              <a:buFont typeface="+mj-lt"/>
              <a:buAutoNum type="arabicPeriod"/>
            </a:pPr>
            <a:r>
              <a:rPr lang="en-US" sz="850">
                <a:solidFill>
                  <a:schemeClr val="tx1"/>
                </a:solidFill>
                <a:latin typeface="Open Sans" panose="020B0606030504020204" pitchFamily="34" charset="0"/>
                <a:ea typeface="Open Sans" panose="020B0606030504020204" pitchFamily="34" charset="0"/>
                <a:cs typeface="Open Sans" panose="020B0606030504020204" pitchFamily="34" charset="0"/>
              </a:rPr>
              <a:t>CDC data tracks the transaction type and the time of the record being processed</a:t>
            </a:r>
          </a:p>
          <a:p>
            <a:pPr marL="228600" indent="-228600">
              <a:buFont typeface="+mj-lt"/>
              <a:buAutoNum type="arabicPeriod"/>
            </a:pPr>
            <a:r>
              <a:rPr lang="en-US" sz="850">
                <a:solidFill>
                  <a:schemeClr val="tx1"/>
                </a:solidFill>
                <a:latin typeface="Open Sans" panose="020B0606030504020204" pitchFamily="34" charset="0"/>
                <a:ea typeface="Open Sans" panose="020B0606030504020204" pitchFamily="34" charset="0"/>
                <a:cs typeface="Open Sans" panose="020B0606030504020204" pitchFamily="34" charset="0"/>
              </a:rPr>
              <a:t>Databricks Autoloader listens for new S3 files and processes them into Delta Lake as a streaming job</a:t>
            </a:r>
          </a:p>
          <a:p>
            <a:pPr marL="228600" indent="-228600">
              <a:buFont typeface="+mj-lt"/>
              <a:buAutoNum type="arabicPeriod"/>
            </a:pPr>
            <a:r>
              <a:rPr lang="en-US" sz="850">
                <a:solidFill>
                  <a:schemeClr val="tx1"/>
                </a:solidFill>
                <a:latin typeface="Open Sans" panose="020B0606030504020204" pitchFamily="34" charset="0"/>
                <a:ea typeface="Open Sans" panose="020B0606030504020204" pitchFamily="34" charset="0"/>
                <a:cs typeface="Open Sans" panose="020B0606030504020204" pitchFamily="34" charset="0"/>
              </a:rPr>
              <a:t>One Autoloader job is dedicated for each database and can be scaled up as necessary</a:t>
            </a:r>
          </a:p>
          <a:p>
            <a:pPr marL="228600" indent="-228600">
              <a:buFont typeface="+mj-lt"/>
              <a:buAutoNum type="arabicPeriod"/>
            </a:pPr>
            <a:r>
              <a:rPr lang="en-US" sz="850">
                <a:solidFill>
                  <a:schemeClr val="tx1"/>
                </a:solidFill>
                <a:latin typeface="Open Sans" panose="020B0606030504020204" pitchFamily="34" charset="0"/>
                <a:ea typeface="Open Sans" panose="020B0606030504020204" pitchFamily="34" charset="0"/>
                <a:cs typeface="Open Sans" panose="020B0606030504020204" pitchFamily="34" charset="0"/>
              </a:rPr>
              <a:t>Custom Databricks code updates, inserts, or deletes target Delta Lake table based on transactions from S3</a:t>
            </a:r>
          </a:p>
          <a:p>
            <a:pPr marL="228600" indent="-228600">
              <a:buFont typeface="+mj-lt"/>
              <a:buAutoNum type="arabicPeriod"/>
            </a:pPr>
            <a:endParaRPr lang="en-US" sz="850" b="1">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850" b="1">
                <a:solidFill>
                  <a:schemeClr val="tx1"/>
                </a:solidFill>
                <a:latin typeface="Open Sans" panose="020B0606030504020204" pitchFamily="34" charset="0"/>
                <a:ea typeface="Open Sans" panose="020B0606030504020204" pitchFamily="34" charset="0"/>
                <a:cs typeface="Open Sans" panose="020B0606030504020204" pitchFamily="34" charset="0"/>
              </a:rPr>
              <a:t>DATA VALIDATION METHODS</a:t>
            </a:r>
          </a:p>
        </p:txBody>
      </p:sp>
      <p:sp>
        <p:nvSpPr>
          <p:cNvPr id="81" name="Title 1">
            <a:extLst>
              <a:ext uri="{FF2B5EF4-FFF2-40B4-BE49-F238E27FC236}">
                <a16:creationId xmlns:a16="http://schemas.microsoft.com/office/drawing/2014/main" id="{D1CA2494-8A4D-4D3A-97E3-5BE1F9996662}"/>
              </a:ext>
            </a:extLst>
          </p:cNvPr>
          <p:cNvSpPr txBox="1">
            <a:spLocks/>
          </p:cNvSpPr>
          <p:nvPr/>
        </p:nvSpPr>
        <p:spPr>
          <a:xfrm>
            <a:off x="8779720" y="5670468"/>
            <a:ext cx="2895999" cy="1082835"/>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a:spcBef>
                <a:spcPts val="0"/>
              </a:spcBef>
              <a:spcAft>
                <a:spcPts val="0"/>
              </a:spcAft>
            </a:pPr>
            <a:r>
              <a:rPr lang="en-US" sz="900" b="1">
                <a:effectLst/>
                <a:latin typeface="Open Sans" panose="020B0606030504020204" pitchFamily="34" charset="0"/>
                <a:ea typeface="Open Sans" panose="020B0606030504020204" pitchFamily="34" charset="0"/>
                <a:cs typeface="Open Sans" panose="020B0606030504020204" pitchFamily="34" charset="0"/>
              </a:rPr>
              <a:t>Industry standards: </a:t>
            </a: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Variety of tools compatible with Databricks that evaluate data as it is ingested, based on rules. Ex: make specific columns only have certain values or a column only contains numbers and no blanks. These tools are made to run against Databricks data and return results on the quality of that data for viewing later.</a:t>
            </a:r>
            <a:endParaRPr lang="en-US" sz="900">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FBF8EE9-580E-4EBF-9107-E7FBB471789D}"/>
              </a:ext>
            </a:extLst>
          </p:cNvPr>
          <p:cNvSpPr txBox="1"/>
          <p:nvPr/>
        </p:nvSpPr>
        <p:spPr>
          <a:xfrm>
            <a:off x="6457556" y="5781753"/>
            <a:ext cx="2036633" cy="923330"/>
          </a:xfrm>
          <a:prstGeom prst="rect">
            <a:avLst/>
          </a:prstGeom>
          <a:noFill/>
        </p:spPr>
        <p:txBody>
          <a:bodyPr wrap="square" anchor="t">
            <a:spAutoFit/>
          </a:bodyPr>
          <a:lstStyle/>
          <a:p>
            <a:pPr marR="0">
              <a:spcBef>
                <a:spcPts val="0"/>
              </a:spcBef>
              <a:spcAft>
                <a:spcPts val="0"/>
              </a:spcAft>
            </a:pPr>
            <a:r>
              <a:rPr lang="en-US" sz="900" b="1">
                <a:effectLst/>
                <a:latin typeface="Open Sans" panose="020B0606030504020204" pitchFamily="34" charset="0"/>
                <a:ea typeface="Open Sans" panose="020B0606030504020204" pitchFamily="34" charset="0"/>
                <a:cs typeface="Open Sans" panose="020B0606030504020204" pitchFamily="34" charset="0"/>
              </a:rPr>
              <a:t>Row Count: </a:t>
            </a:r>
          </a:p>
          <a:p>
            <a:pPr marR="0">
              <a:spcBef>
                <a:spcPts val="0"/>
              </a:spcBef>
              <a:spcAft>
                <a:spcPts val="0"/>
              </a:spcAft>
            </a:pPr>
            <a:r>
              <a:rPr lang="en-US" sz="900">
                <a:effectLst/>
                <a:latin typeface="Open Sans" panose="020B0606030504020204" pitchFamily="34" charset="0"/>
                <a:ea typeface="Open Sans" panose="020B0606030504020204" pitchFamily="34" charset="0"/>
                <a:cs typeface="Open Sans" panose="020B0606030504020204" pitchFamily="34" charset="0"/>
              </a:rPr>
              <a:t>Check if the number of records per table in Databricks ma </a:t>
            </a:r>
            <a:r>
              <a:rPr lang="en-US" sz="900" err="1">
                <a:effectLst/>
                <a:latin typeface="Open Sans" panose="020B0606030504020204" pitchFamily="34" charset="0"/>
                <a:ea typeface="Open Sans" panose="020B0606030504020204" pitchFamily="34" charset="0"/>
                <a:cs typeface="Open Sans" panose="020B0606030504020204" pitchFamily="34" charset="0"/>
              </a:rPr>
              <a:t>tches</a:t>
            </a:r>
            <a:r>
              <a:rPr lang="en-US" sz="900">
                <a:effectLst/>
                <a:latin typeface="Open Sans" panose="020B0606030504020204" pitchFamily="34" charset="0"/>
                <a:ea typeface="Open Sans" panose="020B0606030504020204" pitchFamily="34" charset="0"/>
                <a:cs typeface="Open Sans" panose="020B0606030504020204" pitchFamily="34" charset="0"/>
              </a:rPr>
              <a:t> exactly with the number of records in the source (Oracle, </a:t>
            </a:r>
            <a:r>
              <a:rPr lang="en-US" sz="900" err="1">
                <a:effectLst/>
                <a:latin typeface="Open Sans" panose="020B0606030504020204" pitchFamily="34" charset="0"/>
                <a:ea typeface="Open Sans" panose="020B0606030504020204" pitchFamily="34" charset="0"/>
                <a:cs typeface="Open Sans" panose="020B0606030504020204" pitchFamily="34" charset="0"/>
              </a:rPr>
              <a:t>PostGres</a:t>
            </a:r>
            <a:r>
              <a:rPr lang="en-US" sz="900">
                <a:effectLst/>
                <a:latin typeface="Open Sans" panose="020B0606030504020204" pitchFamily="34" charset="0"/>
                <a:ea typeface="Open Sans" panose="020B0606030504020204" pitchFamily="34" charset="0"/>
                <a:cs typeface="Open Sans" panose="020B0606030504020204" pitchFamily="34" charset="0"/>
              </a:rPr>
              <a:t>, </a:t>
            </a:r>
            <a:r>
              <a:rPr lang="en-US" sz="900" err="1">
                <a:effectLst/>
                <a:latin typeface="Open Sans" panose="020B0606030504020204" pitchFamily="34" charset="0"/>
                <a:ea typeface="Open Sans" panose="020B0606030504020204" pitchFamily="34" charset="0"/>
                <a:cs typeface="Open Sans" panose="020B0606030504020204" pitchFamily="34" charset="0"/>
              </a:rPr>
              <a:t>etc</a:t>
            </a:r>
            <a:r>
              <a:rPr lang="en-US" sz="900">
                <a:effectLst/>
                <a:latin typeface="Open Sans" panose="020B0606030504020204" pitchFamily="34" charset="0"/>
                <a:ea typeface="Open Sans" panose="020B0606030504020204" pitchFamily="34" charset="0"/>
                <a:cs typeface="Open Sans" panose="020B0606030504020204" pitchFamily="34" charset="0"/>
              </a:rPr>
              <a:t>) </a:t>
            </a:r>
            <a:endParaRPr lang="en-US" sz="900" b="1">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9">
            <a:extLst>
              <a:ext uri="{FF2B5EF4-FFF2-40B4-BE49-F238E27FC236}">
                <a16:creationId xmlns:a16="http://schemas.microsoft.com/office/drawing/2014/main" id="{D4245397-29D6-493A-B5C7-082C77BA8C1E}"/>
              </a:ext>
            </a:extLst>
          </p:cNvPr>
          <p:cNvSpPr>
            <a:spLocks noGrp="1"/>
          </p:cNvSpPr>
          <p:nvPr>
            <p:ph type="body" sz="quarter" idx="21"/>
          </p:nvPr>
        </p:nvSpPr>
        <p:spPr>
          <a:xfrm>
            <a:off x="501650" y="679310"/>
            <a:ext cx="11188700" cy="757255"/>
          </a:xfrm>
        </p:spPr>
        <p:txBody>
          <a:bodyPr/>
          <a:lstStyle/>
          <a:p>
            <a:r>
              <a:rPr lang="en-US" sz="1600">
                <a:solidFill>
                  <a:schemeClr val="tx1">
                    <a:lumMod val="65000"/>
                    <a:lumOff val="35000"/>
                  </a:schemeClr>
                </a:solidFill>
              </a:rPr>
              <a:t>The client is a large federal entity who was facing a need to unify their disparate, multi-agency data to provide a single place to gather mission critical insights across the federal agency space.</a:t>
            </a:r>
            <a:endParaRPr lang="en-CA" sz="1600">
              <a:solidFill>
                <a:schemeClr val="tx1">
                  <a:lumMod val="65000"/>
                  <a:lumOff val="35000"/>
                </a:schemeClr>
              </a:solidFill>
            </a:endParaRPr>
          </a:p>
        </p:txBody>
      </p:sp>
      <p:sp>
        <p:nvSpPr>
          <p:cNvPr id="4" name="Text Placeholder 3">
            <a:extLst>
              <a:ext uri="{FF2B5EF4-FFF2-40B4-BE49-F238E27FC236}">
                <a16:creationId xmlns:a16="http://schemas.microsoft.com/office/drawing/2014/main" id="{E3420754-6199-4522-991C-E361AB74394F}"/>
              </a:ext>
            </a:extLst>
          </p:cNvPr>
          <p:cNvSpPr>
            <a:spLocks noGrp="1"/>
          </p:cNvSpPr>
          <p:nvPr>
            <p:ph type="body" sz="quarter" idx="10"/>
          </p:nvPr>
        </p:nvSpPr>
        <p:spPr>
          <a:xfrm>
            <a:off x="283927" y="135209"/>
            <a:ext cx="11188700" cy="309563"/>
          </a:xfrm>
        </p:spPr>
        <p:txBody>
          <a:bodyPr/>
          <a:lstStyle/>
          <a:p>
            <a:r>
              <a:rPr lang="en-US" sz="2400"/>
              <a:t>Case Study | Large Multi-Agency Federal Client</a:t>
            </a:r>
            <a:endParaRPr lang="en-CA" sz="2400"/>
          </a:p>
        </p:txBody>
      </p:sp>
    </p:spTree>
    <p:extLst>
      <p:ext uri="{BB962C8B-B14F-4D97-AF65-F5344CB8AC3E}">
        <p14:creationId xmlns:p14="http://schemas.microsoft.com/office/powerpoint/2010/main" val="180399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89">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26890D"/>
      </a:hlink>
      <a:folHlink>
        <a:srgbClr val="7F7F7F"/>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w="63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spcBef>
            <a:spcPts val="600"/>
          </a:spcBef>
          <a:buSzPct val="100000"/>
          <a:defRPr sz="1000"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EN.potx" id="{E4519BBC-D217-4D6D-B354-DBCA942B3A1E}" vid="{FC2F9647-6C95-4C78-9E7C-3D25F4EECF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20B83CAA0F7A458FDB4D83B020EAC3" ma:contentTypeVersion="16" ma:contentTypeDescription="Create a new document." ma:contentTypeScope="" ma:versionID="fc10493980676f4cca9bc39404ad3a48">
  <xsd:schema xmlns:xsd="http://www.w3.org/2001/XMLSchema" xmlns:xs="http://www.w3.org/2001/XMLSchema" xmlns:p="http://schemas.microsoft.com/office/2006/metadata/properties" xmlns:ns2="7415c002-77b5-461d-b925-d4d63c24e2ae" xmlns:ns3="aee49ac9-1be0-4ff7-9c21-041b9ca54ae4" targetNamespace="http://schemas.microsoft.com/office/2006/metadata/properties" ma:root="true" ma:fieldsID="9d754180c59600a06aaef18a3c192be7" ns2:_="" ns3:_="">
    <xsd:import namespace="7415c002-77b5-461d-b925-d4d63c24e2ae"/>
    <xsd:import namespace="aee49ac9-1be0-4ff7-9c21-041b9ca54ae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5c002-77b5-461d-b925-d4d63c24e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e49ac9-1be0-4ff7-9c21-041b9ca54ae4"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d428c634-f3cd-45cb-bc04-3146e926dd23}" ma:internalName="TaxCatchAll" ma:showField="CatchAllData" ma:web="aee49ac9-1be0-4ff7-9c21-041b9ca54a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ee49ac9-1be0-4ff7-9c21-041b9ca54ae4">
      <UserInfo>
        <DisplayName>Hussain, Syed Azhar</DisplayName>
        <AccountId>33</AccountId>
        <AccountType/>
      </UserInfo>
      <UserInfo>
        <DisplayName>Tati, Kavitha</DisplayName>
        <AccountId>32</AccountId>
        <AccountType/>
      </UserInfo>
      <UserInfo>
        <DisplayName>Khan, Javeed</DisplayName>
        <AccountId>34</AccountId>
        <AccountType/>
      </UserInfo>
      <UserInfo>
        <DisplayName>Subbiah Kumar, Sunitaa Preeti</DisplayName>
        <AccountId>31</AccountId>
        <AccountType/>
      </UserInfo>
      <UserInfo>
        <DisplayName>Jhunjhunwala, Gaurav</DisplayName>
        <AccountId>35</AccountId>
        <AccountType/>
      </UserInfo>
      <UserInfo>
        <DisplayName>Rajaram, Guru</DisplayName>
        <AccountId>27</AccountId>
        <AccountType/>
      </UserInfo>
      <UserInfo>
        <DisplayName>Revinipati Venugopal, Ramesh</DisplayName>
        <AccountId>30</AccountId>
        <AccountType/>
      </UserInfo>
      <UserInfo>
        <DisplayName>Jha, Tarun</DisplayName>
        <AccountId>28</AccountId>
        <AccountType/>
      </UserInfo>
      <UserInfo>
        <DisplayName>Walker, Josh</DisplayName>
        <AccountId>38</AccountId>
        <AccountType/>
      </UserInfo>
    </SharedWithUsers>
    <lcf76f155ced4ddcb4097134ff3c332f xmlns="7415c002-77b5-461d-b925-d4d63c24e2ae">
      <Terms xmlns="http://schemas.microsoft.com/office/infopath/2007/PartnerControls"/>
    </lcf76f155ced4ddcb4097134ff3c332f>
    <TaxCatchAll xmlns="aee49ac9-1be0-4ff7-9c21-041b9ca54ae4" xsi:nil="true"/>
  </documentManagement>
</p:properties>
</file>

<file path=customXml/itemProps1.xml><?xml version="1.0" encoding="utf-8"?>
<ds:datastoreItem xmlns:ds="http://schemas.openxmlformats.org/officeDocument/2006/customXml" ds:itemID="{CF3FC826-032B-4FB5-8B22-DD2C48DA41EE}">
  <ds:schemaRefs>
    <ds:schemaRef ds:uri="7415c002-77b5-461d-b925-d4d63c24e2ae"/>
    <ds:schemaRef ds:uri="aee49ac9-1be0-4ff7-9c21-041b9ca54a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12E9EB6-BE14-4E9B-B53A-6D95BDD731E5}">
  <ds:schemaRefs>
    <ds:schemaRef ds:uri="http://schemas.microsoft.com/sharepoint/v3/contenttype/forms"/>
  </ds:schemaRefs>
</ds:datastoreItem>
</file>

<file path=customXml/itemProps3.xml><?xml version="1.0" encoding="utf-8"?>
<ds:datastoreItem xmlns:ds="http://schemas.openxmlformats.org/officeDocument/2006/customXml" ds:itemID="{BA05E49B-70B5-4FEC-89D5-F69F52BE5B81}">
  <ds:schemaRefs>
    <ds:schemaRef ds:uri="aee49ac9-1be0-4ff7-9c21-041b9ca54ae4"/>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terms/"/>
    <ds:schemaRef ds:uri="7415c002-77b5-461d-b925-d4d63c24e2ae"/>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TotalTime>
  <Words>6315</Words>
  <Application>Microsoft Office PowerPoint</Application>
  <PresentationFormat>Widescreen</PresentationFormat>
  <Paragraphs>470</Paragraphs>
  <Slides>14</Slides>
  <Notes>13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5" baseType="lpstr">
      <vt:lpstr>Arial</vt:lpstr>
      <vt:lpstr>Arial,Sans-Serif</vt:lpstr>
      <vt:lpstr>Calibri</vt:lpstr>
      <vt:lpstr>Open Sans</vt:lpstr>
      <vt:lpstr>Open Sans Light</vt:lpstr>
      <vt:lpstr>Symbol</vt:lpstr>
      <vt:lpstr>Verdana</vt:lpstr>
      <vt:lpstr>Wingdings</vt:lpstr>
      <vt:lpstr>Wingdings 2</vt:lpstr>
      <vt:lpstr>Deloitte Brand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Deloitte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 Lake RFP Response</dc:title>
  <dc:subject/>
  <dc:creator>Williams, Camille (CA - Burlington)</dc:creator>
  <cp:keywords/>
  <dc:description>Deloitte</dc:description>
  <cp:lastModifiedBy>Ganti, Aditya</cp:lastModifiedBy>
  <cp:revision>1</cp:revision>
  <cp:lastPrinted>2014-06-25T02:16:22Z</cp:lastPrinted>
  <dcterms:created xsi:type="dcterms:W3CDTF">2020-12-23T15:25:53Z</dcterms:created>
  <dcterms:modified xsi:type="dcterms:W3CDTF">2024-03-07T19:13:19Z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0x0101004E20B83CAA0F7A458FDB4D83B020EAC3</vt:lpwstr>
  </property>
  <property fmtid="{D5CDD505-2E9C-101B-9397-08002B2CF9AE}" pid="3" name="MSIP_Label_ea60d57e-af5b-4752-ac57-3e4f28ca11dc_Enabled">
    <vt:lpwstr>true</vt:lpwstr>
  </property>
  <property fmtid="{D5CDD505-2E9C-101B-9397-08002B2CF9AE}" pid="4" name="MSIP_Label_ea60d57e-af5b-4752-ac57-3e4f28ca11dc_SetDate">
    <vt:lpwstr>2021-05-13T02:26:18Z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180c541f-71f2-473a-b198-113002a5fb29</vt:lpwstr>
  </property>
  <property fmtid="{D5CDD505-2E9C-101B-9397-08002B2CF9AE}" pid="9" name="MSIP_Label_ea60d57e-af5b-4752-ac57-3e4f28ca11dc_ContentBits">
    <vt:lpwstr>0</vt:lpwstr>
  </property>
  <property fmtid="{D5CDD505-2E9C-101B-9397-08002B2CF9AE}" pid="10" name="MediaServiceImageTags">
    <vt:lpwstr/>
  </property>
</Properties>
</file>