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
      <p:font typeface="Gadugi" panose="020B0502040204020203" pitchFamily="34" charset="0"/>
      <p:regular r:id="rId15"/>
      <p:bold r:id="rId16"/>
    </p:embeddedFont>
    <p:embeddedFont>
      <p:font typeface="Gill Sans Ultra Bold" panose="020B0A02020104020203" pitchFamily="34" charset="0"/>
      <p:regular r:id="rId17"/>
    </p:embeddedFont>
    <p:embeddedFont>
      <p:font typeface="Poppins" panose="00000500000000000000" pitchFamily="2"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73146" autoAdjust="0"/>
  </p:normalViewPr>
  <p:slideViewPr>
    <p:cSldViewPr>
      <p:cViewPr varScale="1">
        <p:scale>
          <a:sx n="30" d="100"/>
          <a:sy n="30" d="100"/>
        </p:scale>
        <p:origin x="89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k Kabiraj" userId="3536208cecbd6c53" providerId="LiveId" clId="{A64C6C5D-5662-4B97-9C6A-8710F3DF2CB4}"/>
    <pc:docChg chg="undo custSel modSld">
      <pc:chgData name="Abhik Kabiraj" userId="3536208cecbd6c53" providerId="LiveId" clId="{A64C6C5D-5662-4B97-9C6A-8710F3DF2CB4}" dt="2024-05-20T14:27:26.009" v="311" actId="20577"/>
      <pc:docMkLst>
        <pc:docMk/>
      </pc:docMkLst>
      <pc:sldChg chg="modSp mod modNotesTx">
        <pc:chgData name="Abhik Kabiraj" userId="3536208cecbd6c53" providerId="LiveId" clId="{A64C6C5D-5662-4B97-9C6A-8710F3DF2CB4}" dt="2024-05-20T04:21:32.146" v="176" actId="2711"/>
        <pc:sldMkLst>
          <pc:docMk/>
          <pc:sldMk cId="0" sldId="256"/>
        </pc:sldMkLst>
        <pc:spChg chg="mod">
          <ac:chgData name="Abhik Kabiraj" userId="3536208cecbd6c53" providerId="LiveId" clId="{A64C6C5D-5662-4B97-9C6A-8710F3DF2CB4}" dt="2024-05-20T04:21:32.146" v="176" actId="2711"/>
          <ac:spMkLst>
            <pc:docMk/>
            <pc:sldMk cId="0" sldId="256"/>
            <ac:spMk id="24" creationId="{00000000-0000-0000-0000-000000000000}"/>
          </ac:spMkLst>
        </pc:spChg>
      </pc:sldChg>
      <pc:sldChg chg="modSp mod modNotesTx">
        <pc:chgData name="Abhik Kabiraj" userId="3536208cecbd6c53" providerId="LiveId" clId="{A64C6C5D-5662-4B97-9C6A-8710F3DF2CB4}" dt="2024-05-20T04:22:04.240" v="180" actId="1076"/>
        <pc:sldMkLst>
          <pc:docMk/>
          <pc:sldMk cId="0" sldId="257"/>
        </pc:sldMkLst>
        <pc:spChg chg="mod">
          <ac:chgData name="Abhik Kabiraj" userId="3536208cecbd6c53" providerId="LiveId" clId="{A64C6C5D-5662-4B97-9C6A-8710F3DF2CB4}" dt="2024-05-20T04:21:50.577" v="177" actId="2711"/>
          <ac:spMkLst>
            <pc:docMk/>
            <pc:sldMk cId="0" sldId="257"/>
            <ac:spMk id="3" creationId="{00000000-0000-0000-0000-000000000000}"/>
          </ac:spMkLst>
        </pc:spChg>
        <pc:spChg chg="mod">
          <ac:chgData name="Abhik Kabiraj" userId="3536208cecbd6c53" providerId="LiveId" clId="{A64C6C5D-5662-4B97-9C6A-8710F3DF2CB4}" dt="2024-05-20T04:22:04.240" v="180" actId="1076"/>
          <ac:spMkLst>
            <pc:docMk/>
            <pc:sldMk cId="0" sldId="257"/>
            <ac:spMk id="4" creationId="{00000000-0000-0000-0000-000000000000}"/>
          </ac:spMkLst>
        </pc:spChg>
      </pc:sldChg>
      <pc:sldChg chg="modSp mod modNotesTx">
        <pc:chgData name="Abhik Kabiraj" userId="3536208cecbd6c53" providerId="LiveId" clId="{A64C6C5D-5662-4B97-9C6A-8710F3DF2CB4}" dt="2024-05-20T04:22:23.241" v="182" actId="2711"/>
        <pc:sldMkLst>
          <pc:docMk/>
          <pc:sldMk cId="0" sldId="258"/>
        </pc:sldMkLst>
        <pc:spChg chg="mod">
          <ac:chgData name="Abhik Kabiraj" userId="3536208cecbd6c53" providerId="LiveId" clId="{A64C6C5D-5662-4B97-9C6A-8710F3DF2CB4}" dt="2024-05-20T04:22:23.241" v="182" actId="2711"/>
          <ac:spMkLst>
            <pc:docMk/>
            <pc:sldMk cId="0" sldId="258"/>
            <ac:spMk id="33" creationId="{00000000-0000-0000-0000-000000000000}"/>
          </ac:spMkLst>
        </pc:spChg>
        <pc:picChg chg="mod">
          <ac:chgData name="Abhik Kabiraj" userId="3536208cecbd6c53" providerId="LiveId" clId="{A64C6C5D-5662-4B97-9C6A-8710F3DF2CB4}" dt="2024-05-20T04:22:14.323" v="181" actId="1076"/>
          <ac:picMkLst>
            <pc:docMk/>
            <pc:sldMk cId="0" sldId="258"/>
            <ac:picMk id="32" creationId="{00000000-0000-0000-0000-000000000000}"/>
          </ac:picMkLst>
        </pc:picChg>
      </pc:sldChg>
      <pc:sldChg chg="modSp mod modNotesTx">
        <pc:chgData name="Abhik Kabiraj" userId="3536208cecbd6c53" providerId="LiveId" clId="{A64C6C5D-5662-4B97-9C6A-8710F3DF2CB4}" dt="2024-05-20T04:25:35.712" v="194" actId="20577"/>
        <pc:sldMkLst>
          <pc:docMk/>
          <pc:sldMk cId="0" sldId="259"/>
        </pc:sldMkLst>
        <pc:spChg chg="mod">
          <ac:chgData name="Abhik Kabiraj" userId="3536208cecbd6c53" providerId="LiveId" clId="{A64C6C5D-5662-4B97-9C6A-8710F3DF2CB4}" dt="2024-05-20T04:22:37.549" v="183" actId="2711"/>
          <ac:spMkLst>
            <pc:docMk/>
            <pc:sldMk cId="0" sldId="259"/>
            <ac:spMk id="21" creationId="{00000000-0000-0000-0000-000000000000}"/>
          </ac:spMkLst>
        </pc:spChg>
        <pc:spChg chg="mod">
          <ac:chgData name="Abhik Kabiraj" userId="3536208cecbd6c53" providerId="LiveId" clId="{A64C6C5D-5662-4B97-9C6A-8710F3DF2CB4}" dt="2024-05-20T04:25:35.712" v="194" actId="20577"/>
          <ac:spMkLst>
            <pc:docMk/>
            <pc:sldMk cId="0" sldId="259"/>
            <ac:spMk id="22" creationId="{665E2326-46AE-5F99-D18E-385E990BF864}"/>
          </ac:spMkLst>
        </pc:spChg>
      </pc:sldChg>
      <pc:sldChg chg="addSp delSp modSp mod chgLayout modNotesTx">
        <pc:chgData name="Abhik Kabiraj" userId="3536208cecbd6c53" providerId="LiveId" clId="{A64C6C5D-5662-4B97-9C6A-8710F3DF2CB4}" dt="2024-05-20T04:27:13.642" v="242" actId="20577"/>
        <pc:sldMkLst>
          <pc:docMk/>
          <pc:sldMk cId="0" sldId="260"/>
        </pc:sldMkLst>
        <pc:spChg chg="mod">
          <ac:chgData name="Abhik Kabiraj" userId="3536208cecbd6c53" providerId="LiveId" clId="{A64C6C5D-5662-4B97-9C6A-8710F3DF2CB4}" dt="2024-05-20T04:22:50.636" v="184" actId="2711"/>
          <ac:spMkLst>
            <pc:docMk/>
            <pc:sldMk cId="0" sldId="260"/>
            <ac:spMk id="31" creationId="{00000000-0000-0000-0000-000000000000}"/>
          </ac:spMkLst>
        </pc:spChg>
        <pc:spChg chg="mod">
          <ac:chgData name="Abhik Kabiraj" userId="3536208cecbd6c53" providerId="LiveId" clId="{A64C6C5D-5662-4B97-9C6A-8710F3DF2CB4}" dt="2024-05-20T04:16:04.914" v="132" actId="20577"/>
          <ac:spMkLst>
            <pc:docMk/>
            <pc:sldMk cId="0" sldId="260"/>
            <ac:spMk id="34" creationId="{37D5C192-912B-77C0-BCDC-984377BB3513}"/>
          </ac:spMkLst>
        </pc:spChg>
        <pc:grpChg chg="del">
          <ac:chgData name="Abhik Kabiraj" userId="3536208cecbd6c53" providerId="LiveId" clId="{A64C6C5D-5662-4B97-9C6A-8710F3DF2CB4}" dt="2024-05-20T04:16:09.309" v="133" actId="478"/>
          <ac:grpSpMkLst>
            <pc:docMk/>
            <pc:sldMk cId="0" sldId="260"/>
            <ac:grpSpMk id="28" creationId="{00000000-0000-0000-0000-000000000000}"/>
          </ac:grpSpMkLst>
        </pc:grpChg>
        <pc:graphicFrameChg chg="add mod">
          <ac:chgData name="Abhik Kabiraj" userId="3536208cecbd6c53" providerId="LiveId" clId="{A64C6C5D-5662-4B97-9C6A-8710F3DF2CB4}" dt="2024-05-20T04:18:41.581" v="144" actId="1076"/>
          <ac:graphicFrameMkLst>
            <pc:docMk/>
            <pc:sldMk cId="0" sldId="260"/>
            <ac:graphicFrameMk id="37" creationId="{DF9E80B6-BFBA-29C1-61CE-708DABFC8C4B}"/>
          </ac:graphicFrameMkLst>
        </pc:graphicFrameChg>
        <pc:graphicFrameChg chg="add del mod">
          <ac:chgData name="Abhik Kabiraj" userId="3536208cecbd6c53" providerId="LiveId" clId="{A64C6C5D-5662-4B97-9C6A-8710F3DF2CB4}" dt="2024-05-20T04:21:05.074" v="175" actId="208"/>
          <ac:graphicFrameMkLst>
            <pc:docMk/>
            <pc:sldMk cId="0" sldId="260"/>
            <ac:graphicFrameMk id="40" creationId="{C87DA483-C597-045A-DEC4-69BA7C9D685E}"/>
          </ac:graphicFrameMkLst>
        </pc:graphicFrameChg>
        <pc:picChg chg="add del mod">
          <ac:chgData name="Abhik Kabiraj" userId="3536208cecbd6c53" providerId="LiveId" clId="{A64C6C5D-5662-4B97-9C6A-8710F3DF2CB4}" dt="2024-05-20T04:16:31.822" v="135" actId="12084"/>
          <ac:picMkLst>
            <pc:docMk/>
            <pc:sldMk cId="0" sldId="260"/>
            <ac:picMk id="36" creationId="{03F2474B-720C-BB4E-3142-9055523A65C9}"/>
          </ac:picMkLst>
        </pc:picChg>
        <pc:picChg chg="add del mod">
          <ac:chgData name="Abhik Kabiraj" userId="3536208cecbd6c53" providerId="LiveId" clId="{A64C6C5D-5662-4B97-9C6A-8710F3DF2CB4}" dt="2024-05-20T04:18:27.975" v="140" actId="12084"/>
          <ac:picMkLst>
            <pc:docMk/>
            <pc:sldMk cId="0" sldId="260"/>
            <ac:picMk id="39" creationId="{9346C847-A58B-4685-1639-BFB16BBFABDD}"/>
          </ac:picMkLst>
        </pc:picChg>
      </pc:sldChg>
      <pc:sldChg chg="modSp mod modNotesTx">
        <pc:chgData name="Abhik Kabiraj" userId="3536208cecbd6c53" providerId="LiveId" clId="{A64C6C5D-5662-4B97-9C6A-8710F3DF2CB4}" dt="2024-05-20T04:28:11.377" v="262" actId="20577"/>
        <pc:sldMkLst>
          <pc:docMk/>
          <pc:sldMk cId="0" sldId="261"/>
        </pc:sldMkLst>
        <pc:spChg chg="mod">
          <ac:chgData name="Abhik Kabiraj" userId="3536208cecbd6c53" providerId="LiveId" clId="{A64C6C5D-5662-4B97-9C6A-8710F3DF2CB4}" dt="2024-05-20T04:25:12.902" v="193" actId="2711"/>
          <ac:spMkLst>
            <pc:docMk/>
            <pc:sldMk cId="0" sldId="261"/>
            <ac:spMk id="33" creationId="{00000000-0000-0000-0000-000000000000}"/>
          </ac:spMkLst>
        </pc:spChg>
      </pc:sldChg>
      <pc:sldChg chg="modSp mod modNotesTx">
        <pc:chgData name="Abhik Kabiraj" userId="3536208cecbd6c53" providerId="LiveId" clId="{A64C6C5D-5662-4B97-9C6A-8710F3DF2CB4}" dt="2024-05-20T04:30:17.423" v="270" actId="20577"/>
        <pc:sldMkLst>
          <pc:docMk/>
          <pc:sldMk cId="0" sldId="262"/>
        </pc:sldMkLst>
        <pc:spChg chg="mod">
          <ac:chgData name="Abhik Kabiraj" userId="3536208cecbd6c53" providerId="LiveId" clId="{A64C6C5D-5662-4B97-9C6A-8710F3DF2CB4}" dt="2024-05-20T04:23:12.907" v="185" actId="2711"/>
          <ac:spMkLst>
            <pc:docMk/>
            <pc:sldMk cId="0" sldId="262"/>
            <ac:spMk id="3" creationId="{00000000-0000-0000-0000-000000000000}"/>
          </ac:spMkLst>
        </pc:spChg>
        <pc:spChg chg="mod">
          <ac:chgData name="Abhik Kabiraj" userId="3536208cecbd6c53" providerId="LiveId" clId="{A64C6C5D-5662-4B97-9C6A-8710F3DF2CB4}" dt="2024-05-20T04:29:19.397" v="263" actId="1076"/>
          <ac:spMkLst>
            <pc:docMk/>
            <pc:sldMk cId="0" sldId="262"/>
            <ac:spMk id="17" creationId="{E956999F-BD3C-8A72-89DF-98B74E37CBDC}"/>
          </ac:spMkLst>
        </pc:spChg>
      </pc:sldChg>
      <pc:sldChg chg="modSp mod modNotesTx">
        <pc:chgData name="Abhik Kabiraj" userId="3536208cecbd6c53" providerId="LiveId" clId="{A64C6C5D-5662-4B97-9C6A-8710F3DF2CB4}" dt="2024-05-20T14:25:28.837" v="300" actId="20577"/>
        <pc:sldMkLst>
          <pc:docMk/>
          <pc:sldMk cId="0" sldId="263"/>
        </pc:sldMkLst>
        <pc:graphicFrameChg chg="mod">
          <ac:chgData name="Abhik Kabiraj" userId="3536208cecbd6c53" providerId="LiveId" clId="{A64C6C5D-5662-4B97-9C6A-8710F3DF2CB4}" dt="2024-05-20T04:33:46.845" v="292" actId="113"/>
          <ac:graphicFrameMkLst>
            <pc:docMk/>
            <pc:sldMk cId="0" sldId="263"/>
            <ac:graphicFrameMk id="27" creationId="{31B21177-6932-3C71-514F-6620DA19D602}"/>
          </ac:graphicFrameMkLst>
        </pc:graphicFrameChg>
      </pc:sldChg>
      <pc:sldChg chg="modSp mod modNotesTx">
        <pc:chgData name="Abhik Kabiraj" userId="3536208cecbd6c53" providerId="LiveId" clId="{A64C6C5D-5662-4B97-9C6A-8710F3DF2CB4}" dt="2024-05-20T14:27:14.434" v="309" actId="20577"/>
        <pc:sldMkLst>
          <pc:docMk/>
          <pc:sldMk cId="0" sldId="265"/>
        </pc:sldMkLst>
        <pc:spChg chg="mod">
          <ac:chgData name="Abhik Kabiraj" userId="3536208cecbd6c53" providerId="LiveId" clId="{A64C6C5D-5662-4B97-9C6A-8710F3DF2CB4}" dt="2024-05-20T04:24:19.678" v="190" actId="2711"/>
          <ac:spMkLst>
            <pc:docMk/>
            <pc:sldMk cId="0" sldId="265"/>
            <ac:spMk id="6" creationId="{00000000-0000-0000-0000-000000000000}"/>
          </ac:spMkLst>
        </pc:spChg>
        <pc:spChg chg="mod">
          <ac:chgData name="Abhik Kabiraj" userId="3536208cecbd6c53" providerId="LiveId" clId="{A64C6C5D-5662-4B97-9C6A-8710F3DF2CB4}" dt="2024-05-20T04:23:34.759" v="186" actId="2711"/>
          <ac:spMkLst>
            <pc:docMk/>
            <pc:sldMk cId="0" sldId="265"/>
            <ac:spMk id="21" creationId="{19A1BE45-8301-44C6-A0D0-F8FDA800622F}"/>
          </ac:spMkLst>
        </pc:spChg>
      </pc:sldChg>
      <pc:sldChg chg="modSp mod modNotesTx">
        <pc:chgData name="Abhik Kabiraj" userId="3536208cecbd6c53" providerId="LiveId" clId="{A64C6C5D-5662-4B97-9C6A-8710F3DF2CB4}" dt="2024-05-20T14:27:26.009" v="311" actId="20577"/>
        <pc:sldMkLst>
          <pc:docMk/>
          <pc:sldMk cId="0" sldId="266"/>
        </pc:sldMkLst>
        <pc:spChg chg="mod">
          <ac:chgData name="Abhik Kabiraj" userId="3536208cecbd6c53" providerId="LiveId" clId="{A64C6C5D-5662-4B97-9C6A-8710F3DF2CB4}" dt="2024-05-20T04:24:04.983" v="189" actId="2711"/>
          <ac:spMkLst>
            <pc:docMk/>
            <pc:sldMk cId="0" sldId="266"/>
            <ac:spMk id="2" creationId="{00000000-0000-0000-0000-000000000000}"/>
          </ac:spMkLst>
        </pc:spChg>
        <pc:spChg chg="mod">
          <ac:chgData name="Abhik Kabiraj" userId="3536208cecbd6c53" providerId="LiveId" clId="{A64C6C5D-5662-4B97-9C6A-8710F3DF2CB4}" dt="2024-05-20T04:23:44.329" v="187" actId="2711"/>
          <ac:spMkLst>
            <pc:docMk/>
            <pc:sldMk cId="0" sldId="266"/>
            <ac:spMk id="7" creationId="{00000000-0000-0000-0000-000000000000}"/>
          </ac:spMkLst>
        </pc:spChg>
      </pc:sldChg>
      <pc:sldChg chg="modSp mod modNotesTx">
        <pc:chgData name="Abhik Kabiraj" userId="3536208cecbd6c53" providerId="LiveId" clId="{A64C6C5D-5662-4B97-9C6A-8710F3DF2CB4}" dt="2024-05-20T14:26:39.258" v="303" actId="20577"/>
        <pc:sldMkLst>
          <pc:docMk/>
          <pc:sldMk cId="2453851658" sldId="267"/>
        </pc:sldMkLst>
        <pc:graphicFrameChg chg="mod">
          <ac:chgData name="Abhik Kabiraj" userId="3536208cecbd6c53" providerId="LiveId" clId="{A64C6C5D-5662-4B97-9C6A-8710F3DF2CB4}" dt="2024-05-20T14:25:54.500" v="302" actId="1957"/>
          <ac:graphicFrameMkLst>
            <pc:docMk/>
            <pc:sldMk cId="2453851658" sldId="267"/>
            <ac:graphicFrameMk id="28" creationId="{29319511-FEE1-7C57-B8A7-E9B116E9029E}"/>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RK\Downloads\Task%203_Final%20Content%20Data%20set.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K\Downloads\Task%203_Final%20Content%20Data%20set.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tx1">
                    <a:lumMod val="65000"/>
                    <a:lumOff val="35000"/>
                  </a:schemeClr>
                </a:solidFill>
                <a:latin typeface="+mn-lt"/>
                <a:ea typeface="+mn-ea"/>
                <a:cs typeface="+mn-cs"/>
              </a:defRPr>
            </a:pPr>
            <a:r>
              <a:rPr lang="en-US" sz="3200" b="1" dirty="0"/>
              <a:t>Most Popular Categories</a:t>
            </a:r>
          </a:p>
        </c:rich>
      </c:tx>
      <c:overlay val="0"/>
      <c:spPr>
        <a:noFill/>
        <a:ln>
          <a:noFill/>
        </a:ln>
        <a:effectLst/>
      </c:spPr>
      <c:txPr>
        <a:bodyPr rot="0" spcFirstLastPara="1" vertOverflow="ellipsis" vert="horz" wrap="square" anchor="ctr" anchorCtr="1"/>
        <a:lstStyle/>
        <a:p>
          <a:pPr>
            <a:defRPr sz="3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Most!$A$2:$A$6</c:f>
              <c:strCache>
                <c:ptCount val="5"/>
                <c:pt idx="0">
                  <c:v>animals</c:v>
                </c:pt>
                <c:pt idx="1">
                  <c:v>science</c:v>
                </c:pt>
                <c:pt idx="2">
                  <c:v>healthy eating</c:v>
                </c:pt>
                <c:pt idx="3">
                  <c:v>technology</c:v>
                </c:pt>
                <c:pt idx="4">
                  <c:v>food</c:v>
                </c:pt>
              </c:strCache>
            </c:strRef>
          </c:cat>
          <c:val>
            <c:numRef>
              <c:f>Most!$B$2:$B$6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6788-4C90-A7FA-FE4B4A903C89}"/>
            </c:ext>
          </c:extLst>
        </c:ser>
        <c:dLbls>
          <c:dLblPos val="outEnd"/>
          <c:showLegendKey val="0"/>
          <c:showVal val="1"/>
          <c:showCatName val="0"/>
          <c:showSerName val="0"/>
          <c:showPercent val="0"/>
          <c:showBubbleSize val="0"/>
        </c:dLbls>
        <c:gapWidth val="219"/>
        <c:overlap val="-27"/>
        <c:axId val="1297055231"/>
        <c:axId val="1176895759"/>
      </c:barChart>
      <c:catAx>
        <c:axId val="12970552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76895759"/>
        <c:crosses val="autoZero"/>
        <c:auto val="1"/>
        <c:lblAlgn val="ctr"/>
        <c:lblOffset val="100"/>
        <c:noMultiLvlLbl val="0"/>
      </c:catAx>
      <c:valAx>
        <c:axId val="11768957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97055231"/>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24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r>
              <a:rPr lang="en-US" sz="3200" b="1" dirty="0"/>
              <a:t>Content Sentiment</a:t>
            </a:r>
          </a:p>
        </c:rich>
      </c:tx>
      <c:overlay val="0"/>
      <c:spPr>
        <a:noFill/>
        <a:ln>
          <a:noFill/>
        </a:ln>
        <a:effectLst/>
      </c:spPr>
      <c:txPr>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Sheet3!$G$1</c:f>
              <c:strCache>
                <c:ptCount val="1"/>
                <c:pt idx="0">
                  <c:v>Count</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cat>
            <c:strRef>
              <c:f>Sheet3!$F$2:$F$5</c:f>
              <c:strCache>
                <c:ptCount val="4"/>
                <c:pt idx="0">
                  <c:v>photo</c:v>
                </c:pt>
                <c:pt idx="1">
                  <c:v>video</c:v>
                </c:pt>
                <c:pt idx="2">
                  <c:v>GIF</c:v>
                </c:pt>
                <c:pt idx="3">
                  <c:v>audio</c:v>
                </c:pt>
              </c:strCache>
            </c:strRef>
          </c:cat>
          <c:val>
            <c:numRef>
              <c:f>Sheet3!$G$2:$G$5</c:f>
              <c:numCache>
                <c:formatCode>General</c:formatCode>
                <c:ptCount val="4"/>
                <c:pt idx="0">
                  <c:v>6589</c:v>
                </c:pt>
                <c:pt idx="1">
                  <c:v>6245</c:v>
                </c:pt>
                <c:pt idx="2">
                  <c:v>6079</c:v>
                </c:pt>
                <c:pt idx="3">
                  <c:v>5660</c:v>
                </c:pt>
              </c:numCache>
            </c:numRef>
          </c:val>
          <c:extLst>
            <c:ext xmlns:c16="http://schemas.microsoft.com/office/drawing/2014/chart" uri="{C3380CC4-5D6E-409C-BE32-E72D297353CC}">
              <c16:uniqueId val="{00000000-450D-4DE4-BB4E-B7F54E4441F6}"/>
            </c:ext>
          </c:extLst>
        </c:ser>
        <c:ser>
          <c:idx val="1"/>
          <c:order val="1"/>
          <c:tx>
            <c:strRef>
              <c:f>Sheet3!$H$1</c:f>
              <c:strCache>
                <c:ptCount val="1"/>
                <c:pt idx="0">
                  <c:v>Positive Score</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cat>
            <c:strRef>
              <c:f>Sheet3!$F$2:$F$5</c:f>
              <c:strCache>
                <c:ptCount val="4"/>
                <c:pt idx="0">
                  <c:v>photo</c:v>
                </c:pt>
                <c:pt idx="1">
                  <c:v>video</c:v>
                </c:pt>
                <c:pt idx="2">
                  <c:v>GIF</c:v>
                </c:pt>
                <c:pt idx="3">
                  <c:v>audio</c:v>
                </c:pt>
              </c:strCache>
            </c:strRef>
          </c:cat>
          <c:val>
            <c:numRef>
              <c:f>Sheet3!$H$2:$H$5</c:f>
              <c:numCache>
                <c:formatCode>General</c:formatCode>
                <c:ptCount val="4"/>
                <c:pt idx="0">
                  <c:v>3700</c:v>
                </c:pt>
                <c:pt idx="1">
                  <c:v>3510</c:v>
                </c:pt>
                <c:pt idx="2">
                  <c:v>3381</c:v>
                </c:pt>
                <c:pt idx="3">
                  <c:v>3216</c:v>
                </c:pt>
              </c:numCache>
            </c:numRef>
          </c:val>
          <c:extLst>
            <c:ext xmlns:c16="http://schemas.microsoft.com/office/drawing/2014/chart" uri="{C3380CC4-5D6E-409C-BE32-E72D297353CC}">
              <c16:uniqueId val="{00000001-450D-4DE4-BB4E-B7F54E4441F6}"/>
            </c:ext>
          </c:extLst>
        </c:ser>
        <c:ser>
          <c:idx val="2"/>
          <c:order val="2"/>
          <c:tx>
            <c:strRef>
              <c:f>Sheet3!$I$1</c:f>
              <c:strCache>
                <c:ptCount val="1"/>
                <c:pt idx="0">
                  <c:v>Negative Score</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cat>
            <c:strRef>
              <c:f>Sheet3!$F$2:$F$5</c:f>
              <c:strCache>
                <c:ptCount val="4"/>
                <c:pt idx="0">
                  <c:v>photo</c:v>
                </c:pt>
                <c:pt idx="1">
                  <c:v>video</c:v>
                </c:pt>
                <c:pt idx="2">
                  <c:v>GIF</c:v>
                </c:pt>
                <c:pt idx="3">
                  <c:v>audio</c:v>
                </c:pt>
              </c:strCache>
            </c:strRef>
          </c:cat>
          <c:val>
            <c:numRef>
              <c:f>Sheet3!$I$2:$I$5</c:f>
              <c:numCache>
                <c:formatCode>General</c:formatCode>
                <c:ptCount val="4"/>
                <c:pt idx="0">
                  <c:v>2057</c:v>
                </c:pt>
                <c:pt idx="1">
                  <c:v>1943</c:v>
                </c:pt>
                <c:pt idx="2">
                  <c:v>1924</c:v>
                </c:pt>
                <c:pt idx="3">
                  <c:v>1771</c:v>
                </c:pt>
              </c:numCache>
            </c:numRef>
          </c:val>
          <c:extLst>
            <c:ext xmlns:c16="http://schemas.microsoft.com/office/drawing/2014/chart" uri="{C3380CC4-5D6E-409C-BE32-E72D297353CC}">
              <c16:uniqueId val="{00000002-450D-4DE4-BB4E-B7F54E4441F6}"/>
            </c:ext>
          </c:extLst>
        </c:ser>
        <c:ser>
          <c:idx val="3"/>
          <c:order val="3"/>
          <c:tx>
            <c:strRef>
              <c:f>Sheet3!$J$1</c:f>
              <c:strCache>
                <c:ptCount val="1"/>
                <c:pt idx="0">
                  <c:v>Neutral Score</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cat>
            <c:strRef>
              <c:f>Sheet3!$F$2:$F$5</c:f>
              <c:strCache>
                <c:ptCount val="4"/>
                <c:pt idx="0">
                  <c:v>photo</c:v>
                </c:pt>
                <c:pt idx="1">
                  <c:v>video</c:v>
                </c:pt>
                <c:pt idx="2">
                  <c:v>GIF</c:v>
                </c:pt>
                <c:pt idx="3">
                  <c:v>audio</c:v>
                </c:pt>
              </c:strCache>
            </c:strRef>
          </c:cat>
          <c:val>
            <c:numRef>
              <c:f>Sheet3!$J$2:$J$5</c:f>
              <c:numCache>
                <c:formatCode>General</c:formatCode>
                <c:ptCount val="4"/>
                <c:pt idx="0">
                  <c:v>832</c:v>
                </c:pt>
                <c:pt idx="1">
                  <c:v>792</c:v>
                </c:pt>
                <c:pt idx="2">
                  <c:v>774</c:v>
                </c:pt>
                <c:pt idx="3">
                  <c:v>673</c:v>
                </c:pt>
              </c:numCache>
            </c:numRef>
          </c:val>
          <c:extLst>
            <c:ext xmlns:c16="http://schemas.microsoft.com/office/drawing/2014/chart" uri="{C3380CC4-5D6E-409C-BE32-E72D297353CC}">
              <c16:uniqueId val="{00000003-450D-4DE4-BB4E-B7F54E4441F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1" Type="http://schemas.openxmlformats.org/officeDocument/2006/relationships/image" Target="../media/image15.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5.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5F246B-7804-4063-AFD1-118715B3F604}" type="doc">
      <dgm:prSet loTypeId="urn:microsoft.com/office/officeart/2008/layout/CircularPictureCallout" loCatId="picture" qsTypeId="urn:microsoft.com/office/officeart/2005/8/quickstyle/simple1" qsCatId="simple" csTypeId="urn:microsoft.com/office/officeart/2005/8/colors/accent1_2" csCatId="accent1"/>
      <dgm:spPr/>
    </dgm:pt>
    <dgm:pt modelId="{9BF0D8B4-329D-4B76-A2AC-D7D029CDB9AF}" type="pres">
      <dgm:prSet presAssocID="{635F246B-7804-4063-AFD1-118715B3F604}" presName="Name0" presStyleCnt="0">
        <dgm:presLayoutVars>
          <dgm:chMax val="7"/>
          <dgm:chPref val="7"/>
          <dgm:dir/>
        </dgm:presLayoutVars>
      </dgm:prSet>
      <dgm:spPr/>
    </dgm:pt>
    <dgm:pt modelId="{264B7155-107A-42E3-AD80-E62B35260E75}" type="pres">
      <dgm:prSet presAssocID="{635F246B-7804-4063-AFD1-118715B3F604}" presName="Name1" presStyleCnt="0"/>
      <dgm:spPr/>
    </dgm:pt>
  </dgm:ptLst>
  <dgm:cxnLst>
    <dgm:cxn modelId="{ED375DA7-A096-42A3-8996-19FFDE944044}" type="presOf" srcId="{635F246B-7804-4063-AFD1-118715B3F604}" destId="{9BF0D8B4-329D-4B76-A2AC-D7D029CDB9AF}" srcOrd="0" destOrd="0" presId="urn:microsoft.com/office/officeart/2008/layout/CircularPictureCallout"/>
    <dgm:cxn modelId="{B36A16F5-54B0-4F82-A85B-E6DCE0158405}" type="presParOf" srcId="{9BF0D8B4-329D-4B76-A2AC-D7D029CDB9AF}" destId="{264B7155-107A-42E3-AD80-E62B35260E75}" srcOrd="0" destOrd="0" presId="urn:microsoft.com/office/officeart/2008/layout/CircularPictureCallou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29CEF2-8748-4079-AD7D-19FD79DB90B9}"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C58434FB-AE3D-4BA7-A588-2D3C0861770D}">
      <dgm:prSet phldrT="[Text]"/>
      <dgm:spPr/>
      <dgm:t>
        <a:bodyPr/>
        <a:lstStyle/>
        <a:p>
          <a:r>
            <a:rPr lang="en-IN" dirty="0"/>
            <a:t>  </a:t>
          </a:r>
        </a:p>
      </dgm:t>
    </dgm:pt>
    <dgm:pt modelId="{FE58FE29-9E82-47D5-92F2-CD999DD71E00}" type="parTrans" cxnId="{A655758F-A15C-417B-B629-098430DD1ED6}">
      <dgm:prSet/>
      <dgm:spPr/>
      <dgm:t>
        <a:bodyPr/>
        <a:lstStyle/>
        <a:p>
          <a:endParaRPr lang="en-IN"/>
        </a:p>
      </dgm:t>
    </dgm:pt>
    <dgm:pt modelId="{B3F1B677-7B0A-4EEC-B6BF-E36D2829C5BB}" type="sibTrans" cxnId="{A655758F-A15C-417B-B629-098430DD1ED6}">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13000" b="-13000"/>
          </a:stretch>
        </a:blipFill>
        <a:ln w="57150">
          <a:solidFill>
            <a:schemeClr val="tx2">
              <a:lumMod val="60000"/>
              <a:lumOff val="40000"/>
            </a:schemeClr>
          </a:solidFill>
        </a:ln>
      </dgm:spPr>
      <dgm:t>
        <a:bodyPr/>
        <a:lstStyle/>
        <a:p>
          <a:endParaRPr lang="en-IN"/>
        </a:p>
      </dgm:t>
    </dgm:pt>
    <dgm:pt modelId="{4C2887DC-DB41-4C95-AC6D-953D9804181C}" type="pres">
      <dgm:prSet presAssocID="{2129CEF2-8748-4079-AD7D-19FD79DB90B9}" presName="Name0" presStyleCnt="0">
        <dgm:presLayoutVars>
          <dgm:chMax val="7"/>
          <dgm:chPref val="7"/>
          <dgm:dir/>
        </dgm:presLayoutVars>
      </dgm:prSet>
      <dgm:spPr/>
    </dgm:pt>
    <dgm:pt modelId="{8100AA27-AE39-4826-BDA3-E2181C6CB567}" type="pres">
      <dgm:prSet presAssocID="{2129CEF2-8748-4079-AD7D-19FD79DB90B9}" presName="Name1" presStyleCnt="0"/>
      <dgm:spPr/>
    </dgm:pt>
    <dgm:pt modelId="{B0110F4F-6C5F-4EDF-8EBA-CB55196F408C}" type="pres">
      <dgm:prSet presAssocID="{B3F1B677-7B0A-4EEC-B6BF-E36D2829C5BB}" presName="picture_1" presStyleCnt="0"/>
      <dgm:spPr/>
    </dgm:pt>
    <dgm:pt modelId="{4FCF792F-375D-4480-98AD-E165669BA4BF}" type="pres">
      <dgm:prSet presAssocID="{B3F1B677-7B0A-4EEC-B6BF-E36D2829C5BB}" presName="pictureRepeatNode" presStyleLbl="alignImgPlace1" presStyleIdx="0" presStyleCnt="1" custScaleX="37384" custScaleY="36833" custLinFactNeighborX="19103" custLinFactNeighborY="28600"/>
      <dgm:spPr/>
    </dgm:pt>
    <dgm:pt modelId="{5993FEBB-B24E-4DFE-9470-A07D7CDCF768}" type="pres">
      <dgm:prSet presAssocID="{C58434FB-AE3D-4BA7-A588-2D3C0861770D}" presName="text_1" presStyleLbl="node1" presStyleIdx="0" presStyleCnt="0">
        <dgm:presLayoutVars>
          <dgm:bulletEnabled val="1"/>
        </dgm:presLayoutVars>
      </dgm:prSet>
      <dgm:spPr/>
    </dgm:pt>
  </dgm:ptLst>
  <dgm:cxnLst>
    <dgm:cxn modelId="{152C4B74-789B-4D71-B29E-92006103BEB6}" type="presOf" srcId="{C58434FB-AE3D-4BA7-A588-2D3C0861770D}" destId="{5993FEBB-B24E-4DFE-9470-A07D7CDCF768}" srcOrd="0" destOrd="0" presId="urn:microsoft.com/office/officeart/2008/layout/CircularPictureCallout"/>
    <dgm:cxn modelId="{D7475954-30AC-47E1-AD5B-D58F52110A71}" type="presOf" srcId="{2129CEF2-8748-4079-AD7D-19FD79DB90B9}" destId="{4C2887DC-DB41-4C95-AC6D-953D9804181C}" srcOrd="0" destOrd="0" presId="urn:microsoft.com/office/officeart/2008/layout/CircularPictureCallout"/>
    <dgm:cxn modelId="{A655758F-A15C-417B-B629-098430DD1ED6}" srcId="{2129CEF2-8748-4079-AD7D-19FD79DB90B9}" destId="{C58434FB-AE3D-4BA7-A588-2D3C0861770D}" srcOrd="0" destOrd="0" parTransId="{FE58FE29-9E82-47D5-92F2-CD999DD71E00}" sibTransId="{B3F1B677-7B0A-4EEC-B6BF-E36D2829C5BB}"/>
    <dgm:cxn modelId="{9F51A3E5-371F-498B-AC91-8EE404D9B44A}" type="presOf" srcId="{B3F1B677-7B0A-4EEC-B6BF-E36D2829C5BB}" destId="{4FCF792F-375D-4480-98AD-E165669BA4BF}" srcOrd="0" destOrd="0" presId="urn:microsoft.com/office/officeart/2008/layout/CircularPictureCallout"/>
    <dgm:cxn modelId="{CDFC6737-F652-40A4-9250-C5FE9961A4DF}" type="presParOf" srcId="{4C2887DC-DB41-4C95-AC6D-953D9804181C}" destId="{8100AA27-AE39-4826-BDA3-E2181C6CB567}" srcOrd="0" destOrd="0" presId="urn:microsoft.com/office/officeart/2008/layout/CircularPictureCallout"/>
    <dgm:cxn modelId="{814A0D3C-6ADC-4DBB-9E3F-BF3B0B556BAE}" type="presParOf" srcId="{8100AA27-AE39-4826-BDA3-E2181C6CB567}" destId="{B0110F4F-6C5F-4EDF-8EBA-CB55196F408C}" srcOrd="0" destOrd="0" presId="urn:microsoft.com/office/officeart/2008/layout/CircularPictureCallout"/>
    <dgm:cxn modelId="{052C1050-83EE-4157-ACEA-7D54052A8426}" type="presParOf" srcId="{B0110F4F-6C5F-4EDF-8EBA-CB55196F408C}" destId="{4FCF792F-375D-4480-98AD-E165669BA4BF}" srcOrd="0" destOrd="0" presId="urn:microsoft.com/office/officeart/2008/layout/CircularPictureCallout"/>
    <dgm:cxn modelId="{59BE9E25-712C-4826-90DD-EC22EFF58832}" type="presParOf" srcId="{8100AA27-AE39-4826-BDA3-E2181C6CB567}" destId="{5993FEBB-B24E-4DFE-9470-A07D7CDCF768}" srcOrd="1" destOrd="0" presId="urn:microsoft.com/office/officeart/2008/layout/CircularPictureCallou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F792F-375D-4480-98AD-E165669BA4BF}">
      <dsp:nvSpPr>
        <dsp:cNvPr id="0" name=""/>
        <dsp:cNvSpPr/>
      </dsp:nvSpPr>
      <dsp:spPr>
        <a:xfrm>
          <a:off x="5780785" y="3114980"/>
          <a:ext cx="2152243" cy="212052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3000" b="-13000"/>
          </a:stretch>
        </a:blipFill>
        <a:ln w="5715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dsp:style>
    </dsp:sp>
    <dsp:sp modelId="{5993FEBB-B24E-4DFE-9470-A07D7CDCF768}">
      <dsp:nvSpPr>
        <dsp:cNvPr id="0" name=""/>
        <dsp:cNvSpPr/>
      </dsp:nvSpPr>
      <dsp:spPr>
        <a:xfrm>
          <a:off x="3914843" y="2707174"/>
          <a:ext cx="3684559" cy="189985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889250">
            <a:lnSpc>
              <a:spcPct val="90000"/>
            </a:lnSpc>
            <a:spcBef>
              <a:spcPct val="0"/>
            </a:spcBef>
            <a:spcAft>
              <a:spcPct val="35000"/>
            </a:spcAft>
            <a:buNone/>
          </a:pPr>
          <a:r>
            <a:rPr lang="en-IN" sz="6500" kern="1200" dirty="0"/>
            <a:t>  </a:t>
          </a:r>
        </a:p>
      </dsp:txBody>
      <dsp:txXfrm>
        <a:off x="3914843" y="2707174"/>
        <a:ext cx="3684559" cy="1899850"/>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20.05.2024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Abhik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 </a:t>
            </a:r>
          </a:p>
          <a:p>
            <a:pPr lvl="0"/>
            <a:r>
              <a:rPr lang="en-US" dirty="0"/>
              <a:t>We tackled this task and found the top 5 most popular categories as asked, but we also went one step further.</a:t>
            </a:r>
          </a:p>
          <a:p>
            <a:pPr marL="171450" lvl="0" indent="-171450">
              <a:buFontTx/>
              <a:buChar char="-"/>
            </a:pPr>
            <a:r>
              <a:rPr lang="en-US" dirty="0"/>
              <a:t>We found that animals and science are the two most popular categories, suggesting that users like "real-life" and "factual" content</a:t>
            </a:r>
          </a:p>
          <a:p>
            <a:pPr marL="171450" lvl="0" indent="-171450">
              <a:buFontTx/>
              <a:buChar char="-"/>
            </a:pPr>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marL="171450" lvl="0" indent="-171450">
              <a:buFontTx/>
              <a:buChar char="-"/>
            </a:pPr>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 </a:t>
            </a:r>
          </a:p>
          <a:p>
            <a:pPr marL="228600" lvl="0" indent="-228600">
              <a:buAutoNum type="arabicPeriod"/>
            </a:pPr>
            <a:r>
              <a:rPr lang="en-US" dirty="0"/>
              <a:t>We will recap the overall project to give a high level understanding of the business problem we're tackling and the specific requirements. </a:t>
            </a:r>
          </a:p>
          <a:p>
            <a:pPr marL="228600" lvl="0" indent="-228600">
              <a:buAutoNum type="arabicPeriod"/>
            </a:pPr>
            <a:r>
              <a:rPr lang="en-US" dirty="0"/>
              <a:t>We will dive into the specific problem that we, the Data Analytics team, have been focusing on and will give some background as to why this is such a big problem. </a:t>
            </a:r>
          </a:p>
          <a:p>
            <a:pPr marL="228600" lvl="0" indent="-228600">
              <a:buAutoNum type="arabicPeriod"/>
            </a:pPr>
            <a:r>
              <a:rPr lang="en-US" dirty="0"/>
              <a:t>After introducing the problem, I will go over the team responsible from our side in tackling this task. </a:t>
            </a:r>
          </a:p>
          <a:p>
            <a:pPr marL="228600" lvl="0" indent="-228600">
              <a:buAutoNum type="arabicPeriod"/>
            </a:pPr>
            <a:r>
              <a:rPr lang="en-US" dirty="0"/>
              <a:t>I will then go over the high-level process that we followed to complete this task so that you have complete clarity in how we tackle these kinds of tasks. </a:t>
            </a:r>
          </a:p>
          <a:p>
            <a:pPr marL="228600" lvl="0" indent="-228600">
              <a:buAutoNum type="arabicPeriod"/>
            </a:pPr>
            <a:r>
              <a:rPr lang="en-US" dirty="0"/>
              <a:t>Finally, I will go over the all important results and I will present them as a series of insights and visualizations from our analysis. To wrap up, I will summarize and be open to any questions.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 </a:t>
            </a:r>
          </a:p>
          <a:p>
            <a:pPr lvl="0"/>
            <a:r>
              <a:rPr lang="en-US" dirty="0"/>
              <a:t>We, Accenture have embarked on a 3-month pilot with Social Buzz to focus on 3 main tasks, aligned with some of the biggest challenges that you’re currently facing. </a:t>
            </a:r>
          </a:p>
          <a:p>
            <a:pPr lvl="0"/>
            <a:r>
              <a:rPr lang="en-US" dirty="0"/>
              <a:t>Social Buzz has reached a huge scale in recent years to become recognized as a global unicorn company. We are here to help you manage this scale and to guide you in the right direction. </a:t>
            </a:r>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 </a:t>
            </a:r>
          </a:p>
          <a:p>
            <a:pPr lvl="0"/>
            <a:r>
              <a:rPr lang="en-US" dirty="0"/>
              <a:t>Clearly with such grand scale, this comes with a lot of data and with such vast amounts of data comes challenges. </a:t>
            </a:r>
          </a:p>
          <a:p>
            <a:pPr lvl="0"/>
            <a:r>
              <a:rPr lang="en-US" dirty="0"/>
              <a:t>To give a background on how much data you've been creating:- You told us that your platform receives over 100000 posts per day which amounts to 36 500 000 posts every year, of which, this is all unstructured data making it very hard to make sense of. </a:t>
            </a:r>
          </a:p>
          <a:p>
            <a:pPr lvl="0"/>
            <a:r>
              <a:rPr lang="en-US" dirty="0"/>
              <a:t>In this day and age, content is king. Just look at some of the biggest platforms in the world, for example YouTube, Facebook and Netflix... they are all content businesses... </a:t>
            </a:r>
          </a:p>
          <a:p>
            <a:pPr lvl="0"/>
            <a:r>
              <a:rPr lang="en-US" dirty="0"/>
              <a:t>But how to capitalize on it when there is so much? </a:t>
            </a:r>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helped to guide the team to produce high-quality analysis. </a:t>
            </a:r>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 </a:t>
            </a:r>
          </a:p>
          <a:p>
            <a:pPr lvl="0"/>
            <a:r>
              <a:rPr lang="en-US" dirty="0"/>
              <a:t>And finally, Abhik, who was solely responsible for taking leadership guidance and delivering high-quality insights from the raw datasets and turning these into business decisions.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Well we approached it in 5 steps: </a:t>
            </a:r>
          </a:p>
          <a:p>
            <a:pPr marL="228600" lvl="0" indent="-228600">
              <a:buAutoNum type="arabicPeriod"/>
            </a:pPr>
            <a:r>
              <a:rPr lang="en-US" dirty="0"/>
              <a:t>Data understanding - the key to success on any data project is to understand the data in detail. So we took the time to understand the data model and domain of your business. </a:t>
            </a:r>
          </a:p>
          <a:p>
            <a:pPr marL="228600" lvl="0" indent="-228600">
              <a:buAutoNum type="arabicPeriod"/>
            </a:pPr>
            <a:r>
              <a:rPr lang="en-US" dirty="0"/>
              <a:t>Data cleaning - after understanding your business, we then cleaned the available datasets and thought about what an ideal dataset should look like for this problem. </a:t>
            </a:r>
          </a:p>
          <a:p>
            <a:pPr marL="228600" lvl="0" indent="-228600">
              <a:buAutoNum type="arabicPeriod"/>
            </a:pPr>
            <a:r>
              <a:rPr lang="en-US" dirty="0"/>
              <a:t>Data modelling - After ensuring the data was clean for analysis, we needed to process and model this data into a dataset that can precisely answer the business questions and produce the results needed. </a:t>
            </a:r>
          </a:p>
          <a:p>
            <a:pPr marL="228600" lvl="0" indent="-228600">
              <a:buAutoNum type="arabicPeriod"/>
            </a:pPr>
            <a:r>
              <a:rPr lang="en-US" dirty="0"/>
              <a:t>Data analysis - With our new dataset, we used our analytical expertise to uncover insights from this dataset and to produce visualizations to describe the insights. </a:t>
            </a:r>
          </a:p>
          <a:p>
            <a:pPr marL="228600" lvl="0" indent="-228600">
              <a:buAutoNum type="arabicPeriod"/>
            </a:pPr>
            <a:r>
              <a:rPr lang="en-US" dirty="0"/>
              <a:t>And finally we used these insights to unlock business decisions and to make recommendations on next steps.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Science and Animals. </a:t>
            </a:r>
          </a:p>
          <a:p>
            <a:pPr lvl="0"/>
            <a:r>
              <a:rPr lang="en-US" dirty="0"/>
              <a:t>As well as this, there were 1897 reactions from just the animal category alone! People obviously really like animals! </a:t>
            </a:r>
          </a:p>
          <a:p>
            <a:pPr lvl="0"/>
            <a:r>
              <a:rPr lang="en-US" dirty="0"/>
              <a:t>And also the most common month for users to post within was January. This aligns with seasonal trends of social media users that feel the need to reconnect with people after calendar events such as Christmas. </a:t>
            </a:r>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 </a:t>
            </a:r>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r>
              <a:rPr lang="en-US" dirty="0"/>
              <a:t>Finally, its also interesting to see science and technology too. This may suggest that people enjoy consuming factual content and snippets of content that they can learn something from</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diagramLayout" Target="../diagrams/layout2.xml"/><Relationship Id="rId3" Type="http://schemas.openxmlformats.org/officeDocument/2006/relationships/image" Target="../media/image7.png"/><Relationship Id="rId7" Type="http://schemas.openxmlformats.org/officeDocument/2006/relationships/diagramData" Target="../diagrams/data1.xml"/><Relationship Id="rId12" Type="http://schemas.openxmlformats.org/officeDocument/2006/relationships/diagramData" Target="../diagrams/data2.xml"/><Relationship Id="rId2" Type="http://schemas.openxmlformats.org/officeDocument/2006/relationships/notesSlide" Target="../notesSlides/notesSlide5.xml"/><Relationship Id="rId16" Type="http://schemas.microsoft.com/office/2007/relationships/diagramDrawing" Target="../diagrams/drawing2.xml"/><Relationship Id="rId1" Type="http://schemas.openxmlformats.org/officeDocument/2006/relationships/slideLayout" Target="../slideLayouts/slideLayout7.xml"/><Relationship Id="rId6" Type="http://schemas.openxmlformats.org/officeDocument/2006/relationships/image" Target="../media/image14.jpeg"/><Relationship Id="rId11" Type="http://schemas.microsoft.com/office/2007/relationships/diagramDrawing" Target="../diagrams/drawing1.xml"/><Relationship Id="rId5" Type="http://schemas.openxmlformats.org/officeDocument/2006/relationships/image" Target="../media/image13.jpeg"/><Relationship Id="rId15" Type="http://schemas.openxmlformats.org/officeDocument/2006/relationships/diagramColors" Target="../diagrams/colors2.xml"/><Relationship Id="rId10" Type="http://schemas.openxmlformats.org/officeDocument/2006/relationships/diagramColors" Target="../diagrams/colors1.xml"/><Relationship Id="rId4" Type="http://schemas.openxmlformats.org/officeDocument/2006/relationships/image" Target="../media/image8.svg"/><Relationship Id="rId9" Type="http://schemas.openxmlformats.org/officeDocument/2006/relationships/diagramQuickStyle" Target="../diagrams/quickStyle1.xml"/><Relationship Id="rId1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ill Sans Ultra Bold" panose="020B0A02020104020203" pitchFamily="34" charset="0"/>
              </a:rPr>
              <a:t>Social Buzz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1" name="TextBox 12">
            <a:extLst>
              <a:ext uri="{FF2B5EF4-FFF2-40B4-BE49-F238E27FC236}">
                <a16:creationId xmlns:a16="http://schemas.microsoft.com/office/drawing/2014/main" id="{19A1BE45-8301-44C6-A0D0-F8FDA800622F}"/>
              </a:ext>
            </a:extLst>
          </p:cNvPr>
          <p:cNvSpPr txBox="1"/>
          <p:nvPr/>
        </p:nvSpPr>
        <p:spPr>
          <a:xfrm>
            <a:off x="11414167" y="837474"/>
            <a:ext cx="6508437" cy="7571303"/>
          </a:xfrm>
          <a:prstGeom prst="rect">
            <a:avLst/>
          </a:prstGeom>
        </p:spPr>
        <p:txBody>
          <a:bodyPr wrap="square" lIns="0" tIns="0" rIns="0" bIns="0" rtlCol="0" anchor="t">
            <a:spAutoFit/>
          </a:bodyPr>
          <a:lstStyle/>
          <a:p>
            <a:pPr algn="l" fontAlgn="base"/>
            <a:endParaRPr lang="en-US" sz="2000" i="0" dirty="0">
              <a:solidFill>
                <a:srgbClr val="A100FF"/>
              </a:solidFill>
              <a:effectLst/>
              <a:latin typeface="Poppins" panose="02000000000000000000" pitchFamily="2" charset="0"/>
            </a:endParaRPr>
          </a:p>
          <a:p>
            <a:pPr marL="342900" indent="-342900" algn="l" fontAlgn="base">
              <a:buFont typeface="Wingdings" panose="05000000000000000000" pitchFamily="2" charset="2"/>
              <a:buChar char="Ø"/>
            </a:pPr>
            <a:endParaRPr lang="en-US" sz="2000" b="0" i="0" dirty="0">
              <a:solidFill>
                <a:srgbClr val="A100FF"/>
              </a:solidFill>
              <a:effectLst/>
              <a:latin typeface="Poppins" panose="00000500000000000000" pitchFamily="2" charset="0"/>
              <a:cs typeface="Poppins" panose="00000500000000000000" pitchFamily="2" charset="0"/>
            </a:endParaRPr>
          </a:p>
          <a:p>
            <a:pPr marL="342900" indent="-342900" algn="l" fontAlgn="base">
              <a:buFont typeface="Wingdings" panose="05000000000000000000" pitchFamily="2" charset="2"/>
              <a:buChar char="Ø"/>
            </a:pPr>
            <a:r>
              <a:rPr lang="en-US" sz="2000" b="0" i="0" dirty="0">
                <a:solidFill>
                  <a:srgbClr val="A100FF"/>
                </a:solidFill>
                <a:effectLst/>
                <a:latin typeface="Poppins" panose="00000500000000000000" pitchFamily="2" charset="0"/>
                <a:cs typeface="Poppins" panose="00000500000000000000" pitchFamily="2" charset="0"/>
              </a:rPr>
              <a:t>There are a total of 16 distinct content categories. Out of which Animal and Science categories are the most popular one.</a:t>
            </a:r>
          </a:p>
          <a:p>
            <a:pPr marL="342900" indent="-342900" algn="l" fontAlgn="base">
              <a:buFont typeface="Wingdings" panose="05000000000000000000" pitchFamily="2" charset="2"/>
              <a:buChar char="Ø"/>
            </a:pPr>
            <a:endParaRPr lang="en-US" sz="2000" b="0" i="0" dirty="0">
              <a:solidFill>
                <a:srgbClr val="A100FF"/>
              </a:solidFill>
              <a:effectLst/>
              <a:latin typeface="Poppins" panose="00000500000000000000" pitchFamily="2" charset="0"/>
              <a:cs typeface="Poppins" panose="00000500000000000000" pitchFamily="2" charset="0"/>
            </a:endParaRPr>
          </a:p>
          <a:p>
            <a:pPr marL="342900" indent="-342900" algn="l" fontAlgn="base">
              <a:buFont typeface="Wingdings" panose="05000000000000000000" pitchFamily="2" charset="2"/>
              <a:buChar char="Ø"/>
            </a:pPr>
            <a:r>
              <a:rPr lang="en-US" sz="2000" b="0" i="0" dirty="0">
                <a:solidFill>
                  <a:srgbClr val="A100FF"/>
                </a:solidFill>
                <a:effectLst/>
                <a:latin typeface="Poppins" panose="00000500000000000000" pitchFamily="2" charset="0"/>
                <a:cs typeface="Poppins" panose="00000500000000000000" pitchFamily="2" charset="0"/>
              </a:rPr>
              <a:t>4 types of content- Photo, Video, GIF and Audio, out of which people prefer photo and video the most.</a:t>
            </a:r>
          </a:p>
          <a:p>
            <a:pPr marL="342900" indent="-342900" algn="l" fontAlgn="base">
              <a:buFont typeface="Wingdings" panose="05000000000000000000" pitchFamily="2" charset="2"/>
              <a:buChar char="Ø"/>
            </a:pPr>
            <a:endParaRPr lang="en-US" sz="2000" b="0" i="0" dirty="0">
              <a:solidFill>
                <a:srgbClr val="A100FF"/>
              </a:solidFill>
              <a:effectLst/>
              <a:latin typeface="Poppins" panose="00000500000000000000" pitchFamily="2" charset="0"/>
              <a:cs typeface="Poppins" panose="00000500000000000000" pitchFamily="2" charset="0"/>
            </a:endParaRPr>
          </a:p>
          <a:p>
            <a:pPr marL="342900" indent="-342900" algn="l" fontAlgn="base">
              <a:buFont typeface="Wingdings" panose="05000000000000000000" pitchFamily="2" charset="2"/>
              <a:buChar char="Ø"/>
            </a:pPr>
            <a:r>
              <a:rPr lang="en-US" sz="2000" dirty="0">
                <a:solidFill>
                  <a:srgbClr val="A100FF"/>
                </a:solidFill>
                <a:latin typeface="Poppins" panose="00000500000000000000" pitchFamily="2" charset="0"/>
                <a:cs typeface="Poppins" panose="00000500000000000000" pitchFamily="2" charset="0"/>
              </a:rPr>
              <a:t>May</a:t>
            </a:r>
            <a:r>
              <a:rPr lang="en-US" sz="2000" b="0" i="0" dirty="0">
                <a:solidFill>
                  <a:srgbClr val="A100FF"/>
                </a:solidFill>
                <a:effectLst/>
                <a:latin typeface="Poppins" panose="00000500000000000000" pitchFamily="2" charset="0"/>
                <a:cs typeface="Poppins" panose="00000500000000000000" pitchFamily="2" charset="0"/>
              </a:rPr>
              <a:t> month has the highest number of posts and stands at 2138 posts , while February month has the lowest number of posts (1914 Posts)</a:t>
            </a:r>
          </a:p>
          <a:p>
            <a:pPr marL="342900" indent="-342900" algn="l" fontAlgn="base">
              <a:buFont typeface="Wingdings" panose="05000000000000000000" pitchFamily="2" charset="2"/>
              <a:buChar char="Ø"/>
            </a:pPr>
            <a:endParaRPr lang="en-US" sz="2000" b="0" i="0" dirty="0">
              <a:solidFill>
                <a:srgbClr val="A100FF"/>
              </a:solidFill>
              <a:effectLst/>
              <a:latin typeface="Poppins" panose="00000500000000000000" pitchFamily="2" charset="0"/>
              <a:cs typeface="Poppins" panose="00000500000000000000" pitchFamily="2" charset="0"/>
            </a:endParaRPr>
          </a:p>
          <a:p>
            <a:pPr algn="l" fontAlgn="base"/>
            <a:r>
              <a:rPr lang="en-US" sz="2000" dirty="0">
                <a:solidFill>
                  <a:srgbClr val="A100FF"/>
                </a:solidFill>
                <a:latin typeface="Poppins" panose="00000500000000000000" pitchFamily="2" charset="0"/>
                <a:cs typeface="Poppins" panose="00000500000000000000" pitchFamily="2" charset="0"/>
              </a:rPr>
              <a:t>Conclusion</a:t>
            </a:r>
          </a:p>
          <a:p>
            <a:pPr algn="l" fontAlgn="base"/>
            <a:endParaRPr lang="en-US" sz="2000" dirty="0">
              <a:solidFill>
                <a:srgbClr val="A100FF"/>
              </a:solidFill>
              <a:latin typeface="Poppins" panose="00000500000000000000" pitchFamily="2" charset="0"/>
              <a:cs typeface="Poppins" panose="00000500000000000000" pitchFamily="2" charset="0"/>
            </a:endParaRPr>
          </a:p>
          <a:p>
            <a:pPr marL="342900" indent="-342900" algn="l" fontAlgn="base">
              <a:buFont typeface="Wingdings" panose="05000000000000000000" pitchFamily="2" charset="2"/>
              <a:buChar char="Ø"/>
            </a:pPr>
            <a:r>
              <a:rPr lang="en-US" sz="2000" b="0" i="0" dirty="0">
                <a:solidFill>
                  <a:srgbClr val="A100FF"/>
                </a:solidFill>
                <a:effectLst/>
                <a:latin typeface="Poppins" panose="00000500000000000000" pitchFamily="2" charset="0"/>
                <a:cs typeface="Poppins" panose="00000500000000000000" pitchFamily="2" charset="0"/>
              </a:rPr>
              <a:t>Social Buzz should focus more on </a:t>
            </a:r>
            <a:r>
              <a:rPr lang="en-US" sz="2000" dirty="0">
                <a:solidFill>
                  <a:srgbClr val="A100FF"/>
                </a:solidFill>
                <a:latin typeface="Poppins" panose="00000500000000000000" pitchFamily="2" charset="0"/>
                <a:cs typeface="Poppins" panose="00000500000000000000" pitchFamily="2" charset="0"/>
              </a:rPr>
              <a:t>the top 5 categories that’s Animal, Technology, Science, Healthy eating and food and can create campaign to specifically target those audiences</a:t>
            </a:r>
          </a:p>
          <a:p>
            <a:pPr marL="342900" indent="-342900" algn="l" fontAlgn="base">
              <a:buFont typeface="Wingdings" panose="05000000000000000000" pitchFamily="2" charset="2"/>
              <a:buChar char="Ø"/>
            </a:pPr>
            <a:r>
              <a:rPr lang="en-US" sz="2000" dirty="0">
                <a:solidFill>
                  <a:srgbClr val="A100FF"/>
                </a:solidFill>
                <a:latin typeface="Poppins" panose="00000500000000000000" pitchFamily="2" charset="0"/>
                <a:cs typeface="Poppins" panose="00000500000000000000" pitchFamily="2" charset="0"/>
              </a:rPr>
              <a:t>Social Buzz can need to maximize in the month of January , May and August as they number of posts in these months are the highest.  </a:t>
            </a:r>
          </a:p>
          <a:p>
            <a:pPr marL="342900" indent="-342900" algn="l" fontAlgn="base">
              <a:buFont typeface="Wingdings" panose="05000000000000000000" pitchFamily="2" charset="2"/>
              <a:buChar char="Ø"/>
            </a:pPr>
            <a:endParaRPr lang="en-US" sz="2000" dirty="0">
              <a:solidFill>
                <a:srgbClr val="A100FF"/>
              </a:solidFill>
              <a:latin typeface="Poppins" panose="02000000000000000000" pitchFamily="2" charset="0"/>
            </a:endParaRPr>
          </a:p>
        </p:txBody>
      </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31657"/>
          </a:xfrm>
          <a:prstGeom prst="rect">
            <a:avLst/>
          </a:prstGeom>
        </p:spPr>
        <p:txBody>
          <a:bodyPr lIns="0" tIns="0" rIns="0" bIns="0" rtlCol="0" anchor="t">
            <a:spAutoFit/>
          </a:bodyPr>
          <a:lstStyle/>
          <a:p>
            <a:pPr>
              <a:lnSpc>
                <a:spcPts val="3640"/>
              </a:lnSpc>
            </a:pPr>
            <a:r>
              <a:rPr lang="en-US" sz="2600" spc="-26" dirty="0">
                <a:solidFill>
                  <a:srgbClr val="FFFFFF"/>
                </a:solidFill>
                <a:latin typeface="Arial" panose="020B0604020202020204" pitchFamily="34" charset="0"/>
                <a:cs typeface="Arial" panose="020B0604020202020204" pitchFamily="34" charset="0"/>
              </a:rPr>
              <a:t>ANY</a:t>
            </a:r>
            <a:r>
              <a:rPr lang="en-US" sz="2600" spc="-26" dirty="0">
                <a:solidFill>
                  <a:srgbClr val="FFFFFF"/>
                </a:solidFill>
                <a:latin typeface="Graphik Regular" panose="020B0503030202060203" pitchFamily="34" charset="0"/>
              </a:rPr>
              <a:t> </a:t>
            </a:r>
            <a:r>
              <a:rPr lang="en-US" sz="2600" spc="-26" dirty="0">
                <a:solidFill>
                  <a:srgbClr val="FFFFFF"/>
                </a:solidFill>
                <a:latin typeface="Arial" panose="020B0604020202020204" pitchFamily="34" charset="0"/>
                <a:cs typeface="Arial" panose="020B0604020202020204" pitchFamily="34" charset="0"/>
              </a:rPr>
              <a:t>QUESTIONS</a:t>
            </a:r>
            <a:r>
              <a:rPr lang="en-US" sz="2600" spc="-26" dirty="0">
                <a:solidFill>
                  <a:srgbClr val="FFFFFF"/>
                </a:solidFill>
                <a:latin typeface="Graphik Regular" panose="020B0503030202060203" pitchFamily="34" charset="0"/>
              </a:rPr>
              <a:t>?</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Arial" panose="020B0604020202020204" pitchFamily="34" charset="0"/>
                <a:cs typeface="Arial" panose="020B0604020202020204"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667000" y="3285301"/>
            <a:ext cx="8928034" cy="3675671"/>
            <a:chOff x="-339455" y="0"/>
            <a:chExt cx="11904046" cy="4900894"/>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Today's agenda</a:t>
              </a:r>
            </a:p>
          </p:txBody>
        </p:sp>
        <p:sp>
          <p:nvSpPr>
            <p:cNvPr id="4" name="TextBox 4"/>
            <p:cNvSpPr txBox="1"/>
            <p:nvPr/>
          </p:nvSpPr>
          <p:spPr>
            <a:xfrm>
              <a:off x="-339455" y="2181942"/>
              <a:ext cx="11564591" cy="2718952"/>
            </a:xfrm>
            <a:prstGeom prst="rect">
              <a:avLst/>
            </a:prstGeom>
          </p:spPr>
          <p:txBody>
            <a:bodyPr lIns="0" tIns="0" rIns="0" bIns="0" rtlCol="0" anchor="t">
              <a:spAutoFit/>
            </a:bodyPr>
            <a:lstStyle/>
            <a:p>
              <a:pPr>
                <a:lnSpc>
                  <a:spcPts val="2660"/>
                </a:lnSpc>
              </a:pPr>
              <a:r>
                <a:rPr lang="en-US" sz="1900" spc="-19" dirty="0">
                  <a:solidFill>
                    <a:srgbClr val="000000"/>
                  </a:solidFill>
                  <a:latin typeface="Arial" panose="020B0604020202020204" pitchFamily="34" charset="0"/>
                  <a:cs typeface="Arial" panose="020B0604020202020204" pitchFamily="34" charset="0"/>
                </a:rPr>
                <a:t>Project recap</a:t>
              </a:r>
            </a:p>
            <a:p>
              <a:pPr>
                <a:lnSpc>
                  <a:spcPts val="2660"/>
                </a:lnSpc>
              </a:pPr>
              <a:r>
                <a:rPr lang="en-US" sz="1900" spc="-19" dirty="0">
                  <a:solidFill>
                    <a:srgbClr val="000000"/>
                  </a:solidFill>
                  <a:latin typeface="Arial" panose="020B0604020202020204" pitchFamily="34" charset="0"/>
                  <a:cs typeface="Arial" panose="020B0604020202020204" pitchFamily="34" charset="0"/>
                </a:rPr>
                <a:t>Problem</a:t>
              </a:r>
            </a:p>
            <a:p>
              <a:pPr>
                <a:lnSpc>
                  <a:spcPts val="2660"/>
                </a:lnSpc>
              </a:pPr>
              <a:r>
                <a:rPr lang="en-US" sz="1900" spc="-19" dirty="0">
                  <a:solidFill>
                    <a:srgbClr val="000000"/>
                  </a:solidFill>
                  <a:latin typeface="Arial" panose="020B0604020202020204" pitchFamily="34" charset="0"/>
                  <a:cs typeface="Arial" panose="020B0604020202020204" pitchFamily="34" charset="0"/>
                </a:rPr>
                <a:t>The Analytics team</a:t>
              </a:r>
            </a:p>
            <a:p>
              <a:pPr>
                <a:lnSpc>
                  <a:spcPts val="2660"/>
                </a:lnSpc>
              </a:pPr>
              <a:r>
                <a:rPr lang="en-US" sz="1900" spc="-19" dirty="0">
                  <a:solidFill>
                    <a:srgbClr val="000000"/>
                  </a:solidFill>
                  <a:latin typeface="Arial" panose="020B0604020202020204" pitchFamily="34" charset="0"/>
                  <a:cs typeface="Arial" panose="020B0604020202020204" pitchFamily="34" charset="0"/>
                </a:rPr>
                <a:t>Process</a:t>
              </a:r>
            </a:p>
            <a:p>
              <a:pPr>
                <a:lnSpc>
                  <a:spcPts val="2660"/>
                </a:lnSpc>
              </a:pPr>
              <a:r>
                <a:rPr lang="en-US" sz="1900" spc="-19" dirty="0">
                  <a:solidFill>
                    <a:srgbClr val="000000"/>
                  </a:solidFill>
                  <a:latin typeface="Arial" panose="020B0604020202020204" pitchFamily="34" charset="0"/>
                  <a:cs typeface="Arial" panose="020B0604020202020204" pitchFamily="34" charset="0"/>
                </a:rPr>
                <a:t>Insights</a:t>
              </a:r>
            </a:p>
            <a:p>
              <a:pPr>
                <a:lnSpc>
                  <a:spcPts val="2660"/>
                </a:lnSpc>
              </a:pPr>
              <a:r>
                <a:rPr lang="en-US" sz="1900" spc="-19" dirty="0">
                  <a:solidFill>
                    <a:srgbClr val="000000"/>
                  </a:solidFill>
                  <a:latin typeface="Arial" panose="020B0604020202020204" pitchFamily="34" charset="0"/>
                  <a:cs typeface="Arial" panose="020B0604020202020204"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US" sz="4000"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98822" y="2005585"/>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Arial" panose="020B0604020202020204" pitchFamily="34" charset="0"/>
                <a:cs typeface="Arial" panose="020B0604020202020204" pitchFamily="34" charset="0"/>
              </a:rPr>
              <a:t>Project Recap</a:t>
            </a:r>
          </a:p>
        </p:txBody>
      </p:sp>
      <p:sp>
        <p:nvSpPr>
          <p:cNvPr id="34" name="TextBox 33">
            <a:extLst>
              <a:ext uri="{FF2B5EF4-FFF2-40B4-BE49-F238E27FC236}">
                <a16:creationId xmlns:a16="http://schemas.microsoft.com/office/drawing/2014/main" id="{9D5AD7CB-EA08-AF6D-9EFA-1188C50C4100}"/>
              </a:ext>
            </a:extLst>
          </p:cNvPr>
          <p:cNvSpPr txBox="1"/>
          <p:nvPr/>
        </p:nvSpPr>
        <p:spPr>
          <a:xfrm>
            <a:off x="8436952" y="2400300"/>
            <a:ext cx="7488848" cy="5016758"/>
          </a:xfrm>
          <a:prstGeom prst="rect">
            <a:avLst/>
          </a:prstGeom>
          <a:noFill/>
        </p:spPr>
        <p:txBody>
          <a:bodyPr wrap="square" rtlCol="0">
            <a:spAutoFit/>
          </a:bodyPr>
          <a:lstStyle/>
          <a:p>
            <a:pPr algn="just"/>
            <a:r>
              <a:rPr lang="en-US" sz="3200" dirty="0"/>
              <a:t>Social Buzz is a fast growing technology unicorn that need to adapt quickly to it’s global scale. </a:t>
            </a:r>
          </a:p>
          <a:p>
            <a:pPr algn="just"/>
            <a:r>
              <a:rPr lang="en-US" sz="3200" dirty="0"/>
              <a:t>Accenture has begun a 3 month POC Focusing on these tasks:</a:t>
            </a:r>
          </a:p>
          <a:p>
            <a:pPr marL="571500" indent="-571500" algn="just">
              <a:buFont typeface="Arial" panose="020B0604020202020204" pitchFamily="34" charset="0"/>
              <a:buChar char="•"/>
            </a:pPr>
            <a:r>
              <a:rPr lang="en-US" sz="3200" dirty="0"/>
              <a:t>An audit of Social Buzz’s big data practice</a:t>
            </a:r>
          </a:p>
          <a:p>
            <a:pPr marL="571500" indent="-571500" algn="just">
              <a:buFont typeface="Arial" panose="020B0604020202020204" pitchFamily="34" charset="0"/>
              <a:buChar char="•"/>
            </a:pPr>
            <a:r>
              <a:rPr lang="en-US" sz="3200" dirty="0"/>
              <a:t>Recommendations for a successful IPO</a:t>
            </a:r>
          </a:p>
          <a:p>
            <a:pPr marL="571500" indent="-571500" algn="just">
              <a:buFont typeface="Arial" panose="020B0604020202020204" pitchFamily="34" charset="0"/>
              <a:buChar char="•"/>
            </a:pPr>
            <a:r>
              <a:rPr lang="en-US" sz="3200" dirty="0"/>
              <a:t>Analysis to find Social Buzz’s top 5 most popular categories of content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Arial" panose="020B0604020202020204" pitchFamily="34" charset="0"/>
                <a:cs typeface="Arial" panose="020B0604020202020204" pitchFamily="34" charset="0"/>
              </a:rPr>
              <a:t>Problem</a:t>
            </a:r>
          </a:p>
        </p:txBody>
      </p:sp>
      <p:sp>
        <p:nvSpPr>
          <p:cNvPr id="22" name="TextBox 21">
            <a:extLst>
              <a:ext uri="{FF2B5EF4-FFF2-40B4-BE49-F238E27FC236}">
                <a16:creationId xmlns:a16="http://schemas.microsoft.com/office/drawing/2014/main" id="{665E2326-46AE-5F99-D18E-385E990BF864}"/>
              </a:ext>
            </a:extLst>
          </p:cNvPr>
          <p:cNvSpPr txBox="1"/>
          <p:nvPr/>
        </p:nvSpPr>
        <p:spPr>
          <a:xfrm>
            <a:off x="1694544" y="4961740"/>
            <a:ext cx="7932509" cy="4524315"/>
          </a:xfrm>
          <a:prstGeom prst="rect">
            <a:avLst/>
          </a:prstGeom>
          <a:noFill/>
        </p:spPr>
        <p:txBody>
          <a:bodyPr wrap="square" rtlCol="0">
            <a:spAutoFit/>
          </a:bodyPr>
          <a:lstStyle/>
          <a:p>
            <a:pPr algn="just"/>
            <a:r>
              <a:rPr lang="en-US" sz="4400" dirty="0">
                <a:solidFill>
                  <a:schemeClr val="bg1"/>
                </a:solidFill>
              </a:rPr>
              <a:t>Over </a:t>
            </a:r>
            <a:r>
              <a:rPr lang="en-US" sz="4400" u="sng" dirty="0">
                <a:solidFill>
                  <a:schemeClr val="bg1"/>
                </a:solidFill>
              </a:rPr>
              <a:t>100000</a:t>
            </a:r>
            <a:r>
              <a:rPr lang="en-US" sz="4400" dirty="0">
                <a:solidFill>
                  <a:schemeClr val="bg1"/>
                </a:solidFill>
              </a:rPr>
              <a:t> posts per day</a:t>
            </a:r>
          </a:p>
          <a:p>
            <a:pPr algn="just"/>
            <a:endParaRPr lang="en-US" sz="4400" u="sng" dirty="0">
              <a:solidFill>
                <a:schemeClr val="bg1"/>
              </a:solidFill>
            </a:endParaRPr>
          </a:p>
          <a:p>
            <a:pPr algn="just"/>
            <a:r>
              <a:rPr lang="en-US" sz="4400" u="sng" dirty="0">
                <a:solidFill>
                  <a:schemeClr val="bg1"/>
                </a:solidFill>
              </a:rPr>
              <a:t>36,500,000</a:t>
            </a:r>
            <a:r>
              <a:rPr lang="en-US" sz="4400" dirty="0">
                <a:solidFill>
                  <a:schemeClr val="bg1"/>
                </a:solidFill>
              </a:rPr>
              <a:t> piecers of content per year!</a:t>
            </a:r>
            <a:endParaRPr lang="en-US" sz="3600" dirty="0">
              <a:solidFill>
                <a:schemeClr val="bg1"/>
              </a:solidFill>
            </a:endParaRPr>
          </a:p>
          <a:p>
            <a:pPr algn="just"/>
            <a:r>
              <a:rPr lang="en-US" sz="2800" dirty="0">
                <a:solidFill>
                  <a:schemeClr val="bg1"/>
                </a:solidFill>
              </a:rPr>
              <a:t>But how to capitalize on it when there is so much?</a:t>
            </a:r>
          </a:p>
          <a:p>
            <a:pPr algn="just"/>
            <a:endParaRPr lang="en-US" sz="2800" dirty="0">
              <a:solidFill>
                <a:schemeClr val="bg1"/>
              </a:solidFill>
            </a:endParaRPr>
          </a:p>
          <a:p>
            <a:pPr algn="just"/>
            <a:r>
              <a:rPr lang="en-US" sz="2800" dirty="0">
                <a:solidFill>
                  <a:schemeClr val="bg1"/>
                </a:solidFill>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team</a:t>
            </a:r>
          </a:p>
        </p:txBody>
      </p:sp>
      <p:sp>
        <p:nvSpPr>
          <p:cNvPr id="32" name="TextBox 31">
            <a:extLst>
              <a:ext uri="{FF2B5EF4-FFF2-40B4-BE49-F238E27FC236}">
                <a16:creationId xmlns:a16="http://schemas.microsoft.com/office/drawing/2014/main" id="{AA779EC1-5E23-C275-1729-CA2B6AB5D397}"/>
              </a:ext>
            </a:extLst>
          </p:cNvPr>
          <p:cNvSpPr txBox="1"/>
          <p:nvPr/>
        </p:nvSpPr>
        <p:spPr>
          <a:xfrm>
            <a:off x="14249400" y="1714500"/>
            <a:ext cx="4038600" cy="954107"/>
          </a:xfrm>
          <a:prstGeom prst="rect">
            <a:avLst/>
          </a:prstGeom>
          <a:noFill/>
        </p:spPr>
        <p:txBody>
          <a:bodyPr wrap="square" rtlCol="0">
            <a:spAutoFit/>
          </a:bodyPr>
          <a:lstStyle/>
          <a:p>
            <a:r>
              <a:rPr lang="en-US" sz="2800" b="1" dirty="0"/>
              <a:t>Andrew Fleming</a:t>
            </a:r>
          </a:p>
          <a:p>
            <a:r>
              <a:rPr lang="en-US" sz="2800" dirty="0"/>
              <a:t>Chief Technical Architect</a:t>
            </a:r>
          </a:p>
        </p:txBody>
      </p:sp>
      <p:sp>
        <p:nvSpPr>
          <p:cNvPr id="33" name="TextBox 32">
            <a:extLst>
              <a:ext uri="{FF2B5EF4-FFF2-40B4-BE49-F238E27FC236}">
                <a16:creationId xmlns:a16="http://schemas.microsoft.com/office/drawing/2014/main" id="{AC5F7314-514C-D0BB-F1F8-18173249EA23}"/>
              </a:ext>
            </a:extLst>
          </p:cNvPr>
          <p:cNvSpPr txBox="1"/>
          <p:nvPr/>
        </p:nvSpPr>
        <p:spPr>
          <a:xfrm>
            <a:off x="14313680" y="4701404"/>
            <a:ext cx="4038600" cy="954107"/>
          </a:xfrm>
          <a:prstGeom prst="rect">
            <a:avLst/>
          </a:prstGeom>
          <a:noFill/>
        </p:spPr>
        <p:txBody>
          <a:bodyPr wrap="square" rtlCol="0">
            <a:spAutoFit/>
          </a:bodyPr>
          <a:lstStyle/>
          <a:p>
            <a:r>
              <a:rPr lang="en-US" sz="2800" b="1" dirty="0"/>
              <a:t>Marcus </a:t>
            </a:r>
            <a:r>
              <a:rPr lang="en-US" sz="2800" b="1" dirty="0" err="1"/>
              <a:t>Rompton</a:t>
            </a:r>
            <a:endParaRPr lang="en-US" sz="2800" b="1" dirty="0"/>
          </a:p>
          <a:p>
            <a:r>
              <a:rPr lang="en-US" sz="2800" dirty="0"/>
              <a:t>Senior Principle</a:t>
            </a:r>
          </a:p>
        </p:txBody>
      </p:sp>
      <p:sp>
        <p:nvSpPr>
          <p:cNvPr id="34" name="TextBox 33">
            <a:extLst>
              <a:ext uri="{FF2B5EF4-FFF2-40B4-BE49-F238E27FC236}">
                <a16:creationId xmlns:a16="http://schemas.microsoft.com/office/drawing/2014/main" id="{37D5C192-912B-77C0-BCDC-984377BB3513}"/>
              </a:ext>
            </a:extLst>
          </p:cNvPr>
          <p:cNvSpPr txBox="1"/>
          <p:nvPr/>
        </p:nvSpPr>
        <p:spPr>
          <a:xfrm>
            <a:off x="14313680" y="7688308"/>
            <a:ext cx="4038600" cy="954107"/>
          </a:xfrm>
          <a:prstGeom prst="rect">
            <a:avLst/>
          </a:prstGeom>
          <a:noFill/>
        </p:spPr>
        <p:txBody>
          <a:bodyPr wrap="square" rtlCol="0">
            <a:spAutoFit/>
          </a:bodyPr>
          <a:lstStyle/>
          <a:p>
            <a:r>
              <a:rPr lang="en-US" sz="2800" b="1" dirty="0"/>
              <a:t>Abhik</a:t>
            </a:r>
          </a:p>
          <a:p>
            <a:r>
              <a:rPr lang="en-US" sz="2800" dirty="0"/>
              <a:t>Data Analyst</a:t>
            </a:r>
          </a:p>
        </p:txBody>
      </p:sp>
      <p:graphicFrame>
        <p:nvGraphicFramePr>
          <p:cNvPr id="37" name="Diagram 36">
            <a:extLst>
              <a:ext uri="{FF2B5EF4-FFF2-40B4-BE49-F238E27FC236}">
                <a16:creationId xmlns:a16="http://schemas.microsoft.com/office/drawing/2014/main" id="{DF9E80B6-BFBA-29C1-61CE-708DABFC8C4B}"/>
              </a:ext>
            </a:extLst>
          </p:cNvPr>
          <p:cNvGraphicFramePr/>
          <p:nvPr>
            <p:extLst>
              <p:ext uri="{D42A27DB-BD31-4B8C-83A1-F6EECF244321}">
                <p14:modId xmlns:p14="http://schemas.microsoft.com/office/powerpoint/2010/main" val="3733744783"/>
              </p:ext>
            </p:extLst>
          </p:nvPr>
        </p:nvGraphicFramePr>
        <p:xfrm>
          <a:off x="5240892" y="250922"/>
          <a:ext cx="6486525" cy="82105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0" name="Diagram 39">
            <a:extLst>
              <a:ext uri="{FF2B5EF4-FFF2-40B4-BE49-F238E27FC236}">
                <a16:creationId xmlns:a16="http://schemas.microsoft.com/office/drawing/2014/main" id="{C87DA483-C597-045A-DEC4-69BA7C9D685E}"/>
              </a:ext>
            </a:extLst>
          </p:cNvPr>
          <p:cNvGraphicFramePr/>
          <p:nvPr>
            <p:extLst>
              <p:ext uri="{D42A27DB-BD31-4B8C-83A1-F6EECF244321}">
                <p14:modId xmlns:p14="http://schemas.microsoft.com/office/powerpoint/2010/main" val="28977742"/>
              </p:ext>
            </p:extLst>
          </p:nvPr>
        </p:nvGraphicFramePr>
        <p:xfrm>
          <a:off x="5630753" y="3640031"/>
          <a:ext cx="11514247" cy="607546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Arial" panose="020B0604020202020204" pitchFamily="34" charset="0"/>
                <a:cs typeface="Arial" panose="020B0604020202020204"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EADABC3-5805-6CB5-C47C-BBC752B90135}"/>
              </a:ext>
            </a:extLst>
          </p:cNvPr>
          <p:cNvSpPr txBox="1"/>
          <p:nvPr/>
        </p:nvSpPr>
        <p:spPr>
          <a:xfrm>
            <a:off x="4095793" y="1201068"/>
            <a:ext cx="5048207" cy="646331"/>
          </a:xfrm>
          <a:prstGeom prst="rect">
            <a:avLst/>
          </a:prstGeom>
          <a:noFill/>
        </p:spPr>
        <p:txBody>
          <a:bodyPr wrap="square" rtlCol="0">
            <a:spAutoFit/>
          </a:bodyPr>
          <a:lstStyle/>
          <a:p>
            <a:pPr algn="just"/>
            <a:r>
              <a:rPr lang="en-US" sz="3600" dirty="0">
                <a:solidFill>
                  <a:schemeClr val="bg1"/>
                </a:solidFill>
              </a:rPr>
              <a:t>Data Understanding</a:t>
            </a:r>
          </a:p>
        </p:txBody>
      </p:sp>
      <p:sp>
        <p:nvSpPr>
          <p:cNvPr id="40" name="TextBox 39">
            <a:extLst>
              <a:ext uri="{FF2B5EF4-FFF2-40B4-BE49-F238E27FC236}">
                <a16:creationId xmlns:a16="http://schemas.microsoft.com/office/drawing/2014/main" id="{F3397D75-4733-60DB-7B14-234D71A6879B}"/>
              </a:ext>
            </a:extLst>
          </p:cNvPr>
          <p:cNvSpPr txBox="1"/>
          <p:nvPr/>
        </p:nvSpPr>
        <p:spPr>
          <a:xfrm>
            <a:off x="6158261" y="2855030"/>
            <a:ext cx="5048207" cy="646331"/>
          </a:xfrm>
          <a:prstGeom prst="rect">
            <a:avLst/>
          </a:prstGeom>
          <a:noFill/>
        </p:spPr>
        <p:txBody>
          <a:bodyPr wrap="square" rtlCol="0">
            <a:spAutoFit/>
          </a:bodyPr>
          <a:lstStyle/>
          <a:p>
            <a:pPr algn="just"/>
            <a:r>
              <a:rPr lang="en-US" sz="3600" dirty="0">
                <a:solidFill>
                  <a:schemeClr val="bg1"/>
                </a:solidFill>
              </a:rPr>
              <a:t>Data Cleaning		</a:t>
            </a:r>
          </a:p>
        </p:txBody>
      </p:sp>
      <p:sp>
        <p:nvSpPr>
          <p:cNvPr id="41" name="TextBox 40">
            <a:extLst>
              <a:ext uri="{FF2B5EF4-FFF2-40B4-BE49-F238E27FC236}">
                <a16:creationId xmlns:a16="http://schemas.microsoft.com/office/drawing/2014/main" id="{19E085D0-80F4-6A9D-F341-77D0308479F7}"/>
              </a:ext>
            </a:extLst>
          </p:cNvPr>
          <p:cNvSpPr txBox="1"/>
          <p:nvPr/>
        </p:nvSpPr>
        <p:spPr>
          <a:xfrm>
            <a:off x="8231642" y="4421228"/>
            <a:ext cx="5048207" cy="646331"/>
          </a:xfrm>
          <a:prstGeom prst="rect">
            <a:avLst/>
          </a:prstGeom>
          <a:noFill/>
        </p:spPr>
        <p:txBody>
          <a:bodyPr wrap="square" rtlCol="0">
            <a:spAutoFit/>
          </a:bodyPr>
          <a:lstStyle/>
          <a:p>
            <a:pPr algn="just"/>
            <a:r>
              <a:rPr lang="en-US" sz="3600" dirty="0">
                <a:solidFill>
                  <a:schemeClr val="bg1"/>
                </a:solidFill>
              </a:rPr>
              <a:t>Data Modelling</a:t>
            </a:r>
          </a:p>
        </p:txBody>
      </p:sp>
      <p:sp>
        <p:nvSpPr>
          <p:cNvPr id="42" name="TextBox 41">
            <a:extLst>
              <a:ext uri="{FF2B5EF4-FFF2-40B4-BE49-F238E27FC236}">
                <a16:creationId xmlns:a16="http://schemas.microsoft.com/office/drawing/2014/main" id="{DCEC7DAF-53E6-4703-FA09-7D4FECD0C911}"/>
              </a:ext>
            </a:extLst>
          </p:cNvPr>
          <p:cNvSpPr txBox="1"/>
          <p:nvPr/>
        </p:nvSpPr>
        <p:spPr>
          <a:xfrm>
            <a:off x="9815634" y="6164624"/>
            <a:ext cx="5048207" cy="646331"/>
          </a:xfrm>
          <a:prstGeom prst="rect">
            <a:avLst/>
          </a:prstGeom>
          <a:noFill/>
        </p:spPr>
        <p:txBody>
          <a:bodyPr wrap="square" rtlCol="0">
            <a:spAutoFit/>
          </a:bodyPr>
          <a:lstStyle/>
          <a:p>
            <a:pPr algn="just"/>
            <a:r>
              <a:rPr lang="en-US" sz="3600" dirty="0">
                <a:solidFill>
                  <a:schemeClr val="bg1"/>
                </a:solidFill>
              </a:rPr>
              <a:t>Data Analysis</a:t>
            </a:r>
          </a:p>
        </p:txBody>
      </p:sp>
      <p:sp>
        <p:nvSpPr>
          <p:cNvPr id="43" name="TextBox 42">
            <a:extLst>
              <a:ext uri="{FF2B5EF4-FFF2-40B4-BE49-F238E27FC236}">
                <a16:creationId xmlns:a16="http://schemas.microsoft.com/office/drawing/2014/main" id="{DF623AE9-A62E-0F0C-6D6F-95A3A423226C}"/>
              </a:ext>
            </a:extLst>
          </p:cNvPr>
          <p:cNvSpPr txBox="1"/>
          <p:nvPr/>
        </p:nvSpPr>
        <p:spPr>
          <a:xfrm>
            <a:off x="11756593" y="7975777"/>
            <a:ext cx="5048207" cy="646331"/>
          </a:xfrm>
          <a:prstGeom prst="rect">
            <a:avLst/>
          </a:prstGeom>
          <a:noFill/>
        </p:spPr>
        <p:txBody>
          <a:bodyPr wrap="square" rtlCol="0">
            <a:spAutoFit/>
          </a:bodyPr>
          <a:lstStyle/>
          <a:p>
            <a:pPr algn="just"/>
            <a:r>
              <a:rPr lang="en-US" sz="3600" dirty="0">
                <a:solidFill>
                  <a:schemeClr val="bg1"/>
                </a:solidFill>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BC01E651-6882-28CA-7CEC-93E7E2FBBED4}"/>
              </a:ext>
            </a:extLst>
          </p:cNvPr>
          <p:cNvSpPr txBox="1"/>
          <p:nvPr/>
        </p:nvSpPr>
        <p:spPr>
          <a:xfrm>
            <a:off x="832164" y="4624507"/>
            <a:ext cx="5029200" cy="1323439"/>
          </a:xfrm>
          <a:prstGeom prst="rect">
            <a:avLst/>
          </a:prstGeom>
          <a:noFill/>
        </p:spPr>
        <p:txBody>
          <a:bodyPr wrap="square" rtlCol="0">
            <a:spAutoFit/>
          </a:bodyPr>
          <a:lstStyle/>
          <a:p>
            <a:pPr algn="ctr"/>
            <a:endParaRPr lang="en-US" sz="4000" dirty="0"/>
          </a:p>
          <a:p>
            <a:pPr algn="ctr"/>
            <a:r>
              <a:rPr lang="en-US" sz="4000" dirty="0"/>
              <a:t>Unique Categories</a:t>
            </a:r>
          </a:p>
        </p:txBody>
      </p:sp>
      <p:sp>
        <p:nvSpPr>
          <p:cNvPr id="15" name="TextBox 14">
            <a:extLst>
              <a:ext uri="{FF2B5EF4-FFF2-40B4-BE49-F238E27FC236}">
                <a16:creationId xmlns:a16="http://schemas.microsoft.com/office/drawing/2014/main" id="{F39F962F-A89D-FD8A-A2A3-55145B71FABF}"/>
              </a:ext>
            </a:extLst>
          </p:cNvPr>
          <p:cNvSpPr txBox="1"/>
          <p:nvPr/>
        </p:nvSpPr>
        <p:spPr>
          <a:xfrm>
            <a:off x="6243692" y="4530884"/>
            <a:ext cx="5029200" cy="1323439"/>
          </a:xfrm>
          <a:prstGeom prst="rect">
            <a:avLst/>
          </a:prstGeom>
          <a:noFill/>
        </p:spPr>
        <p:txBody>
          <a:bodyPr wrap="square" rtlCol="0">
            <a:spAutoFit/>
          </a:bodyPr>
          <a:lstStyle/>
          <a:p>
            <a:pPr algn="ctr"/>
            <a:endParaRPr lang="en-US" sz="4000" dirty="0"/>
          </a:p>
          <a:p>
            <a:pPr algn="ctr"/>
            <a:r>
              <a:rPr lang="en-US" sz="4000" dirty="0"/>
              <a:t>Most Favorite Category</a:t>
            </a:r>
          </a:p>
        </p:txBody>
      </p:sp>
      <p:sp>
        <p:nvSpPr>
          <p:cNvPr id="16" name="TextBox 15">
            <a:extLst>
              <a:ext uri="{FF2B5EF4-FFF2-40B4-BE49-F238E27FC236}">
                <a16:creationId xmlns:a16="http://schemas.microsoft.com/office/drawing/2014/main" id="{A487AB2A-9612-5FF7-8E68-F4142FB9DF36}"/>
              </a:ext>
            </a:extLst>
          </p:cNvPr>
          <p:cNvSpPr txBox="1"/>
          <p:nvPr/>
        </p:nvSpPr>
        <p:spPr>
          <a:xfrm>
            <a:off x="11740086" y="4541317"/>
            <a:ext cx="5029200" cy="1938992"/>
          </a:xfrm>
          <a:prstGeom prst="rect">
            <a:avLst/>
          </a:prstGeom>
          <a:noFill/>
        </p:spPr>
        <p:txBody>
          <a:bodyPr wrap="square" rtlCol="0">
            <a:spAutoFit/>
          </a:bodyPr>
          <a:lstStyle/>
          <a:p>
            <a:pPr algn="ctr"/>
            <a:endParaRPr lang="en-US" sz="4000" dirty="0"/>
          </a:p>
          <a:p>
            <a:pPr algn="ctr"/>
            <a:r>
              <a:rPr lang="en-US" sz="4000" dirty="0"/>
              <a:t>With Most Number of Posts</a:t>
            </a:r>
          </a:p>
        </p:txBody>
      </p:sp>
      <p:sp>
        <p:nvSpPr>
          <p:cNvPr id="17" name="TextBox 16">
            <a:extLst>
              <a:ext uri="{FF2B5EF4-FFF2-40B4-BE49-F238E27FC236}">
                <a16:creationId xmlns:a16="http://schemas.microsoft.com/office/drawing/2014/main" id="{E956999F-BD3C-8A72-89DF-98B74E37CBDC}"/>
              </a:ext>
            </a:extLst>
          </p:cNvPr>
          <p:cNvSpPr txBox="1"/>
          <p:nvPr/>
        </p:nvSpPr>
        <p:spPr>
          <a:xfrm>
            <a:off x="1213899" y="3106199"/>
            <a:ext cx="5029200" cy="1569660"/>
          </a:xfrm>
          <a:prstGeom prst="rect">
            <a:avLst/>
          </a:prstGeom>
          <a:noFill/>
        </p:spPr>
        <p:txBody>
          <a:bodyPr wrap="square" rtlCol="0">
            <a:spAutoFit/>
          </a:bodyPr>
          <a:lstStyle/>
          <a:p>
            <a:pPr algn="ctr"/>
            <a:r>
              <a:rPr lang="en-US" sz="9600" dirty="0">
                <a:solidFill>
                  <a:srgbClr val="A100FF"/>
                </a:solidFill>
              </a:rPr>
              <a:t>16</a:t>
            </a:r>
            <a:endParaRPr lang="en-US" sz="9600" dirty="0"/>
          </a:p>
        </p:txBody>
      </p:sp>
      <p:sp>
        <p:nvSpPr>
          <p:cNvPr id="18" name="TextBox 17">
            <a:extLst>
              <a:ext uri="{FF2B5EF4-FFF2-40B4-BE49-F238E27FC236}">
                <a16:creationId xmlns:a16="http://schemas.microsoft.com/office/drawing/2014/main" id="{085F9F0D-AFCF-BF45-A650-64693C5BE867}"/>
              </a:ext>
            </a:extLst>
          </p:cNvPr>
          <p:cNvSpPr txBox="1"/>
          <p:nvPr/>
        </p:nvSpPr>
        <p:spPr>
          <a:xfrm>
            <a:off x="5998853" y="3106199"/>
            <a:ext cx="5029200" cy="1569660"/>
          </a:xfrm>
          <a:prstGeom prst="rect">
            <a:avLst/>
          </a:prstGeom>
          <a:noFill/>
        </p:spPr>
        <p:txBody>
          <a:bodyPr wrap="square" rtlCol="0">
            <a:spAutoFit/>
          </a:bodyPr>
          <a:lstStyle/>
          <a:p>
            <a:pPr algn="ctr"/>
            <a:r>
              <a:rPr lang="en-US" sz="9600" dirty="0">
                <a:solidFill>
                  <a:srgbClr val="A100FF"/>
                </a:solidFill>
              </a:rPr>
              <a:t>Animal</a:t>
            </a:r>
            <a:endParaRPr lang="en-US" sz="4000" dirty="0">
              <a:solidFill>
                <a:srgbClr val="A100FF"/>
              </a:solidFill>
            </a:endParaRPr>
          </a:p>
        </p:txBody>
      </p:sp>
      <p:sp>
        <p:nvSpPr>
          <p:cNvPr id="19" name="TextBox 18">
            <a:extLst>
              <a:ext uri="{FF2B5EF4-FFF2-40B4-BE49-F238E27FC236}">
                <a16:creationId xmlns:a16="http://schemas.microsoft.com/office/drawing/2014/main" id="{53591B2F-86FF-1624-AE1C-57A3F116220C}"/>
              </a:ext>
            </a:extLst>
          </p:cNvPr>
          <p:cNvSpPr txBox="1"/>
          <p:nvPr/>
        </p:nvSpPr>
        <p:spPr>
          <a:xfrm>
            <a:off x="11741273" y="3213101"/>
            <a:ext cx="5029200" cy="1569660"/>
          </a:xfrm>
          <a:prstGeom prst="rect">
            <a:avLst/>
          </a:prstGeom>
          <a:noFill/>
        </p:spPr>
        <p:txBody>
          <a:bodyPr wrap="square" rtlCol="0">
            <a:spAutoFit/>
          </a:bodyPr>
          <a:lstStyle/>
          <a:p>
            <a:pPr algn="ctr"/>
            <a:r>
              <a:rPr lang="en-US" sz="9600" dirty="0">
                <a:solidFill>
                  <a:srgbClr val="A100FF"/>
                </a:solidFill>
              </a:rPr>
              <a:t>May</a:t>
            </a:r>
            <a:endParaRPr lang="en-US" sz="4000" dirty="0">
              <a:solidFill>
                <a:srgbClr val="A1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31B21177-6932-3C71-514F-6620DA19D602}"/>
              </a:ext>
            </a:extLst>
          </p:cNvPr>
          <p:cNvGraphicFramePr>
            <a:graphicFrameLocks/>
          </p:cNvGraphicFramePr>
          <p:nvPr>
            <p:extLst>
              <p:ext uri="{D42A27DB-BD31-4B8C-83A1-F6EECF244321}">
                <p14:modId xmlns:p14="http://schemas.microsoft.com/office/powerpoint/2010/main" val="3807047814"/>
              </p:ext>
            </p:extLst>
          </p:nvPr>
        </p:nvGraphicFramePr>
        <p:xfrm>
          <a:off x="2724116" y="1383832"/>
          <a:ext cx="15084872" cy="780583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29319511-FEE1-7C57-B8A7-E9B116E9029E}"/>
              </a:ext>
            </a:extLst>
          </p:cNvPr>
          <p:cNvGraphicFramePr>
            <a:graphicFrameLocks/>
          </p:cNvGraphicFramePr>
          <p:nvPr>
            <p:extLst>
              <p:ext uri="{D42A27DB-BD31-4B8C-83A1-F6EECF244321}">
                <p14:modId xmlns:p14="http://schemas.microsoft.com/office/powerpoint/2010/main" val="4280951634"/>
              </p:ext>
            </p:extLst>
          </p:nvPr>
        </p:nvGraphicFramePr>
        <p:xfrm>
          <a:off x="2724116" y="1231449"/>
          <a:ext cx="15084872" cy="753671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955</TotalTime>
  <Words>1570</Words>
  <Application>Microsoft Office PowerPoint</Application>
  <PresentationFormat>Custom</PresentationFormat>
  <Paragraphs>129</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Clear Sans Regular Bold</vt:lpstr>
      <vt:lpstr>Gadugi</vt:lpstr>
      <vt:lpstr>Wingdings</vt:lpstr>
      <vt:lpstr>Poppins</vt:lpstr>
      <vt:lpstr>Gill Sans Ultra Bold</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Abhik Kabiraj</cp:lastModifiedBy>
  <cp:revision>18</cp:revision>
  <dcterms:created xsi:type="dcterms:W3CDTF">2006-08-16T00:00:00Z</dcterms:created>
  <dcterms:modified xsi:type="dcterms:W3CDTF">2024-05-20T14:27:37Z</dcterms:modified>
  <dc:identifier>DAEhDyfaYKE</dc:identifier>
</cp:coreProperties>
</file>