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0" r:id="rId4"/>
    <p:sldId id="259"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1278-EBB1-CAF5-80DA-7C1E4B738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475707-5741-1D80-DB32-6CFC1FBBB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3D4AE1-6CB7-06A9-672A-2155F95720C7}"/>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154F30E9-C3D7-8609-DBFE-54CB1AFBC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5CF302-36E9-8A5B-CE9C-68EB788C436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274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304C-1152-DB5F-DFAE-F897FBEF7A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740E64-FB09-7A28-AD36-136A91FED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40C14-EA38-AEBE-FB0B-94EE075200E9}"/>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C87D1492-444B-1231-E150-92B2FEC728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2CB372-30FA-0FC7-A5E9-DDBDA595DBD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165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63F56-1CB1-9192-C0B3-9FA3898501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2C70FE-27A6-8BA8-A98E-8E6AB98CC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352B8-EB7B-7570-CBA1-4319F5E0B1CF}"/>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15047031-7B60-EBE8-D089-BA8EB35947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7EB145-1ADA-0724-0401-9A728B37A52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278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6171-0911-98AD-6D35-9C0C82A463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D7678-E36B-B49E-DFB9-DD1FA3228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261F7-BF1A-83FD-3E15-C954475D31FD}"/>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014682C9-0339-710D-926B-773E189089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82E892-8EE6-D27D-FFA2-7B631F997C9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865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33D4-2BC6-DFB8-C1D8-6FF2A2041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97D4BC-6630-1185-F6D0-23EB38B7C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80596-091D-1BB9-72CE-11D1A0F4525E}"/>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FA34CF10-B514-0172-8E41-46127D4A4F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97CC27-93E1-04EE-0C0B-A878AC70C22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241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A4B4-A9B1-896B-4B1D-3747DF0F0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84E9C-91D0-D2B2-2E22-B5FC1BCA19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92753E-9221-DD3B-DF56-5B0DF123B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A6BD37-9FBF-FCEF-76E7-9F29F6623DCD}"/>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6" name="Footer Placeholder 5">
            <a:extLst>
              <a:ext uri="{FF2B5EF4-FFF2-40B4-BE49-F238E27FC236}">
                <a16:creationId xmlns:a16="http://schemas.microsoft.com/office/drawing/2014/main" id="{A24FFB83-C88B-7407-3862-CFF4077EB4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16891D-F724-0C21-73E7-DF37C86E237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61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0DAA-861E-56CE-A248-C512CF79A4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CB6714-28AC-249B-C2CB-BB8318EE1D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63D8DA-0F78-EEEF-FAA3-7ADCB483F2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F238F6-7416-8C7B-ED10-3B72BBF87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CD441-8028-5572-264F-B2D8F253AA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646D59-0D58-EA77-3F65-3B2E2587F49F}"/>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8" name="Footer Placeholder 7">
            <a:extLst>
              <a:ext uri="{FF2B5EF4-FFF2-40B4-BE49-F238E27FC236}">
                <a16:creationId xmlns:a16="http://schemas.microsoft.com/office/drawing/2014/main" id="{15C2FAC3-29DE-AA39-ABE3-C3FDC1ABB38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634547-0552-BAC7-0AB9-3B69ECEE185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737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7B9-FB5A-6929-BCDA-1915F781A0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38F9-6000-1272-7A46-AE76E8A3ACF7}"/>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4" name="Footer Placeholder 3">
            <a:extLst>
              <a:ext uri="{FF2B5EF4-FFF2-40B4-BE49-F238E27FC236}">
                <a16:creationId xmlns:a16="http://schemas.microsoft.com/office/drawing/2014/main" id="{E91A3AAC-3B7B-2420-3A84-5CE68B67E2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C56C15-F089-D19B-AF3C-2D01979DE04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8322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5A239-417F-BFBD-B662-CD7BBD76A4D6}"/>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3" name="Footer Placeholder 2">
            <a:extLst>
              <a:ext uri="{FF2B5EF4-FFF2-40B4-BE49-F238E27FC236}">
                <a16:creationId xmlns:a16="http://schemas.microsoft.com/office/drawing/2014/main" id="{A14B874D-9F64-9FFA-3694-8F6569DBACF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4801CEE-872A-AC3B-AE7A-23CB067010C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085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6F85-A24C-A90B-ADB0-17107ADC1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F1E66C-7712-E5E7-0727-BE8E16077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1D6FF3-8D86-C337-CE69-E4C68C8FD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FF113-3B02-BA98-DA1B-944B0694E684}"/>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6" name="Footer Placeholder 5">
            <a:extLst>
              <a:ext uri="{FF2B5EF4-FFF2-40B4-BE49-F238E27FC236}">
                <a16:creationId xmlns:a16="http://schemas.microsoft.com/office/drawing/2014/main" id="{2152870E-59A0-6A27-6513-AC4D1CBBFB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6FA85B-4EE7-FFA5-1E39-BCBC95DA05F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129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A99F-AA96-3E10-582C-F46E62255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6AAF83-5907-5A89-16CD-1C5BCB4D4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232F44-A988-DE78-31A4-64615EEC7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4A1C9-9463-F120-F237-4AB6FAD2C7C2}"/>
              </a:ext>
            </a:extLst>
          </p:cNvPr>
          <p:cNvSpPr>
            <a:spLocks noGrp="1"/>
          </p:cNvSpPr>
          <p:nvPr>
            <p:ph type="dt" sz="half" idx="10"/>
          </p:nvPr>
        </p:nvSpPr>
        <p:spPr/>
        <p:txBody>
          <a:bodyPr/>
          <a:lstStyle/>
          <a:p>
            <a:fld id="{C764DE79-268F-4C1A-8933-263129D2AF90}" type="datetimeFigureOut">
              <a:rPr lang="en-US" smtClean="0"/>
              <a:t>3/11/2023</a:t>
            </a:fld>
            <a:endParaRPr lang="en-US" dirty="0"/>
          </a:p>
        </p:txBody>
      </p:sp>
      <p:sp>
        <p:nvSpPr>
          <p:cNvPr id="6" name="Footer Placeholder 5">
            <a:extLst>
              <a:ext uri="{FF2B5EF4-FFF2-40B4-BE49-F238E27FC236}">
                <a16:creationId xmlns:a16="http://schemas.microsoft.com/office/drawing/2014/main" id="{1886ECE5-34AB-9F46-BBAE-F730FFDEB8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1C055B-DD28-D1CB-84AD-5534ED54C6C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0644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3BF10-B8C1-8732-3AE3-71A5341CF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76978-0F89-2157-E5D1-5014E6B27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0522A-9693-10D7-3334-AA0E7CFDB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3/11/2023</a:t>
            </a:fld>
            <a:endParaRPr lang="en-US" dirty="0"/>
          </a:p>
        </p:txBody>
      </p:sp>
      <p:sp>
        <p:nvSpPr>
          <p:cNvPr id="5" name="Footer Placeholder 4">
            <a:extLst>
              <a:ext uri="{FF2B5EF4-FFF2-40B4-BE49-F238E27FC236}">
                <a16:creationId xmlns:a16="http://schemas.microsoft.com/office/drawing/2014/main" id="{344A22A7-6BAD-B84E-2083-AFFA53C6B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5F39DD1-9E28-22AE-A5DF-9A9E7D103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91175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D2AF-5791-A27C-2101-FD0B90D5CDBC}"/>
              </a:ext>
            </a:extLst>
          </p:cNvPr>
          <p:cNvSpPr>
            <a:spLocks noGrp="1"/>
          </p:cNvSpPr>
          <p:nvPr>
            <p:ph type="ctrTitle"/>
          </p:nvPr>
        </p:nvSpPr>
        <p:spPr/>
        <p:txBody>
          <a:bodyPr/>
          <a:lstStyle/>
          <a:p>
            <a:r>
              <a:rPr lang="en-US" b="1" u="sng" dirty="0" err="1">
                <a:latin typeface="Yu Gothic UI Semibold" panose="020B0700000000000000" pitchFamily="34" charset="-128"/>
                <a:ea typeface="Yu Gothic UI Semibold" panose="020B0700000000000000" pitchFamily="34" charset="-128"/>
              </a:rPr>
              <a:t>PowerBI</a:t>
            </a:r>
            <a:r>
              <a:rPr lang="en-US" dirty="0"/>
              <a:t> </a:t>
            </a:r>
            <a:br>
              <a:rPr lang="en-US" dirty="0"/>
            </a:br>
            <a:r>
              <a:rPr lang="en-US" sz="5400" dirty="0">
                <a:latin typeface="Yu Gothic UI Semibold" panose="020B0700000000000000" pitchFamily="34" charset="-128"/>
                <a:ea typeface="Yu Gothic UI Semibold" panose="020B0700000000000000" pitchFamily="34" charset="-128"/>
              </a:rPr>
              <a:t>DAX and Data Models</a:t>
            </a:r>
            <a:endParaRPr lang="en-IN" sz="5400" dirty="0">
              <a:latin typeface="Yu Gothic UI Semibold" panose="020B0700000000000000" pitchFamily="34" charset="-128"/>
              <a:ea typeface="Yu Gothic UI Semibold" panose="020B0700000000000000" pitchFamily="34" charset="-128"/>
            </a:endParaRPr>
          </a:p>
        </p:txBody>
      </p:sp>
      <p:sp>
        <p:nvSpPr>
          <p:cNvPr id="3" name="Subtitle 2">
            <a:extLst>
              <a:ext uri="{FF2B5EF4-FFF2-40B4-BE49-F238E27FC236}">
                <a16:creationId xmlns:a16="http://schemas.microsoft.com/office/drawing/2014/main" id="{47856685-4912-54BB-4E0F-ADE772E43FDA}"/>
              </a:ext>
            </a:extLst>
          </p:cNvPr>
          <p:cNvSpPr>
            <a:spLocks noGrp="1"/>
          </p:cNvSpPr>
          <p:nvPr>
            <p:ph type="subTitle" idx="1"/>
          </p:nvPr>
        </p:nvSpPr>
        <p:spPr/>
        <p:txBody>
          <a:bodyPr>
            <a:normAutofit lnSpcReduction="10000"/>
          </a:bodyPr>
          <a:lstStyle/>
          <a:p>
            <a:pPr algn="r"/>
            <a:endParaRPr lang="en-US" dirty="0"/>
          </a:p>
          <a:p>
            <a:pPr algn="r"/>
            <a:endParaRPr lang="en-US" dirty="0"/>
          </a:p>
          <a:p>
            <a:pPr algn="r"/>
            <a:endParaRPr lang="en-US" dirty="0"/>
          </a:p>
          <a:p>
            <a:pPr algn="r"/>
            <a:r>
              <a:rPr lang="en-US" dirty="0"/>
              <a:t>By Abhishek Karande</a:t>
            </a:r>
            <a:endParaRPr lang="en-IN" dirty="0"/>
          </a:p>
        </p:txBody>
      </p:sp>
    </p:spTree>
    <p:extLst>
      <p:ext uri="{BB962C8B-B14F-4D97-AF65-F5344CB8AC3E}">
        <p14:creationId xmlns:p14="http://schemas.microsoft.com/office/powerpoint/2010/main" val="195808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72A0-DA7F-088A-1DBC-D456E4539077}"/>
              </a:ext>
            </a:extLst>
          </p:cNvPr>
          <p:cNvSpPr>
            <a:spLocks noGrp="1"/>
          </p:cNvSpPr>
          <p:nvPr>
            <p:ph type="title"/>
          </p:nvPr>
        </p:nvSpPr>
        <p:spPr/>
        <p:txBody>
          <a:bodyPr/>
          <a:lstStyle/>
          <a:p>
            <a:r>
              <a:rPr lang="en-US" dirty="0"/>
              <a:t>What is DAX in </a:t>
            </a:r>
            <a:r>
              <a:rPr lang="en-US" dirty="0" err="1"/>
              <a:t>PowerBI</a:t>
            </a:r>
            <a:r>
              <a:rPr lang="en-US" dirty="0"/>
              <a:t>?</a:t>
            </a:r>
            <a:endParaRPr lang="en-IN" dirty="0"/>
          </a:p>
        </p:txBody>
      </p:sp>
      <p:sp>
        <p:nvSpPr>
          <p:cNvPr id="3" name="Content Placeholder 2">
            <a:extLst>
              <a:ext uri="{FF2B5EF4-FFF2-40B4-BE49-F238E27FC236}">
                <a16:creationId xmlns:a16="http://schemas.microsoft.com/office/drawing/2014/main" id="{905B032A-4012-BAB3-E9B4-119675C97B4D}"/>
              </a:ext>
            </a:extLst>
          </p:cNvPr>
          <p:cNvSpPr>
            <a:spLocks noGrp="1"/>
          </p:cNvSpPr>
          <p:nvPr>
            <p:ph idx="1"/>
          </p:nvPr>
        </p:nvSpPr>
        <p:spPr/>
        <p:txBody>
          <a:bodyPr>
            <a:normAutofit/>
          </a:bodyPr>
          <a:lstStyle/>
          <a:p>
            <a:r>
              <a:rPr lang="en-US" sz="2000" dirty="0"/>
              <a:t>DAX stands for Data Analysis Expressions, and is a formula language used to create custom calculations in Power BI.</a:t>
            </a:r>
          </a:p>
          <a:p>
            <a:r>
              <a:rPr lang="en-US" sz="2000" dirty="0"/>
              <a:t>DAX functions can be used to create complex calculations, such as aggregating data over time periods or across different tables</a:t>
            </a:r>
          </a:p>
          <a:p>
            <a:r>
              <a:rPr lang="en-US" sz="2000" dirty="0"/>
              <a:t>DAX can be used in measures, calculated columns, and calculated tables, providing flexibility in how data is analyzed and presented.</a:t>
            </a:r>
          </a:p>
          <a:p>
            <a:r>
              <a:rPr lang="en-US" sz="2000" dirty="0"/>
              <a:t>DAX formulas can reference other DAX formulas, as well as data from other tables, making it easy to create complex calculations based on multiple data sources.</a:t>
            </a:r>
          </a:p>
          <a:p>
            <a:r>
              <a:rPr lang="en-US" sz="2000" dirty="0"/>
              <a:t>By using DAX, users can create dynamic, interactive reports and dashboards that provide deeper insights into their data, improving decision-making and driving better business outcomes.</a:t>
            </a:r>
            <a:endParaRPr lang="en-IN" sz="2000" dirty="0"/>
          </a:p>
        </p:txBody>
      </p:sp>
    </p:spTree>
    <p:extLst>
      <p:ext uri="{BB962C8B-B14F-4D97-AF65-F5344CB8AC3E}">
        <p14:creationId xmlns:p14="http://schemas.microsoft.com/office/powerpoint/2010/main" val="42313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655C-1A86-D6EA-E2F3-927669C39451}"/>
              </a:ext>
            </a:extLst>
          </p:cNvPr>
          <p:cNvSpPr>
            <a:spLocks noGrp="1"/>
          </p:cNvSpPr>
          <p:nvPr>
            <p:ph type="title"/>
          </p:nvPr>
        </p:nvSpPr>
        <p:spPr/>
        <p:txBody>
          <a:bodyPr/>
          <a:lstStyle/>
          <a:p>
            <a:r>
              <a:rPr lang="en-US" b="1" dirty="0">
                <a:latin typeface="Yu Gothic UI Semibold" panose="020B0700000000000000" pitchFamily="34" charset="-128"/>
                <a:ea typeface="Yu Gothic UI Semibold" panose="020B0700000000000000" pitchFamily="34" charset="-128"/>
              </a:rPr>
              <a:t>What is Data Model?</a:t>
            </a:r>
            <a:endParaRPr lang="en-IN" b="1" dirty="0">
              <a:latin typeface="Yu Gothic UI Semibold" panose="020B0700000000000000" pitchFamily="34" charset="-128"/>
              <a:ea typeface="Yu Gothic UI Semibold" panose="020B0700000000000000" pitchFamily="34" charset="-128"/>
            </a:endParaRPr>
          </a:p>
        </p:txBody>
      </p:sp>
      <p:sp>
        <p:nvSpPr>
          <p:cNvPr id="3" name="Content Placeholder 2">
            <a:extLst>
              <a:ext uri="{FF2B5EF4-FFF2-40B4-BE49-F238E27FC236}">
                <a16:creationId xmlns:a16="http://schemas.microsoft.com/office/drawing/2014/main" id="{EF1DF39D-886C-C7BC-2392-2D7F15CDA011}"/>
              </a:ext>
            </a:extLst>
          </p:cNvPr>
          <p:cNvSpPr>
            <a:spLocks noGrp="1"/>
          </p:cNvSpPr>
          <p:nvPr>
            <p:ph idx="1"/>
          </p:nvPr>
        </p:nvSpPr>
        <p:spPr/>
        <p:txBody>
          <a:bodyPr>
            <a:normAutofit/>
          </a:bodyPr>
          <a:lstStyle/>
          <a:p>
            <a:r>
              <a:rPr lang="en-US" sz="2000" dirty="0"/>
              <a:t>A data model is a conceptual representation of data that defines the relationships between data elements and provides a framework for organizing data.</a:t>
            </a:r>
          </a:p>
          <a:p>
            <a:r>
              <a:rPr lang="en-US" sz="2000" dirty="0"/>
              <a:t>Data models can be used to represent a wide range of data types, including text, numbers, dates, and images.</a:t>
            </a:r>
          </a:p>
          <a:p>
            <a:r>
              <a:rPr lang="en-US" sz="2000" dirty="0"/>
              <a:t>A data model typically consists of tables, which represent entities, and relationships, which define how these entities are related to one another.</a:t>
            </a:r>
          </a:p>
          <a:p>
            <a:r>
              <a:rPr lang="en-US" sz="2000" dirty="0"/>
              <a:t>Data models can be used to support a wide range of applications, including business intelligence, data analytics, and database design.</a:t>
            </a:r>
          </a:p>
          <a:p>
            <a:r>
              <a:rPr lang="en-US" sz="2000" dirty="0"/>
              <a:t>By using a data model, organizations can better understand and manage their data, improving the accuracy and completeness of their data, and making it easier to analyze and use for decision-making.</a:t>
            </a:r>
            <a:endParaRPr lang="en-IN" sz="2000" dirty="0"/>
          </a:p>
        </p:txBody>
      </p:sp>
    </p:spTree>
    <p:extLst>
      <p:ext uri="{BB962C8B-B14F-4D97-AF65-F5344CB8AC3E}">
        <p14:creationId xmlns:p14="http://schemas.microsoft.com/office/powerpoint/2010/main" val="35354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3CA9-21F9-C560-150A-2F32ACD56B2F}"/>
              </a:ext>
            </a:extLst>
          </p:cNvPr>
          <p:cNvSpPr>
            <a:spLocks noGrp="1"/>
          </p:cNvSpPr>
          <p:nvPr>
            <p:ph type="title"/>
          </p:nvPr>
        </p:nvSpPr>
        <p:spPr/>
        <p:txBody>
          <a:bodyPr>
            <a:normAutofit/>
          </a:bodyPr>
          <a:lstStyle/>
          <a:p>
            <a:r>
              <a:rPr lang="en-US" sz="4000" b="1" dirty="0">
                <a:latin typeface="Yu Gothic UI Semibold" panose="020B0700000000000000" pitchFamily="34" charset="-128"/>
                <a:ea typeface="Yu Gothic UI Semibold" panose="020B0700000000000000" pitchFamily="34" charset="-128"/>
              </a:rPr>
              <a:t>Use of DAX and Data Models in Zomato Analysis:</a:t>
            </a:r>
            <a:endParaRPr lang="en-IN" sz="4000" b="1" dirty="0">
              <a:latin typeface="Yu Gothic UI Semibold" panose="020B0700000000000000" pitchFamily="34" charset="-128"/>
              <a:ea typeface="Yu Gothic UI Semibold" panose="020B0700000000000000" pitchFamily="34" charset="-128"/>
            </a:endParaRPr>
          </a:p>
        </p:txBody>
      </p:sp>
      <p:sp>
        <p:nvSpPr>
          <p:cNvPr id="3" name="Content Placeholder 2">
            <a:extLst>
              <a:ext uri="{FF2B5EF4-FFF2-40B4-BE49-F238E27FC236}">
                <a16:creationId xmlns:a16="http://schemas.microsoft.com/office/drawing/2014/main" id="{984BB51E-BBA8-D778-2256-1B7FF294EC18}"/>
              </a:ext>
            </a:extLst>
          </p:cNvPr>
          <p:cNvSpPr>
            <a:spLocks noGrp="1"/>
          </p:cNvSpPr>
          <p:nvPr>
            <p:ph idx="1"/>
          </p:nvPr>
        </p:nvSpPr>
        <p:spPr/>
        <p:txBody>
          <a:bodyPr>
            <a:normAutofit fontScale="62500" lnSpcReduction="20000"/>
          </a:bodyPr>
          <a:lstStyle/>
          <a:p>
            <a:r>
              <a:rPr lang="en-US" sz="4000" b="1" dirty="0"/>
              <a:t>Custom calculations</a:t>
            </a:r>
            <a:r>
              <a:rPr lang="en-US" dirty="0"/>
              <a:t>: By using DAX, Zomato could create custom calculations to analyze metrics such as restaurant revenue, order volumes, and customer feedback. These custom calculations could provide deeper insights into key performance indicators and help to identify areas for improvement.</a:t>
            </a:r>
          </a:p>
          <a:p>
            <a:r>
              <a:rPr lang="en-US" sz="4000" b="1" dirty="0"/>
              <a:t>Integration with multiple data sources</a:t>
            </a:r>
            <a:r>
              <a:rPr lang="en-US" dirty="0"/>
              <a:t>: Zomato could use DAX to integrate data from multiple sources, including Zomato's own database and external data sources such as social media and customer reviews.</a:t>
            </a:r>
          </a:p>
          <a:p>
            <a:r>
              <a:rPr lang="en-US" sz="4000" b="1" dirty="0"/>
              <a:t>Flexibility</a:t>
            </a:r>
            <a:r>
              <a:rPr lang="en-US" dirty="0"/>
              <a:t>: DAX formulas can be used in measures, calculated columns, and calculated tables, providing Zomato with a high degree of flexibility in how they analyze and present their data. This would allow Zomato to create customized reports and dashboards that are tailored to their specific needs.</a:t>
            </a:r>
          </a:p>
          <a:p>
            <a:r>
              <a:rPr lang="en-US" sz="4000" b="1" dirty="0"/>
              <a:t>Improved decision-making</a:t>
            </a:r>
            <a:r>
              <a:rPr lang="en-US" dirty="0"/>
              <a:t>: By enabling deeper analysis of data and the creation of more advanced visualizations, DAX could help Zomato to make better, data-driven decisions about restaurant operations, customer engagement, and other critical business areas.</a:t>
            </a:r>
          </a:p>
          <a:p>
            <a:r>
              <a:rPr lang="en-US" sz="4000" b="1" dirty="0"/>
              <a:t>Dynamic, interactive reporting</a:t>
            </a:r>
            <a:r>
              <a:rPr lang="en-US" dirty="0"/>
              <a:t>: DAX formulas can be used to create dynamic, interactive reports and dashboards that respond to user input. This would provide Zomato with a more engaging and intuitive user experience, enabling them to better understand their data and make faster, more informed decisions.</a:t>
            </a:r>
            <a:endParaRPr lang="en-IN" dirty="0"/>
          </a:p>
        </p:txBody>
      </p:sp>
    </p:spTree>
    <p:extLst>
      <p:ext uri="{BB962C8B-B14F-4D97-AF65-F5344CB8AC3E}">
        <p14:creationId xmlns:p14="http://schemas.microsoft.com/office/powerpoint/2010/main" val="157843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52A3D-6572-7938-D425-C45033992603}"/>
              </a:ext>
            </a:extLst>
          </p:cNvPr>
          <p:cNvSpPr>
            <a:spLocks noGrp="1"/>
          </p:cNvSpPr>
          <p:nvPr>
            <p:ph idx="1"/>
          </p:nvPr>
        </p:nvSpPr>
        <p:spPr>
          <a:xfrm>
            <a:off x="838200" y="1047565"/>
            <a:ext cx="10515600" cy="5129398"/>
          </a:xfrm>
        </p:spPr>
        <p:txBody>
          <a:bodyPr>
            <a:normAutofit/>
          </a:bodyPr>
          <a:lstStyle/>
          <a:p>
            <a:pPr marL="0" indent="0">
              <a:buNone/>
            </a:pPr>
            <a:r>
              <a:rPr lang="en-US" sz="1600" b="0" dirty="0">
                <a:solidFill>
                  <a:srgbClr val="000000"/>
                </a:solidFill>
                <a:effectLst/>
                <a:latin typeface="Consolas" panose="020B0609020204030204" pitchFamily="49" charset="0"/>
              </a:rPr>
              <a:t>1- Rating bin = </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&gt;</a:t>
            </a:r>
            <a:r>
              <a:rPr lang="en-US" sz="1600" b="0" dirty="0">
                <a:solidFill>
                  <a:srgbClr val="09885A"/>
                </a:solidFill>
                <a:effectLst/>
                <a:latin typeface="Consolas" panose="020B0609020204030204" pitchFamily="49" charset="0"/>
              </a:rPr>
              <a:t>1.1</a:t>
            </a:r>
            <a:r>
              <a:rPr lang="en-US" sz="1600" b="0" dirty="0">
                <a:solidFill>
                  <a:srgbClr val="000000"/>
                </a:solidFill>
                <a:effectLst/>
                <a:latin typeface="Consolas" panose="020B0609020204030204" pitchFamily="49" charset="0"/>
              </a:rPr>
              <a:t> &amp;&amp; </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&gt;</a:t>
            </a:r>
            <a:r>
              <a:rPr lang="en-US" sz="1600" b="0" dirty="0">
                <a:solidFill>
                  <a:srgbClr val="09885A"/>
                </a:solidFill>
                <a:effectLst/>
                <a:latin typeface="Consolas" panose="020B0609020204030204" pitchFamily="49" charset="0"/>
              </a:rPr>
              <a:t>2.1</a:t>
            </a:r>
            <a:r>
              <a:rPr lang="en-US" sz="1600" b="0" dirty="0">
                <a:solidFill>
                  <a:srgbClr val="000000"/>
                </a:solidFill>
                <a:effectLst/>
                <a:latin typeface="Consolas" panose="020B0609020204030204" pitchFamily="49" charset="0"/>
              </a:rPr>
              <a:t> &amp;&amp; </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&gt;</a:t>
            </a:r>
            <a:r>
              <a:rPr lang="en-US" sz="1600" b="0" dirty="0">
                <a:solidFill>
                  <a:srgbClr val="09885A"/>
                </a:solidFill>
                <a:effectLst/>
                <a:latin typeface="Consolas" panose="020B0609020204030204" pitchFamily="49" charset="0"/>
              </a:rPr>
              <a:t>3.1</a:t>
            </a:r>
            <a:r>
              <a:rPr lang="en-US" sz="1600" b="0" dirty="0">
                <a:solidFill>
                  <a:srgbClr val="000000"/>
                </a:solidFill>
                <a:effectLst/>
                <a:latin typeface="Consolas" panose="020B0609020204030204" pitchFamily="49" charset="0"/>
              </a:rPr>
              <a:t> &amp;&amp; </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&gt;</a:t>
            </a:r>
            <a:r>
              <a:rPr lang="en-US" sz="1600" b="0" dirty="0">
                <a:solidFill>
                  <a:srgbClr val="09885A"/>
                </a:solidFill>
                <a:effectLst/>
                <a:latin typeface="Consolas" panose="020B0609020204030204" pitchFamily="49" charset="0"/>
              </a:rPr>
              <a:t>4.1</a:t>
            </a:r>
            <a:r>
              <a:rPr lang="en-US" sz="1600" b="0" dirty="0">
                <a:solidFill>
                  <a:srgbClr val="000000"/>
                </a:solidFill>
                <a:effectLst/>
                <a:latin typeface="Consolas" panose="020B0609020204030204" pitchFamily="49" charset="0"/>
              </a:rPr>
              <a:t> &amp;&amp; </a:t>
            </a:r>
            <a:r>
              <a:rPr lang="en-US" sz="1600" b="0" dirty="0">
                <a:solidFill>
                  <a:srgbClr val="001080"/>
                </a:solidFill>
                <a:effectLst/>
                <a:latin typeface="Consolas" panose="020B0609020204030204" pitchFamily="49" charset="0"/>
              </a:rPr>
              <a:t>Main[Rating]</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5</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"5"</a:t>
            </a:r>
            <a:r>
              <a:rPr lang="en-US" sz="1600" b="0" dirty="0">
                <a:solidFill>
                  <a:srgbClr val="000000"/>
                </a:solidFill>
                <a:effectLst/>
                <a:latin typeface="Consolas" panose="020B0609020204030204" pitchFamily="49" charset="0"/>
              </a:rPr>
              <a:t>)))))</a:t>
            </a:r>
          </a:p>
          <a:p>
            <a:pPr marL="0" indent="0">
              <a:buNone/>
            </a:pPr>
            <a:r>
              <a:rPr lang="en-US" sz="1600" dirty="0">
                <a:solidFill>
                  <a:srgbClr val="000000"/>
                </a:solidFill>
                <a:effectLst/>
                <a:latin typeface="Bookman Old Style" panose="02050604050505020204" pitchFamily="18" charset="0"/>
              </a:rPr>
              <a:t>Rating bin DAX is a calculation that is used to group ratings into different categories or bins based on a set of predefined criteria. </a:t>
            </a:r>
          </a:p>
          <a:p>
            <a:pPr marL="0" indent="0">
              <a:buNone/>
            </a:pPr>
            <a:r>
              <a:rPr lang="en-US" sz="1600" dirty="0">
                <a:solidFill>
                  <a:srgbClr val="000000"/>
                </a:solidFill>
                <a:latin typeface="Bookman Old Style" panose="02050604050505020204" pitchFamily="18" charset="0"/>
              </a:rPr>
              <a:t>- </a:t>
            </a:r>
            <a:r>
              <a:rPr lang="en-US" sz="1600" dirty="0">
                <a:solidFill>
                  <a:srgbClr val="000000"/>
                </a:solidFill>
                <a:effectLst/>
                <a:latin typeface="Bookman Old Style" panose="02050604050505020204" pitchFamily="18" charset="0"/>
              </a:rPr>
              <a:t>Categorizing data:</a:t>
            </a:r>
          </a:p>
          <a:p>
            <a:pPr marL="0" indent="0">
              <a:buNone/>
            </a:pPr>
            <a:r>
              <a:rPr lang="en-US" sz="1600" dirty="0">
                <a:solidFill>
                  <a:srgbClr val="000000"/>
                </a:solidFill>
                <a:effectLst/>
                <a:latin typeface="Bookman Old Style" panose="02050604050505020204" pitchFamily="18" charset="0"/>
              </a:rPr>
              <a:t>- Simplifying analysis:</a:t>
            </a:r>
          </a:p>
          <a:p>
            <a:pPr marL="0" indent="0">
              <a:buNone/>
            </a:pPr>
            <a:endParaRPr lang="en-US" sz="1600" b="1" dirty="0">
              <a:solidFill>
                <a:srgbClr val="000000"/>
              </a:solidFill>
              <a:latin typeface="Bookman Old Style" panose="02050604050505020204" pitchFamily="18" charset="0"/>
            </a:endParaRPr>
          </a:p>
          <a:p>
            <a:pPr marL="0" indent="0">
              <a:buNone/>
            </a:pPr>
            <a:r>
              <a:rPr lang="en-US" sz="1600" b="0" dirty="0">
                <a:solidFill>
                  <a:srgbClr val="000000"/>
                </a:solidFill>
                <a:effectLst/>
                <a:latin typeface="Consolas" panose="020B0609020204030204" pitchFamily="49" charset="0"/>
              </a:rPr>
              <a:t>2- Buckets = </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a:t>
            </a:r>
            <a:r>
              <a:rPr lang="en-US" sz="1600" b="0" dirty="0" err="1">
                <a:solidFill>
                  <a:srgbClr val="001080"/>
                </a:solidFill>
                <a:effectLst/>
                <a:latin typeface="Consolas" panose="020B0609020204030204" pitchFamily="49" charset="0"/>
              </a:rPr>
              <a:t>Average_Cost_for_two</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"0-200"</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a:t>
            </a:r>
            <a:r>
              <a:rPr lang="en-US" sz="1600" b="0" dirty="0" err="1">
                <a:solidFill>
                  <a:srgbClr val="001080"/>
                </a:solidFill>
                <a:effectLst/>
                <a:latin typeface="Consolas" panose="020B0609020204030204" pitchFamily="49" charset="0"/>
              </a:rPr>
              <a:t>Average_Cost_for_two</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400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"201-400"</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a:t>
            </a:r>
            <a:r>
              <a:rPr lang="en-US" sz="1600" b="0" dirty="0" err="1">
                <a:solidFill>
                  <a:srgbClr val="001080"/>
                </a:solidFill>
                <a:effectLst/>
                <a:latin typeface="Consolas" panose="020B0609020204030204" pitchFamily="49" charset="0"/>
              </a:rPr>
              <a:t>Average_Cost_for_two</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600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"401-600"</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a:t>
            </a:r>
            <a:r>
              <a:rPr lang="en-US" sz="1600" b="0" dirty="0" err="1">
                <a:solidFill>
                  <a:srgbClr val="001080"/>
                </a:solidFill>
                <a:effectLst/>
                <a:latin typeface="Consolas" panose="020B0609020204030204" pitchFamily="49" charset="0"/>
              </a:rPr>
              <a:t>Average_Cost_for_two</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800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"601-800"</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Main[</a:t>
            </a:r>
            <a:r>
              <a:rPr lang="en-US" sz="1600" b="0" dirty="0" err="1">
                <a:solidFill>
                  <a:srgbClr val="001080"/>
                </a:solidFill>
                <a:effectLst/>
                <a:latin typeface="Consolas" panose="020B0609020204030204" pitchFamily="49" charset="0"/>
              </a:rPr>
              <a:t>Average_Cost_for_two</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&lt;=</a:t>
            </a:r>
            <a:r>
              <a:rPr lang="en-US" sz="1600" b="0" dirty="0">
                <a:solidFill>
                  <a:srgbClr val="09885A"/>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"801-1000"</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marL="0" indent="0">
              <a:buNone/>
            </a:pPr>
            <a:r>
              <a:rPr lang="en-US" sz="1600" dirty="0">
                <a:solidFill>
                  <a:srgbClr val="000000"/>
                </a:solidFill>
                <a:effectLst/>
                <a:latin typeface="Bookman Old Style" panose="02050604050505020204" pitchFamily="18" charset="0"/>
              </a:rPr>
              <a:t>Bucket DAX is a calculation that is used to group numeric data into different categories or "buckets" based on a set of criteria.</a:t>
            </a:r>
          </a:p>
          <a:p>
            <a:pPr marL="0" indent="0">
              <a:buNone/>
            </a:pPr>
            <a:endParaRPr lang="en-US" sz="1600" b="1" dirty="0">
              <a:solidFill>
                <a:srgbClr val="000000"/>
              </a:solidFill>
              <a:effectLst/>
              <a:latin typeface="Bookman Old Style" panose="02050604050505020204" pitchFamily="18" charset="0"/>
            </a:endParaRP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84926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AF34-E17B-D3FA-7BBC-674EC7DC1CD2}"/>
              </a:ext>
            </a:extLst>
          </p:cNvPr>
          <p:cNvSpPr>
            <a:spLocks noGrp="1"/>
          </p:cNvSpPr>
          <p:nvPr>
            <p:ph type="title"/>
          </p:nvPr>
        </p:nvSpPr>
        <p:spPr>
          <a:xfrm>
            <a:off x="839788" y="457199"/>
            <a:ext cx="3932237" cy="1300579"/>
          </a:xfrm>
        </p:spPr>
        <p:txBody>
          <a:bodyPr>
            <a:normAutofit/>
          </a:bodyPr>
          <a:lstStyle/>
          <a:p>
            <a:pPr algn="ctr"/>
            <a:r>
              <a:rPr lang="en-US" sz="4000" b="1" dirty="0"/>
              <a:t>Data Model</a:t>
            </a:r>
            <a:br>
              <a:rPr lang="en-US" sz="4000" b="1" dirty="0"/>
            </a:br>
            <a:endParaRPr lang="en-IN" sz="4000" b="1" dirty="0"/>
          </a:p>
        </p:txBody>
      </p:sp>
      <p:pic>
        <p:nvPicPr>
          <p:cNvPr id="6" name="Picture Placeholder 5">
            <a:extLst>
              <a:ext uri="{FF2B5EF4-FFF2-40B4-BE49-F238E27FC236}">
                <a16:creationId xmlns:a16="http://schemas.microsoft.com/office/drawing/2014/main" id="{4EF448D2-78A5-2EAD-ED51-6383C7821F5C}"/>
              </a:ext>
            </a:extLst>
          </p:cNvPr>
          <p:cNvPicPr>
            <a:picLocks noGrp="1" noChangeAspect="1"/>
          </p:cNvPicPr>
          <p:nvPr>
            <p:ph type="pic" idx="1"/>
          </p:nvPr>
        </p:nvPicPr>
        <p:blipFill>
          <a:blip r:embed="rId2"/>
          <a:srcRect l="4848" r="4848"/>
          <a:stretch>
            <a:fillRect/>
          </a:stretch>
        </p:blipFill>
        <p:spPr/>
      </p:pic>
      <p:sp>
        <p:nvSpPr>
          <p:cNvPr id="4" name="Text Placeholder 3">
            <a:extLst>
              <a:ext uri="{FF2B5EF4-FFF2-40B4-BE49-F238E27FC236}">
                <a16:creationId xmlns:a16="http://schemas.microsoft.com/office/drawing/2014/main" id="{8496AD9A-C171-C961-E03A-D7ADC2EDC2A1}"/>
              </a:ext>
            </a:extLst>
          </p:cNvPr>
          <p:cNvSpPr>
            <a:spLocks noGrp="1"/>
          </p:cNvSpPr>
          <p:nvPr>
            <p:ph type="body" sz="half" idx="2"/>
          </p:nvPr>
        </p:nvSpPr>
        <p:spPr/>
        <p:txBody>
          <a:bodyPr>
            <a:normAutofit lnSpcReduction="10000"/>
          </a:bodyPr>
          <a:lstStyle/>
          <a:p>
            <a:r>
              <a:rPr lang="en-US" sz="2000" b="1" dirty="0"/>
              <a:t>Cardinality</a:t>
            </a:r>
            <a:r>
              <a:rPr lang="en-US" dirty="0"/>
              <a:t> refers to the number of instances of one entity that can be related to the instances of another entity. It is a property of a relationship between two entities in a data model.</a:t>
            </a:r>
          </a:p>
          <a:p>
            <a:r>
              <a:rPr lang="en-US" dirty="0"/>
              <a:t>Cardinality is expressed using symbols such as "1", "0", "N", and "M". </a:t>
            </a:r>
          </a:p>
          <a:p>
            <a:r>
              <a:rPr lang="en-US" dirty="0"/>
              <a:t>For example, a "1:N" cardinality indicates that each instance of one entity is related to many instances of another entity.</a:t>
            </a:r>
          </a:p>
          <a:p>
            <a:r>
              <a:rPr lang="en-US" dirty="0"/>
              <a:t>A </a:t>
            </a:r>
            <a:r>
              <a:rPr lang="en-US" sz="2000" b="1" dirty="0"/>
              <a:t>Relationship</a:t>
            </a:r>
            <a:r>
              <a:rPr lang="en-US" dirty="0"/>
              <a:t> in a data model defines the way two or more entities are related to each other. It describes how data from one entity is associated with data from another entity.</a:t>
            </a:r>
            <a:endParaRPr lang="en-IN" dirty="0"/>
          </a:p>
        </p:txBody>
      </p:sp>
    </p:spTree>
    <p:extLst>
      <p:ext uri="{BB962C8B-B14F-4D97-AF65-F5344CB8AC3E}">
        <p14:creationId xmlns:p14="http://schemas.microsoft.com/office/powerpoint/2010/main" val="36060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16498-1779-8FAE-8788-01278F7DE911}"/>
              </a:ext>
            </a:extLst>
          </p:cNvPr>
          <p:cNvPicPr>
            <a:picLocks noChangeAspect="1"/>
          </p:cNvPicPr>
          <p:nvPr/>
        </p:nvPicPr>
        <p:blipFill>
          <a:blip r:embed="rId2"/>
          <a:stretch>
            <a:fillRect/>
          </a:stretch>
        </p:blipFill>
        <p:spPr>
          <a:xfrm>
            <a:off x="79899" y="72061"/>
            <a:ext cx="12020365" cy="6631281"/>
          </a:xfrm>
          <a:prstGeom prst="rect">
            <a:avLst/>
          </a:prstGeom>
        </p:spPr>
      </p:pic>
    </p:spTree>
    <p:extLst>
      <p:ext uri="{BB962C8B-B14F-4D97-AF65-F5344CB8AC3E}">
        <p14:creationId xmlns:p14="http://schemas.microsoft.com/office/powerpoint/2010/main" val="256617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851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Yu Gothic UI Semibold</vt:lpstr>
      <vt:lpstr>Arial</vt:lpstr>
      <vt:lpstr>Bookman Old Style</vt:lpstr>
      <vt:lpstr>Calibri</vt:lpstr>
      <vt:lpstr>Calibri Light</vt:lpstr>
      <vt:lpstr>Consolas</vt:lpstr>
      <vt:lpstr>Office Theme</vt:lpstr>
      <vt:lpstr>PowerBI  DAX and Data Models</vt:lpstr>
      <vt:lpstr>What is DAX in PowerBI?</vt:lpstr>
      <vt:lpstr>What is Data Model?</vt:lpstr>
      <vt:lpstr>Use of DAX and Data Models in Zomato Analysis:</vt:lpstr>
      <vt:lpstr>PowerPoint Presentation</vt:lpstr>
      <vt:lpstr>Data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PowerBI  DAX and Data Models</dc:title>
  <dc:creator>Prajakta Karande</dc:creator>
  <cp:lastModifiedBy>Prajakta Karande</cp:lastModifiedBy>
  <cp:revision>5</cp:revision>
  <dcterms:created xsi:type="dcterms:W3CDTF">2023-03-11T02:14:48Z</dcterms:created>
  <dcterms:modified xsi:type="dcterms:W3CDTF">2023-03-11T04:43:45Z</dcterms:modified>
</cp:coreProperties>
</file>