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Kumar" userId="9e90396b3b28bb73" providerId="LiveId" clId="{58E6C06C-DABF-42FE-BD15-EA5CA36DD3CA}"/>
    <pc:docChg chg="modSld">
      <pc:chgData name="Abhinav Kumar" userId="9e90396b3b28bb73" providerId="LiveId" clId="{58E6C06C-DABF-42FE-BD15-EA5CA36DD3CA}" dt="2025-02-25T04:35:38.231" v="1" actId="207"/>
      <pc:docMkLst>
        <pc:docMk/>
      </pc:docMkLst>
      <pc:sldChg chg="modSp mod">
        <pc:chgData name="Abhinav Kumar" userId="9e90396b3b28bb73" providerId="LiveId" clId="{58E6C06C-DABF-42FE-BD15-EA5CA36DD3CA}" dt="2025-02-25T04:35:38.231" v="1" actId="207"/>
        <pc:sldMkLst>
          <pc:docMk/>
          <pc:sldMk cId="2900153716" sldId="2146847054"/>
        </pc:sldMkLst>
        <pc:spChg chg="mod">
          <ac:chgData name="Abhinav Kumar" userId="9e90396b3b28bb73" providerId="LiveId" clId="{58E6C06C-DABF-42FE-BD15-EA5CA36DD3CA}" dt="2025-02-25T04:35:38.231" v="1" actId="207"/>
          <ac:spMkLst>
            <pc:docMk/>
            <pc:sldMk cId="2900153716" sldId="2146847054"/>
            <ac:spMk id="3" creationId="{B2678641-EEA3-4EC4-BF39-4075B0C120E8}"/>
          </ac:spMkLst>
        </pc:spChg>
      </pc:sldChg>
      <pc:sldChg chg="modSp mod">
        <pc:chgData name="Abhinav Kumar" userId="9e90396b3b28bb73" providerId="LiveId" clId="{58E6C06C-DABF-42FE-BD15-EA5CA36DD3CA}" dt="2025-02-25T04:35:27.888" v="0" actId="207"/>
        <pc:sldMkLst>
          <pc:docMk/>
          <pc:sldMk cId="2230664768" sldId="2146847061"/>
        </pc:sldMkLst>
        <pc:spChg chg="mod">
          <ac:chgData name="Abhinav Kumar" userId="9e90396b3b28bb73" providerId="LiveId" clId="{58E6C06C-DABF-42FE-BD15-EA5CA36DD3CA}" dt="2025-02-25T04:35:27.888" v="0" actId="207"/>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hikakar/stenography-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ABHINAV KUMAR	</a:t>
            </a:r>
          </a:p>
          <a:p>
            <a:r>
              <a:rPr lang="en-US" sz="2000" b="1" dirty="0">
                <a:solidFill>
                  <a:schemeClr val="accent1">
                    <a:lumMod val="75000"/>
                  </a:schemeClr>
                </a:solidFill>
                <a:latin typeface="Arial"/>
                <a:cs typeface="Arial"/>
              </a:rPr>
              <a:t>Student Name : ABHINAV KUMAR</a:t>
            </a:r>
          </a:p>
          <a:p>
            <a:r>
              <a:rPr lang="en-US" sz="2000" b="1" dirty="0">
                <a:solidFill>
                  <a:schemeClr val="accent1">
                    <a:lumMod val="75000"/>
                  </a:schemeClr>
                </a:solidFill>
                <a:latin typeface="Arial"/>
                <a:cs typeface="Arial"/>
              </a:rPr>
              <a:t>College Name &amp; Department : DIT UNIVERSITY &amp; BTech</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C00000"/>
                </a:solidFill>
                <a:effectLst/>
                <a:latin typeface="Arial" panose="020B0604020202020204" pitchFamily="34" charset="0"/>
              </a:rPr>
              <a:t>Advanced Algorithms: Develop more sophisticated steganographic techniques.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C00000"/>
                </a:solidFill>
                <a:effectLst/>
                <a:latin typeface="Arial" panose="020B0604020202020204" pitchFamily="34" charset="0"/>
              </a:rPr>
              <a:t>Blockchain Integration: Combine with blockchain for enhanced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C00000"/>
                </a:solidFill>
                <a:effectLst/>
                <a:latin typeface="Arial" panose="020B0604020202020204" pitchFamily="34" charset="0"/>
              </a:rPr>
              <a:t>AI Utilization: Use AI to improve and counteract steganalysis.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C00000"/>
                </a:solidFill>
                <a:effectLst/>
                <a:latin typeface="Arial" panose="020B0604020202020204" pitchFamily="34" charset="0"/>
              </a:rPr>
              <a:t>Real-time Use: Apply in real-time communication like video streaming.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C00000"/>
                </a:solidFill>
                <a:effectLst/>
                <a:latin typeface="Arial" panose="020B0604020202020204" pitchFamily="34" charset="0"/>
              </a:rPr>
              <a:t>Commercial Applications: Expand use in cybersecurity, digital watermarking, and copyright protection.</a:t>
            </a:r>
          </a:p>
          <a:p>
            <a:pPr>
              <a:buFont typeface="Wingdings" panose="05000000000000000000" pitchFamily="2" charset="2"/>
              <a:buChar char="Ø"/>
            </a:pPr>
            <a:endParaRPr lang="en-US" sz="2800" b="1" dirty="0">
              <a:solidFill>
                <a:srgbClr val="C00000"/>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FF0000"/>
                </a:solidFill>
                <a:latin typeface="Arial"/>
                <a:ea typeface="+mn-lt"/>
                <a:cs typeface="Arial"/>
              </a:rPr>
              <a:t>Problem Statement </a:t>
            </a:r>
          </a:p>
          <a:p>
            <a:pPr marL="305435" indent="-305435"/>
            <a:r>
              <a:rPr lang="en-US" sz="2000" b="1" dirty="0">
                <a:solidFill>
                  <a:srgbClr val="FF0000"/>
                </a:solidFill>
                <a:latin typeface="Arial"/>
                <a:ea typeface="+mn-lt"/>
                <a:cs typeface="Arial"/>
              </a:rPr>
              <a:t>Technology used</a:t>
            </a:r>
            <a:endParaRPr lang="en-US" dirty="0">
              <a:solidFill>
                <a:srgbClr val="FF0000"/>
              </a:solidFill>
              <a:latin typeface="Arial"/>
              <a:cs typeface="Arial"/>
            </a:endParaRPr>
          </a:p>
          <a:p>
            <a:pPr marL="305435" indent="-305435"/>
            <a:r>
              <a:rPr lang="en-US" sz="2000" b="1" dirty="0">
                <a:solidFill>
                  <a:srgbClr val="FF0000"/>
                </a:solidFill>
                <a:latin typeface="Arial"/>
                <a:ea typeface="+mn-lt"/>
                <a:cs typeface="+mn-lt"/>
              </a:rPr>
              <a:t>Wow factor </a:t>
            </a:r>
            <a:endParaRPr lang="en-US" sz="2000" dirty="0">
              <a:solidFill>
                <a:srgbClr val="FF0000"/>
              </a:solidFill>
              <a:latin typeface="Arial"/>
              <a:ea typeface="+mn-lt"/>
              <a:cs typeface="+mn-lt"/>
            </a:endParaRPr>
          </a:p>
          <a:p>
            <a:pPr marL="305435" indent="-305435"/>
            <a:r>
              <a:rPr lang="en-US" sz="2000" b="1" dirty="0">
                <a:solidFill>
                  <a:srgbClr val="FF0000"/>
                </a:solidFill>
                <a:latin typeface="Arial"/>
                <a:ea typeface="+mn-lt"/>
                <a:cs typeface="+mn-lt"/>
              </a:rPr>
              <a:t>End users</a:t>
            </a:r>
          </a:p>
          <a:p>
            <a:pPr marL="305435" indent="-305435"/>
            <a:r>
              <a:rPr lang="en-US" sz="2000" b="1" dirty="0">
                <a:solidFill>
                  <a:srgbClr val="FF0000"/>
                </a:solidFill>
                <a:latin typeface="Arial"/>
                <a:ea typeface="+mn-lt"/>
                <a:cs typeface="+mn-lt"/>
              </a:rPr>
              <a:t>Result</a:t>
            </a:r>
          </a:p>
          <a:p>
            <a:pPr marL="305435" indent="-305435"/>
            <a:r>
              <a:rPr lang="en-US" sz="2000" b="1" dirty="0">
                <a:solidFill>
                  <a:srgbClr val="FF0000"/>
                </a:solidFill>
                <a:latin typeface="Arial"/>
                <a:ea typeface="+mn-lt"/>
                <a:cs typeface="+mn-lt"/>
              </a:rPr>
              <a:t>Conclusion</a:t>
            </a:r>
          </a:p>
          <a:p>
            <a:pPr marL="305435" indent="-305435"/>
            <a:r>
              <a:rPr lang="en-US" sz="2000" b="1" dirty="0">
                <a:solidFill>
                  <a:srgbClr val="FF0000"/>
                </a:solidFill>
                <a:latin typeface="Arial"/>
                <a:ea typeface="+mn-lt"/>
                <a:cs typeface="+mn-lt"/>
              </a:rPr>
              <a:t>Git-hub Link</a:t>
            </a:r>
          </a:p>
          <a:p>
            <a:pPr marL="305435" indent="-305435"/>
            <a:r>
              <a:rPr lang="en-US" sz="2000" b="1" dirty="0">
                <a:solidFill>
                  <a:srgbClr val="FF0000"/>
                </a:solidFill>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35261"/>
            <a:ext cx="11029615" cy="4720583"/>
          </a:xfrm>
        </p:spPr>
        <p:txBody>
          <a:bodyPr>
            <a:normAutofit fontScale="62500" lnSpcReduction="20000"/>
          </a:bodyPr>
          <a:lstStyle/>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r>
              <a:rPr lang="en-US" sz="2800" b="1" dirty="0">
                <a:solidFill>
                  <a:srgbClr val="C00000"/>
                </a:solidFill>
              </a:rPr>
              <a:t>Secure Data Hiding In Images using  Steganography :</a:t>
            </a:r>
          </a:p>
          <a:p>
            <a:pPr marL="0" indent="0">
              <a:buNone/>
            </a:pPr>
            <a:r>
              <a:rPr lang="en-US" sz="4500" b="1" dirty="0">
                <a:solidFill>
                  <a:srgbClr val="C00000"/>
                </a:solidFill>
              </a:rPr>
              <a:t>To develop a robust and imperceptible method to embed sensitive information within the pixel of an image, ensuring that the hidden data remains undetectable to the naked eye while maintaining strong security against potential attacks aimed at extracting the embedded information, thus enabling covert communication without raising suspicion essentially the challenge is to find a way to hide data within an image without noticeably altering the image itself, while also protecting the hidden data from unauthorized access</a:t>
            </a:r>
            <a:r>
              <a:rPr lang="en-US" sz="3200" b="1" dirty="0">
                <a:solidFill>
                  <a:srgbClr val="C00000"/>
                </a:solidFill>
              </a:rPr>
              <a:t>.</a:t>
            </a: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IN" sz="1600" b="1" dirty="0">
              <a:solidFill>
                <a:srgbClr val="C00000"/>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v"/>
            </a:pPr>
            <a:r>
              <a:rPr lang="en-US" sz="2800" b="1" dirty="0">
                <a:solidFill>
                  <a:srgbClr val="C00000"/>
                </a:solidFill>
              </a:rPr>
              <a:t>Platform:</a:t>
            </a:r>
          </a:p>
          <a:p>
            <a:pPr>
              <a:buFont typeface="Wingdings" panose="05000000000000000000" pitchFamily="2" charset="2"/>
              <a:buChar char="Ø"/>
            </a:pPr>
            <a:r>
              <a:rPr lang="en-US" sz="2800" b="1" dirty="0">
                <a:solidFill>
                  <a:srgbClr val="C00000"/>
                </a:solidFill>
              </a:rPr>
              <a:t>Python IDLE</a:t>
            </a:r>
            <a:endParaRPr lang="en-US" sz="2800" dirty="0">
              <a:solidFill>
                <a:srgbClr val="C00000"/>
              </a:solidFill>
            </a:endParaRPr>
          </a:p>
          <a:p>
            <a:pPr>
              <a:buFont typeface="Wingdings" panose="05000000000000000000" pitchFamily="2" charset="2"/>
              <a:buChar char="v"/>
            </a:pPr>
            <a:r>
              <a:rPr lang="en-US" sz="2800" b="1" dirty="0">
                <a:solidFill>
                  <a:srgbClr val="C00000"/>
                </a:solidFill>
              </a:rPr>
              <a:t>Libraries:</a:t>
            </a:r>
          </a:p>
          <a:p>
            <a:pPr>
              <a:buFont typeface="Wingdings" panose="05000000000000000000" pitchFamily="2" charset="2"/>
              <a:buChar char="Ø"/>
            </a:pPr>
            <a:r>
              <a:rPr lang="en-US" sz="2800" b="1" dirty="0">
                <a:solidFill>
                  <a:srgbClr val="C00000"/>
                </a:solidFill>
              </a:rPr>
              <a:t>OpenCV</a:t>
            </a:r>
            <a:r>
              <a:rPr lang="en-US" sz="2800" dirty="0">
                <a:solidFill>
                  <a:srgbClr val="C00000"/>
                </a:solidFill>
              </a:rPr>
              <a:t>: For image processing and manipulation.</a:t>
            </a:r>
          </a:p>
          <a:p>
            <a:pPr>
              <a:buFont typeface="Wingdings" panose="05000000000000000000" pitchFamily="2" charset="2"/>
              <a:buChar char="Ø"/>
            </a:pPr>
            <a:r>
              <a:rPr lang="en-US" sz="2800" b="1" dirty="0">
                <a:solidFill>
                  <a:srgbClr val="C00000"/>
                </a:solidFill>
              </a:rPr>
              <a:t>NumPy</a:t>
            </a:r>
            <a:r>
              <a:rPr lang="en-US" sz="2800" dirty="0">
                <a:solidFill>
                  <a:srgbClr val="C00000"/>
                </a:solidFill>
              </a:rPr>
              <a:t>: For handling and manipulating image arrays.</a:t>
            </a:r>
          </a:p>
          <a:p>
            <a:pPr>
              <a:buFont typeface="Wingdings" panose="05000000000000000000" pitchFamily="2" charset="2"/>
              <a:buChar char="Ø"/>
            </a:pPr>
            <a:r>
              <a:rPr lang="en-US" sz="2800" b="1" dirty="0">
                <a:solidFill>
                  <a:srgbClr val="C00000"/>
                </a:solidFill>
              </a:rPr>
              <a:t>PIL (Pillow)</a:t>
            </a:r>
            <a:r>
              <a:rPr lang="en-US" sz="2800" dirty="0">
                <a:solidFill>
                  <a:srgbClr val="C00000"/>
                </a:solidFill>
              </a:rPr>
              <a:t>: For image handling and operations.</a:t>
            </a:r>
          </a:p>
          <a:p>
            <a:pPr>
              <a:buFont typeface="Wingdings" panose="05000000000000000000" pitchFamily="2" charset="2"/>
              <a:buChar char="Ø"/>
            </a:pPr>
            <a:r>
              <a:rPr lang="en-US" sz="2800" b="1" dirty="0">
                <a:solidFill>
                  <a:srgbClr val="C00000"/>
                </a:solidFill>
              </a:rPr>
              <a:t>Cryptography</a:t>
            </a:r>
            <a:r>
              <a:rPr lang="en-US" sz="2800" dirty="0">
                <a:solidFill>
                  <a:srgbClr val="C00000"/>
                </a:solidFill>
              </a:rPr>
              <a:t>: For encrypting and securing the hidden messages.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1" i="0" u="none" strike="noStrike" cap="none" normalizeH="0" baseline="0" dirty="0">
                <a:ln>
                  <a:noFill/>
                </a:ln>
                <a:solidFill>
                  <a:srgbClr val="C00000"/>
                </a:solidFill>
                <a:effectLst/>
                <a:latin typeface="Arial" panose="020B0604020202020204" pitchFamily="34" charset="0"/>
              </a:rPr>
              <a:t>Dual-layer Security</a:t>
            </a:r>
            <a:r>
              <a:rPr kumimoji="0" lang="en-US" altLang="en-US" sz="2400" b="0" i="0" u="none" strike="noStrike" cap="none" normalizeH="0" baseline="0" dirty="0">
                <a:ln>
                  <a:noFill/>
                </a:ln>
                <a:solidFill>
                  <a:srgbClr val="C00000"/>
                </a:solidFill>
                <a:effectLst/>
                <a:latin typeface="Arial" panose="020B0604020202020204" pitchFamily="34" charset="0"/>
              </a:rPr>
              <a:t>: Combines encryption with hidden messages for extra protection.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1" i="0" u="none" strike="noStrike" cap="none" normalizeH="0" baseline="0" dirty="0">
                <a:ln>
                  <a:noFill/>
                </a:ln>
                <a:solidFill>
                  <a:srgbClr val="C00000"/>
                </a:solidFill>
                <a:effectLst/>
                <a:latin typeface="Arial" panose="020B0604020202020204" pitchFamily="34" charset="0"/>
              </a:rPr>
              <a:t>Historical Use</a:t>
            </a:r>
            <a:r>
              <a:rPr kumimoji="0" lang="en-US" altLang="en-US" sz="2400" b="0" i="0" u="none" strike="noStrike" cap="none" normalizeH="0" baseline="0" dirty="0">
                <a:ln>
                  <a:noFill/>
                </a:ln>
                <a:solidFill>
                  <a:srgbClr val="C00000"/>
                </a:solidFill>
                <a:effectLst/>
                <a:latin typeface="Arial" panose="020B0604020202020204" pitchFamily="34" charset="0"/>
              </a:rPr>
              <a:t>: Steganography dates back to ancient times, including use in wartime espionage.</a:t>
            </a:r>
          </a:p>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1" i="0" u="none" strike="noStrike" cap="none" normalizeH="0" baseline="0" dirty="0">
                <a:ln>
                  <a:noFill/>
                </a:ln>
                <a:solidFill>
                  <a:srgbClr val="C00000"/>
                </a:solidFill>
                <a:effectLst/>
                <a:latin typeface="Arial" panose="020B0604020202020204" pitchFamily="34" charset="0"/>
              </a:rPr>
              <a:t>Modern Applications</a:t>
            </a:r>
            <a:r>
              <a:rPr kumimoji="0" lang="en-US" altLang="en-US" sz="2400" b="0" i="0" u="none" strike="noStrike" cap="none" normalizeH="0" baseline="0" dirty="0">
                <a:ln>
                  <a:noFill/>
                </a:ln>
                <a:solidFill>
                  <a:srgbClr val="C00000"/>
                </a:solidFill>
                <a:effectLst/>
                <a:latin typeface="Arial" panose="020B0604020202020204" pitchFamily="34" charset="0"/>
              </a:rPr>
              <a:t>: Used in digital forensics, copyright protection, and more.</a:t>
            </a:r>
          </a:p>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1" i="0" u="none" strike="noStrike" cap="none" normalizeH="0" baseline="0" dirty="0">
                <a:ln>
                  <a:noFill/>
                </a:ln>
                <a:solidFill>
                  <a:srgbClr val="C00000"/>
                </a:solidFill>
                <a:effectLst/>
                <a:latin typeface="Arial" panose="020B0604020202020204" pitchFamily="34" charset="0"/>
              </a:rPr>
              <a:t>Invisibility</a:t>
            </a:r>
            <a:r>
              <a:rPr kumimoji="0" lang="en-US" altLang="en-US" sz="2400" b="0" i="0" u="none" strike="noStrike" cap="none" normalizeH="0" baseline="0" dirty="0">
                <a:ln>
                  <a:noFill/>
                </a:ln>
                <a:solidFill>
                  <a:srgbClr val="C00000"/>
                </a:solidFill>
                <a:effectLst/>
                <a:latin typeface="Arial" panose="020B0604020202020204" pitchFamily="34" charset="0"/>
              </a:rPr>
              <a:t>: Messages can be hidden within images without visible changes.</a:t>
            </a:r>
          </a:p>
          <a:p>
            <a:pPr marL="457200" marR="0" lvl="0" indent="-4572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1" i="0" u="none" strike="noStrike" cap="none" normalizeH="0" baseline="0" dirty="0">
                <a:ln>
                  <a:noFill/>
                </a:ln>
                <a:solidFill>
                  <a:srgbClr val="C00000"/>
                </a:solidFill>
                <a:effectLst/>
                <a:latin typeface="Arial" panose="020B0604020202020204" pitchFamily="34" charset="0"/>
              </a:rPr>
              <a:t>Open Source Power</a:t>
            </a:r>
            <a:r>
              <a:rPr kumimoji="0" lang="en-US" altLang="en-US" sz="2400" b="0" i="0" u="none" strike="noStrike" cap="none" normalizeH="0" baseline="0" dirty="0">
                <a:ln>
                  <a:noFill/>
                </a:ln>
                <a:solidFill>
                  <a:srgbClr val="C00000"/>
                </a:solidFill>
                <a:effectLst/>
                <a:latin typeface="Arial" panose="020B0604020202020204" pitchFamily="34" charset="0"/>
              </a:rPr>
              <a:t>: Libraries like OpenCV make image processing accessible and powerful.</a:t>
            </a:r>
          </a:p>
          <a:p>
            <a:pPr marL="457200" indent="-457200">
              <a:buFont typeface="+mj-lt"/>
              <a:buAutoNum type="arabicParenR"/>
            </a:pPr>
            <a:endParaRPr lang="en-IN" sz="2400" b="1" dirty="0">
              <a:solidFill>
                <a:srgbClr val="C00000"/>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rgbClr val="C00000"/>
                </a:solidFill>
                <a:effectLst/>
                <a:latin typeface="Arial" panose="020B0604020202020204" pitchFamily="34" charset="0"/>
              </a:rPr>
              <a:t>Individuals</a:t>
            </a:r>
            <a:r>
              <a:rPr kumimoji="0" lang="en-US" altLang="en-US" sz="2800" b="0" i="0" u="none" strike="noStrike" cap="none" normalizeH="0" baseline="0" dirty="0">
                <a:ln>
                  <a:noFill/>
                </a:ln>
                <a:solidFill>
                  <a:srgbClr val="C00000"/>
                </a:solidFill>
                <a:effectLst/>
                <a:latin typeface="Arial" panose="020B0604020202020204" pitchFamily="34" charset="0"/>
              </a:rPr>
              <a:t>: Seeking privacy for personal communications.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rgbClr val="C00000"/>
                </a:solidFill>
                <a:effectLst/>
                <a:latin typeface="Arial" panose="020B0604020202020204" pitchFamily="34" charset="0"/>
              </a:rPr>
              <a:t>Journalists and Whistleblowers</a:t>
            </a:r>
            <a:r>
              <a:rPr kumimoji="0" lang="en-US" altLang="en-US" sz="2800" b="0" i="0" u="none" strike="noStrike" cap="none" normalizeH="0" baseline="0" dirty="0">
                <a:ln>
                  <a:noFill/>
                </a:ln>
                <a:solidFill>
                  <a:srgbClr val="C00000"/>
                </a:solidFill>
                <a:effectLst/>
                <a:latin typeface="Arial" panose="020B0604020202020204" pitchFamily="34" charset="0"/>
              </a:rPr>
              <a:t>: Sharing sensitive information securely.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rgbClr val="C00000"/>
                </a:solidFill>
                <a:effectLst/>
                <a:latin typeface="Arial" panose="020B0604020202020204" pitchFamily="34" charset="0"/>
              </a:rPr>
              <a:t>Corporations</a:t>
            </a:r>
            <a:r>
              <a:rPr kumimoji="0" lang="en-US" altLang="en-US" sz="2800" b="0" i="0" u="none" strike="noStrike" cap="none" normalizeH="0" baseline="0" dirty="0">
                <a:ln>
                  <a:noFill/>
                </a:ln>
                <a:solidFill>
                  <a:srgbClr val="C00000"/>
                </a:solidFill>
                <a:effectLst/>
                <a:latin typeface="Arial" panose="020B0604020202020204" pitchFamily="34" charset="0"/>
              </a:rPr>
              <a:t>: Protecting confidential data and intellectual property.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rgbClr val="C00000"/>
                </a:solidFill>
                <a:effectLst/>
                <a:latin typeface="Arial" panose="020B0604020202020204" pitchFamily="34" charset="0"/>
              </a:rPr>
              <a:t>Government Agencies</a:t>
            </a:r>
            <a:r>
              <a:rPr kumimoji="0" lang="en-US" altLang="en-US" sz="2800" b="0" i="0" u="none" strike="noStrike" cap="none" normalizeH="0" baseline="0" dirty="0">
                <a:ln>
                  <a:noFill/>
                </a:ln>
                <a:solidFill>
                  <a:srgbClr val="C00000"/>
                </a:solidFill>
                <a:effectLst/>
                <a:latin typeface="Arial" panose="020B0604020202020204" pitchFamily="34" charset="0"/>
              </a:rPr>
              <a:t>: Ensuring secure communication and protecting national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rgbClr val="C00000"/>
                </a:solidFill>
                <a:effectLst/>
                <a:latin typeface="Arial" panose="020B0604020202020204" pitchFamily="34" charset="0"/>
              </a:rPr>
              <a:t>Digital Forensics Experts</a:t>
            </a:r>
            <a:r>
              <a:rPr kumimoji="0" lang="en-US" altLang="en-US" sz="2800" b="0" i="0" u="none" strike="noStrike" cap="none" normalizeH="0" baseline="0" dirty="0">
                <a:ln>
                  <a:noFill/>
                </a:ln>
                <a:solidFill>
                  <a:srgbClr val="C00000"/>
                </a:solidFill>
                <a:effectLst/>
                <a:latin typeface="Arial" panose="020B0604020202020204" pitchFamily="34" charset="0"/>
              </a:rPr>
              <a:t>: Investigating cybercrimes and safeguarding digital evidence.</a:t>
            </a:r>
          </a:p>
          <a:p>
            <a:pPr>
              <a:buFont typeface="Wingdings" panose="05000000000000000000" pitchFamily="2" charset="2"/>
              <a:buChar char="q"/>
            </a:pPr>
            <a:endParaRPr lang="en-IN" sz="2800" dirty="0">
              <a:solidFill>
                <a:srgbClr val="C00000"/>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endParaRPr lang="en-IN" dirty="0"/>
          </a:p>
        </p:txBody>
      </p:sp>
      <p:sp>
        <p:nvSpPr>
          <p:cNvPr id="8" name="Title 1">
            <a:extLst>
              <a:ext uri="{FF2B5EF4-FFF2-40B4-BE49-F238E27FC236}">
                <a16:creationId xmlns:a16="http://schemas.microsoft.com/office/drawing/2014/main" id="{C045038E-5D4D-1B00-64C7-C62A33E7AAD6}"/>
              </a:ext>
            </a:extLst>
          </p:cNvPr>
          <p:cNvSpPr txBox="1">
            <a:spLocks/>
          </p:cNvSpPr>
          <p:nvPr/>
        </p:nvSpPr>
        <p:spPr>
          <a:xfrm>
            <a:off x="581192" y="702156"/>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accent1"/>
                </a:solidFill>
              </a:rPr>
              <a:t>Results</a:t>
            </a:r>
            <a:endParaRPr lang="en-IN" dirty="0">
              <a:solidFill>
                <a:schemeClr val="accent1"/>
              </a:solidFill>
            </a:endParaRPr>
          </a:p>
        </p:txBody>
      </p:sp>
      <p:pic>
        <p:nvPicPr>
          <p:cNvPr id="9" name="Content Placeholder 6">
            <a:extLst>
              <a:ext uri="{FF2B5EF4-FFF2-40B4-BE49-F238E27FC236}">
                <a16:creationId xmlns:a16="http://schemas.microsoft.com/office/drawing/2014/main" id="{E91A6530-0630-2DAB-1129-038DAA6B142E}"/>
              </a:ext>
            </a:extLst>
          </p:cNvPr>
          <p:cNvPicPr>
            <a:picLocks noChangeAspect="1"/>
          </p:cNvPicPr>
          <p:nvPr/>
        </p:nvPicPr>
        <p:blipFill>
          <a:blip r:embed="rId2"/>
          <a:stretch>
            <a:fillRect/>
          </a:stretch>
        </p:blipFill>
        <p:spPr>
          <a:xfrm>
            <a:off x="5921827" y="1682620"/>
            <a:ext cx="5551715" cy="1485900"/>
          </a:xfrm>
          <a:prstGeom prst="rect">
            <a:avLst/>
          </a:prstGeom>
        </p:spPr>
      </p:pic>
      <p:pic>
        <p:nvPicPr>
          <p:cNvPr id="10" name="Picture 9">
            <a:extLst>
              <a:ext uri="{FF2B5EF4-FFF2-40B4-BE49-F238E27FC236}">
                <a16:creationId xmlns:a16="http://schemas.microsoft.com/office/drawing/2014/main" id="{DE8F5832-F866-7484-B958-2495BECD5C66}"/>
              </a:ext>
            </a:extLst>
          </p:cNvPr>
          <p:cNvPicPr>
            <a:picLocks noChangeAspect="1"/>
          </p:cNvPicPr>
          <p:nvPr/>
        </p:nvPicPr>
        <p:blipFill>
          <a:blip r:embed="rId3"/>
          <a:stretch>
            <a:fillRect/>
          </a:stretch>
        </p:blipFill>
        <p:spPr>
          <a:xfrm>
            <a:off x="718458" y="1371599"/>
            <a:ext cx="4870580" cy="2407298"/>
          </a:xfrm>
          <a:prstGeom prst="rect">
            <a:avLst/>
          </a:prstGeom>
        </p:spPr>
      </p:pic>
      <p:pic>
        <p:nvPicPr>
          <p:cNvPr id="11" name="Picture 10">
            <a:extLst>
              <a:ext uri="{FF2B5EF4-FFF2-40B4-BE49-F238E27FC236}">
                <a16:creationId xmlns:a16="http://schemas.microsoft.com/office/drawing/2014/main" id="{06F664D1-3161-A519-E269-6A1C4A1AB0C7}"/>
              </a:ext>
            </a:extLst>
          </p:cNvPr>
          <p:cNvPicPr>
            <a:picLocks noChangeAspect="1"/>
          </p:cNvPicPr>
          <p:nvPr/>
        </p:nvPicPr>
        <p:blipFill>
          <a:blip r:embed="rId4"/>
          <a:stretch>
            <a:fillRect/>
          </a:stretch>
        </p:blipFill>
        <p:spPr>
          <a:xfrm>
            <a:off x="3620275" y="3811321"/>
            <a:ext cx="5468861" cy="28600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buFont typeface="Wingdings" panose="05000000000000000000" pitchFamily="2" charset="2"/>
              <a:buChar char="v"/>
            </a:pPr>
            <a:r>
              <a:rPr lang="en-US" sz="3200" b="1" dirty="0">
                <a:solidFill>
                  <a:srgbClr val="C00000"/>
                </a:solidFill>
              </a:rPr>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sz="3200" b="1" dirty="0">
              <a:solidFill>
                <a:srgbClr val="C00000"/>
              </a:solidFill>
            </a:endParaRPr>
          </a:p>
          <a:p>
            <a:pPr>
              <a:buFont typeface="Wingdings" panose="05000000000000000000" pitchFamily="2" charset="2"/>
              <a:buChar char="v"/>
            </a:pPr>
            <a:endParaRPr lang="en-IN" sz="3200" b="1" dirty="0">
              <a:solidFill>
                <a:srgbClr val="C00000"/>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IN" sz="4400" dirty="0">
                <a:solidFill>
                  <a:srgbClr val="FF0000"/>
                </a:solidFill>
                <a:hlinkClick r:id="rId2">
                  <a:extLst>
                    <a:ext uri="{A12FA001-AC4F-418D-AE19-62706E023703}">
                      <ahyp:hlinkClr xmlns:ahyp="http://schemas.microsoft.com/office/drawing/2018/hyperlinkcolor" val="tx"/>
                    </a:ext>
                  </a:extLst>
                </a:hlinkClick>
              </a:rPr>
              <a:t>https://github.com/Abhikakar/stenography-aicte-project.git</a:t>
            </a:r>
            <a:endParaRPr lang="en-IN" sz="4400" dirty="0">
              <a:solidFill>
                <a:srgbClr val="FF0000"/>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9401</TotalTime>
  <Words>438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Abhinav Kumar</cp:lastModifiedBy>
  <cp:revision>26</cp:revision>
  <dcterms:created xsi:type="dcterms:W3CDTF">2021-05-26T16:50:10Z</dcterms:created>
  <dcterms:modified xsi:type="dcterms:W3CDTF">2025-02-25T04:35:47Z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