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81" r:id="rId5"/>
    <p:sldId id="259" r:id="rId6"/>
    <p:sldId id="270" r:id="rId7"/>
    <p:sldId id="271" r:id="rId8"/>
    <p:sldId id="260" r:id="rId9"/>
    <p:sldId id="282" r:id="rId10"/>
    <p:sldId id="275" r:id="rId11"/>
    <p:sldId id="280" r:id="rId12"/>
    <p:sldId id="272" r:id="rId13"/>
    <p:sldId id="283" r:id="rId14"/>
    <p:sldId id="262" r:id="rId15"/>
    <p:sldId id="263" r:id="rId16"/>
    <p:sldId id="264"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varScale="1">
        <p:scale>
          <a:sx n="85" d="100"/>
          <a:sy n="85"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10/01/2024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10/01/2024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10/01/2024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10/01/2024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publication/349705527_IoTBased_Vehicular_Accident_Detection_Systems" TargetMode="External"/><Relationship Id="rId2" Type="http://schemas.openxmlformats.org/officeDocument/2006/relationships/hyperlink" Target="https://ieeexplore.ieee.org/document/9544940" TargetMode="External"/><Relationship Id="rId1" Type="http://schemas.openxmlformats.org/officeDocument/2006/relationships/slideLayout" Target="../slideLayouts/slideLayout2.xml"/><Relationship Id="rId6" Type="http://schemas.openxmlformats.org/officeDocument/2006/relationships/hyperlink" Target="https://www.academia.edu/36122822/Intelligent_Accident_Identification_and_Prevention_System_Using_GPS_and_GSM_Modem" TargetMode="External"/><Relationship Id="rId5" Type="http://schemas.openxmlformats.org/officeDocument/2006/relationships/hyperlink" Target="https://www.researchgate.net/publication/344668186_Research_paper_on_vehicle_detection_and_recognition" TargetMode="External"/><Relationship Id="rId4" Type="http://schemas.openxmlformats.org/officeDocument/2006/relationships/hyperlink" Target="https://www.researchgate.net/publication/362264272_Accident_Detection_and_Alerting_Systems_A_Stud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publication/349705527_IoTBased_Vehicular_Accident_Detection_Systems" TargetMode="External"/><Relationship Id="rId2" Type="http://schemas.openxmlformats.org/officeDocument/2006/relationships/hyperlink" Target="https://ieeexplore.ieee.org/document/9544940" TargetMode="External"/><Relationship Id="rId1" Type="http://schemas.openxmlformats.org/officeDocument/2006/relationships/slideLayout" Target="../slideLayouts/slideLayout2.xml"/><Relationship Id="rId6" Type="http://schemas.openxmlformats.org/officeDocument/2006/relationships/hyperlink" Target="https://www.academia.edu/36122822/Intelligent_Accident_Identification_and_Prevention_System_Using_GPS_and_GSM_Modem" TargetMode="External"/><Relationship Id="rId5" Type="http://schemas.openxmlformats.org/officeDocument/2006/relationships/hyperlink" Target="https://www.researchgate.net/publication/344668186_Research_paper_on_vehicle_detection_and_recognition" TargetMode="External"/><Relationship Id="rId4" Type="http://schemas.openxmlformats.org/officeDocument/2006/relationships/hyperlink" Target="https://www.researchgate.net/publication/362264272_Accident_Detection_and_Alerting_Systems_A_Stud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11208"/>
          </a:xfrm>
        </p:spPr>
        <p:txBody>
          <a:bodyPr/>
          <a:lstStyle/>
          <a:p>
            <a:r>
              <a:rPr lang="en-GB" dirty="0"/>
              <a:t>PROJECT TITLE: BIKE CRASH DETECTION</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r>
              <a:rPr lang="en-GB"/>
              <a:t>:CSE-G177</a:t>
            </a:r>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539948727"/>
              </p:ext>
            </p:extLst>
          </p:nvPr>
        </p:nvGraphicFramePr>
        <p:xfrm>
          <a:off x="630904" y="3274141"/>
          <a:ext cx="5418666" cy="18542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20000"/>
                    </a:ext>
                  </a:extLst>
                </a:gridCol>
                <a:gridCol w="3333666">
                  <a:extLst>
                    <a:ext uri="{9D8B030D-6E8A-4147-A177-3AD203B41FA5}">
                      <a16:colId xmlns:a16="http://schemas.microsoft.com/office/drawing/2014/main" val="2000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GB" b="1" dirty="0"/>
                        <a:t>20201CSE0849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Harshith N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GB" b="1" dirty="0"/>
                        <a:t>20201CSE0853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Abhi Kiran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GB" b="1" dirty="0"/>
                        <a:t>20201CSE0870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Shiva Kumar </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GB" b="1" dirty="0"/>
                        <a:t>20201CSE0875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Eshwar Raju A 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GB" dirty="0">
                <a:latin typeface="Times New Roman" panose="02020603050405020304" pitchFamily="18" charset="0"/>
                <a:cs typeface="Times New Roman" panose="02020603050405020304" pitchFamily="18" charset="0"/>
              </a:rPr>
              <a:t>Under the Supervision of,</a:t>
            </a:r>
          </a:p>
          <a:p>
            <a:pPr algn="l"/>
            <a:endParaRPr lang="en-GB" dirty="0">
              <a:latin typeface="Times New Roman" panose="02020603050405020304" pitchFamily="18" charset="0"/>
              <a:cs typeface="Times New Roman" panose="02020603050405020304" pitchFamily="18" charset="0"/>
            </a:endParaRPr>
          </a:p>
          <a:p>
            <a:pPr algn="l"/>
            <a:r>
              <a:rPr lang="en-GB" sz="1700" dirty="0">
                <a:latin typeface="Times New Roman" panose="02020603050405020304" pitchFamily="18" charset="0"/>
                <a:cs typeface="Times New Roman" panose="02020603050405020304" pitchFamily="18" charset="0"/>
              </a:rPr>
              <a:t>Mr. Afroz Alam</a:t>
            </a:r>
          </a:p>
          <a:p>
            <a:pPr algn="l"/>
            <a:r>
              <a:rPr lang="en-GB" sz="1700" dirty="0">
                <a:latin typeface="Times New Roman" panose="02020603050405020304" pitchFamily="18" charset="0"/>
                <a:cs typeface="Times New Roman" panose="02020603050405020304" pitchFamily="18" charset="0"/>
              </a:rPr>
              <a:t>Assistant Professor</a:t>
            </a:r>
          </a:p>
          <a:p>
            <a:pPr algn="l"/>
            <a:r>
              <a:rPr lang="en-GB" sz="1700" dirty="0">
                <a:latin typeface="Times New Roman" panose="02020603050405020304" pitchFamily="18" charset="0"/>
                <a:cs typeface="Times New Roman" panose="02020603050405020304" pitchFamily="18" charset="0"/>
              </a:rPr>
              <a:t>School of Computer Science &amp; Engineering</a:t>
            </a:r>
          </a:p>
          <a:p>
            <a:pPr algn="l"/>
            <a:r>
              <a:rPr lang="en-GB" sz="1700" dirty="0">
                <a:latin typeface="Times New Roman" panose="02020603050405020304" pitchFamily="18" charset="0"/>
                <a:cs typeface="Times New Roman" panose="02020603050405020304" pitchFamily="18" charset="0"/>
              </a:rPr>
              <a:t>Presidency University</a:t>
            </a:r>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pPr marL="0" indent="0">
              <a:buNone/>
            </a:pPr>
            <a:endParaRPr lang="en-GB" dirty="0"/>
          </a:p>
          <a:p>
            <a:pPr marL="0" indent="0">
              <a:buNone/>
            </a:pPr>
            <a:r>
              <a:rPr lang="en-GB" dirty="0"/>
              <a:t>    </a:t>
            </a:r>
          </a:p>
        </p:txBody>
      </p:sp>
      <p:pic>
        <p:nvPicPr>
          <p:cNvPr id="5" name="Picture 4"/>
          <p:cNvPicPr>
            <a:picLocks noChangeAspect="1"/>
          </p:cNvPicPr>
          <p:nvPr/>
        </p:nvPicPr>
        <p:blipFill>
          <a:blip r:embed="rId2"/>
          <a:stretch>
            <a:fillRect/>
          </a:stretch>
        </p:blipFill>
        <p:spPr>
          <a:xfrm>
            <a:off x="80415" y="1652338"/>
            <a:ext cx="4124901" cy="3553321"/>
          </a:xfrm>
          <a:prstGeom prst="rect">
            <a:avLst/>
          </a:prstGeom>
        </p:spPr>
      </p:pic>
      <p:pic>
        <p:nvPicPr>
          <p:cNvPr id="6" name="Picture 5">
            <a:extLst>
              <a:ext uri="{FF2B5EF4-FFF2-40B4-BE49-F238E27FC236}">
                <a16:creationId xmlns:a16="http://schemas.microsoft.com/office/drawing/2014/main" id="{0DE9F3AB-5EBC-9976-7C74-6662CA7296F1}"/>
              </a:ext>
            </a:extLst>
          </p:cNvPr>
          <p:cNvPicPr>
            <a:picLocks noChangeAspect="1"/>
          </p:cNvPicPr>
          <p:nvPr/>
        </p:nvPicPr>
        <p:blipFill>
          <a:blip r:embed="rId3"/>
          <a:stretch>
            <a:fillRect/>
          </a:stretch>
        </p:blipFill>
        <p:spPr>
          <a:xfrm>
            <a:off x="4272742" y="1515648"/>
            <a:ext cx="3882044" cy="3690011"/>
          </a:xfrm>
          <a:prstGeom prst="rect">
            <a:avLst/>
          </a:prstGeom>
        </p:spPr>
      </p:pic>
      <p:pic>
        <p:nvPicPr>
          <p:cNvPr id="9" name="Picture 8">
            <a:extLst>
              <a:ext uri="{FF2B5EF4-FFF2-40B4-BE49-F238E27FC236}">
                <a16:creationId xmlns:a16="http://schemas.microsoft.com/office/drawing/2014/main" id="{1F7A83C2-D341-EBF8-B84A-C44FDB42C022}"/>
              </a:ext>
            </a:extLst>
          </p:cNvPr>
          <p:cNvPicPr>
            <a:picLocks noChangeAspect="1"/>
          </p:cNvPicPr>
          <p:nvPr/>
        </p:nvPicPr>
        <p:blipFill>
          <a:blip r:embed="rId4"/>
          <a:stretch>
            <a:fillRect/>
          </a:stretch>
        </p:blipFill>
        <p:spPr>
          <a:xfrm>
            <a:off x="8458031" y="1122217"/>
            <a:ext cx="2921169" cy="49215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 Diagram</a:t>
            </a:r>
          </a:p>
        </p:txBody>
      </p:sp>
      <p:sp>
        <p:nvSpPr>
          <p:cNvPr id="3" name="Content Placeholder 2"/>
          <p:cNvSpPr>
            <a:spLocks noGrp="1"/>
          </p:cNvSpPr>
          <p:nvPr>
            <p:ph idx="1"/>
          </p:nvPr>
        </p:nvSpPr>
        <p:spPr/>
        <p:txBody>
          <a:bodyPr>
            <a:normAutofit/>
          </a:bodyPr>
          <a:lstStyle/>
          <a:p>
            <a:pPr marL="0" indent="0">
              <a:buNone/>
            </a:pPr>
            <a:endParaRPr lang="en-GB" dirty="0"/>
          </a:p>
          <a:p>
            <a:pPr marL="0" indent="0">
              <a:buNone/>
            </a:pPr>
            <a:r>
              <a:rPr lang="en-GB" dirty="0"/>
              <a:t>    </a:t>
            </a:r>
          </a:p>
        </p:txBody>
      </p:sp>
      <p:pic>
        <p:nvPicPr>
          <p:cNvPr id="6" name="Picture 5">
            <a:extLst>
              <a:ext uri="{FF2B5EF4-FFF2-40B4-BE49-F238E27FC236}">
                <a16:creationId xmlns:a16="http://schemas.microsoft.com/office/drawing/2014/main" id="{B941E6D0-4985-EDFB-7E49-96EF9C7CBFE9}"/>
              </a:ext>
            </a:extLst>
          </p:cNvPr>
          <p:cNvPicPr>
            <a:picLocks noChangeAspect="1"/>
          </p:cNvPicPr>
          <p:nvPr/>
        </p:nvPicPr>
        <p:blipFill>
          <a:blip r:embed="rId2"/>
          <a:stretch>
            <a:fillRect/>
          </a:stretch>
        </p:blipFill>
        <p:spPr>
          <a:xfrm>
            <a:off x="711200" y="1246909"/>
            <a:ext cx="10401835" cy="3956858"/>
          </a:xfrm>
          <a:prstGeom prst="rect">
            <a:avLst/>
          </a:prstGeom>
        </p:spPr>
      </p:pic>
    </p:spTree>
    <p:extLst>
      <p:ext uri="{BB962C8B-B14F-4D97-AF65-F5344CB8AC3E}">
        <p14:creationId xmlns:p14="http://schemas.microsoft.com/office/powerpoint/2010/main" val="196550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D323F-7B3E-8AAE-9707-6FB78227B9E8}"/>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35A545D5-B2CA-4CE7-8234-4B32B922D8B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Data Collection Module</a:t>
            </a:r>
          </a:p>
          <a:p>
            <a:r>
              <a:rPr lang="en-US" dirty="0">
                <a:latin typeface="Times New Roman" panose="02020603050405020304" pitchFamily="18" charset="0"/>
                <a:cs typeface="Times New Roman" panose="02020603050405020304" pitchFamily="18" charset="0"/>
              </a:rPr>
              <a:t>Crash Detection Algorithm Module</a:t>
            </a:r>
          </a:p>
          <a:p>
            <a:r>
              <a:rPr lang="en-US" dirty="0">
                <a:latin typeface="Times New Roman" panose="02020603050405020304" pitchFamily="18" charset="0"/>
                <a:cs typeface="Times New Roman" panose="02020603050405020304" pitchFamily="18" charset="0"/>
              </a:rPr>
              <a:t>Alert Generation Module</a:t>
            </a:r>
          </a:p>
          <a:p>
            <a:r>
              <a:rPr lang="en-US" dirty="0">
                <a:latin typeface="Times New Roman" panose="02020603050405020304" pitchFamily="18" charset="0"/>
                <a:cs typeface="Times New Roman" panose="02020603050405020304" pitchFamily="18" charset="0"/>
              </a:rPr>
              <a:t>Communication Module</a:t>
            </a:r>
          </a:p>
          <a:p>
            <a:r>
              <a:rPr lang="en-US" dirty="0">
                <a:latin typeface="Times New Roman" panose="02020603050405020304" pitchFamily="18" charset="0"/>
                <a:cs typeface="Times New Roman" panose="02020603050405020304" pitchFamily="18" charset="0"/>
              </a:rPr>
              <a:t>Testing and Validation Module</a:t>
            </a:r>
          </a:p>
          <a:p>
            <a:r>
              <a:rPr lang="en-US" dirty="0">
                <a:latin typeface="Times New Roman" panose="02020603050405020304" pitchFamily="18" charset="0"/>
                <a:cs typeface="Times New Roman" panose="02020603050405020304" pitchFamily="18" charset="0"/>
              </a:rPr>
              <a:t>Continuous Improvement Module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69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011A-C5A5-F9D3-E482-9B98E437FFEC}"/>
              </a:ext>
            </a:extLst>
          </p:cNvPr>
          <p:cNvSpPr>
            <a:spLocks noGrp="1"/>
          </p:cNvSpPr>
          <p:nvPr>
            <p:ph type="title"/>
          </p:nvPr>
        </p:nvSpPr>
        <p:spPr/>
        <p:txBody>
          <a:bodyPr/>
          <a:lstStyle/>
          <a:p>
            <a:r>
              <a:rPr lang="en-IN" dirty="0"/>
              <a:t>COMPONENTS</a:t>
            </a:r>
          </a:p>
        </p:txBody>
      </p:sp>
      <p:sp>
        <p:nvSpPr>
          <p:cNvPr id="3" name="Content Placeholder 2">
            <a:extLst>
              <a:ext uri="{FF2B5EF4-FFF2-40B4-BE49-F238E27FC236}">
                <a16:creationId xmlns:a16="http://schemas.microsoft.com/office/drawing/2014/main" id="{9AC9130B-C8F5-13FA-E425-B6EDA50CE709}"/>
              </a:ext>
            </a:extLst>
          </p:cNvPr>
          <p:cNvSpPr>
            <a:spLocks noGrp="1"/>
          </p:cNvSpPr>
          <p:nvPr>
            <p:ph idx="1"/>
          </p:nvPr>
        </p:nvSpPr>
        <p:spPr>
          <a:xfrm>
            <a:off x="812800" y="952170"/>
            <a:ext cx="10668000" cy="4780721"/>
          </a:xfrm>
        </p:spPr>
        <p:txBody>
          <a:bodyPr>
            <a:noAutofit/>
          </a:bodyPr>
          <a:lstStyle/>
          <a:p>
            <a:pPr algn="just"/>
            <a:r>
              <a:rPr lang="en-IN" sz="2000" b="1" dirty="0">
                <a:latin typeface="Times New Roman" panose="02020603050405020304" pitchFamily="18" charset="0"/>
                <a:cs typeface="Times New Roman" panose="02020603050405020304" pitchFamily="18" charset="0"/>
              </a:rPr>
              <a:t>HARDWARE:                                                                           . Software Used</a:t>
            </a:r>
          </a:p>
          <a:p>
            <a:pPr marL="0" indent="0" algn="just">
              <a:buNone/>
            </a:pPr>
            <a:r>
              <a:rPr lang="en-IN" sz="2000" dirty="0">
                <a:latin typeface="Times New Roman" panose="02020603050405020304" pitchFamily="18" charset="0"/>
                <a:cs typeface="Times New Roman" panose="02020603050405020304" pitchFamily="18" charset="0"/>
              </a:rPr>
              <a:t>1.Arduino Nano                                                                1. Arduino IDE</a:t>
            </a:r>
          </a:p>
          <a:p>
            <a:pPr marL="0" indent="0" algn="just">
              <a:buNone/>
            </a:pPr>
            <a:r>
              <a:rPr lang="en-IN" sz="2000" dirty="0">
                <a:latin typeface="Times New Roman" panose="02020603050405020304" pitchFamily="18" charset="0"/>
                <a:cs typeface="Times New Roman" panose="02020603050405020304" pitchFamily="18" charset="0"/>
              </a:rPr>
              <a:t>2.ADXL-345</a:t>
            </a:r>
          </a:p>
          <a:p>
            <a:pPr marL="0" indent="0" algn="just">
              <a:buNone/>
            </a:pPr>
            <a:r>
              <a:rPr lang="en-IN" sz="2000" dirty="0">
                <a:latin typeface="Times New Roman" panose="02020603050405020304" pitchFamily="18" charset="0"/>
                <a:cs typeface="Times New Roman" panose="02020603050405020304" pitchFamily="18" charset="0"/>
              </a:rPr>
              <a:t>3.GSM SIM800l</a:t>
            </a:r>
          </a:p>
          <a:p>
            <a:pPr marL="0" indent="0" algn="just">
              <a:buNone/>
            </a:pPr>
            <a:r>
              <a:rPr lang="en-IN" sz="2000" dirty="0">
                <a:latin typeface="Times New Roman" panose="02020603050405020304" pitchFamily="18" charset="0"/>
                <a:cs typeface="Times New Roman" panose="02020603050405020304" pitchFamily="18" charset="0"/>
              </a:rPr>
              <a:t>4.LM2596 Step Converter</a:t>
            </a:r>
          </a:p>
          <a:p>
            <a:pPr marL="0" indent="0" algn="just">
              <a:buNone/>
            </a:pPr>
            <a:r>
              <a:rPr lang="en-IN" sz="2000" dirty="0">
                <a:latin typeface="Times New Roman" panose="02020603050405020304" pitchFamily="18" charset="0"/>
                <a:cs typeface="Times New Roman" panose="02020603050405020304" pitchFamily="18" charset="0"/>
              </a:rPr>
              <a:t>5.GPS Neo-6m</a:t>
            </a:r>
          </a:p>
          <a:p>
            <a:pPr marL="0" indent="0" algn="just">
              <a:buNone/>
            </a:pPr>
            <a:r>
              <a:rPr lang="en-IN" sz="2000" dirty="0">
                <a:latin typeface="Times New Roman" panose="02020603050405020304" pitchFamily="18" charset="0"/>
                <a:cs typeface="Times New Roman" panose="02020603050405020304" pitchFamily="18" charset="0"/>
              </a:rPr>
              <a:t>6.Zero PCB</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endParaRPr lang="en-IN" sz="2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9164E09-5510-D5B1-4B14-C3512B0473E3}"/>
              </a:ext>
            </a:extLst>
          </p:cNvPr>
          <p:cNvCxnSpPr>
            <a:stCxn id="3" idx="0"/>
            <a:endCxn id="3" idx="2"/>
          </p:cNvCxnSpPr>
          <p:nvPr/>
        </p:nvCxnSpPr>
        <p:spPr>
          <a:xfrm>
            <a:off x="6146800" y="952170"/>
            <a:ext cx="0" cy="478072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2587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pPr marL="0" indent="0">
              <a:buNone/>
            </a:pPr>
            <a:r>
              <a:rPr lang="en-GB" dirty="0"/>
              <a:t>.</a:t>
            </a:r>
          </a:p>
        </p:txBody>
      </p:sp>
      <p:pic>
        <p:nvPicPr>
          <p:cNvPr id="5" name="Picture 4"/>
          <p:cNvPicPr>
            <a:picLocks noChangeAspect="1"/>
          </p:cNvPicPr>
          <p:nvPr/>
        </p:nvPicPr>
        <p:blipFill>
          <a:blip r:embed="rId2"/>
          <a:stretch>
            <a:fillRect/>
          </a:stretch>
        </p:blipFill>
        <p:spPr>
          <a:xfrm>
            <a:off x="1794510" y="1554480"/>
            <a:ext cx="8503920" cy="39890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l">
              <a:buFont typeface="+mj-lt"/>
              <a:buAutoNum type="arabicPeriod"/>
            </a:pPr>
            <a:r>
              <a:rPr lang="en-US" sz="2000" b="1" i="0" dirty="0">
                <a:effectLst/>
                <a:latin typeface="Söhne"/>
              </a:rPr>
              <a:t> </a:t>
            </a:r>
            <a:r>
              <a:rPr lang="en-US" b="1" i="0" dirty="0">
                <a:effectLst/>
                <a:latin typeface="Söhne"/>
              </a:rPr>
              <a:t>Improved Accuracy in Crash Detection</a:t>
            </a:r>
            <a:endParaRPr lang="en-US" b="0" i="0" dirty="0">
              <a:effectLst/>
              <a:latin typeface="Söhne"/>
            </a:endParaRPr>
          </a:p>
          <a:p>
            <a:pPr algn="l">
              <a:buFont typeface="+mj-lt"/>
              <a:buAutoNum type="arabicPeriod"/>
            </a:pPr>
            <a:r>
              <a:rPr lang="en-US" b="1" i="0" dirty="0">
                <a:effectLst/>
                <a:latin typeface="Söhne"/>
              </a:rPr>
              <a:t>Reduced False Positives and Negatives</a:t>
            </a:r>
            <a:endParaRPr lang="en-US" b="0" i="0" dirty="0">
              <a:effectLst/>
              <a:latin typeface="Söhne"/>
            </a:endParaRPr>
          </a:p>
          <a:p>
            <a:pPr algn="l">
              <a:buFont typeface="+mj-lt"/>
              <a:buAutoNum type="arabicPeriod"/>
            </a:pPr>
            <a:r>
              <a:rPr lang="en-US" b="1" i="0" dirty="0">
                <a:effectLst/>
                <a:latin typeface="Söhne"/>
              </a:rPr>
              <a:t>Efficient Sensor Integration</a:t>
            </a:r>
            <a:endParaRPr lang="en-US" b="0" i="0" dirty="0">
              <a:effectLst/>
              <a:latin typeface="Söhne"/>
            </a:endParaRPr>
          </a:p>
          <a:p>
            <a:pPr algn="l">
              <a:buFont typeface="+mj-lt"/>
              <a:buAutoNum type="arabicPeriod"/>
            </a:pPr>
            <a:r>
              <a:rPr lang="en-US" b="1" i="0" dirty="0">
                <a:effectLst/>
                <a:latin typeface="Söhne"/>
              </a:rPr>
              <a:t>Enhanced Emergency Response Time</a:t>
            </a:r>
            <a:endParaRPr lang="en-US" b="0" i="0" dirty="0">
              <a:effectLst/>
              <a:latin typeface="Söhne"/>
            </a:endParaRPr>
          </a:p>
          <a:p>
            <a:pPr algn="l">
              <a:buFont typeface="+mj-lt"/>
              <a:buAutoNum type="arabicPeriod"/>
            </a:pPr>
            <a:r>
              <a:rPr lang="en-US" b="1" i="0" dirty="0">
                <a:effectLst/>
                <a:latin typeface="Söhne"/>
              </a:rPr>
              <a:t>User-Friendly Implementation</a:t>
            </a:r>
            <a:endParaRPr lang="en-US" b="0" i="0" dirty="0">
              <a:effectLst/>
              <a:latin typeface="Söhne"/>
            </a:endParaRPr>
          </a:p>
          <a:p>
            <a:pPr algn="l">
              <a:buFont typeface="+mj-lt"/>
              <a:buAutoNum type="arabicPeriod"/>
            </a:pPr>
            <a:r>
              <a:rPr lang="en-US" b="1" i="0" dirty="0">
                <a:effectLst/>
                <a:latin typeface="Söhne"/>
              </a:rPr>
              <a:t>Versatility Across Transportation Modes</a:t>
            </a:r>
            <a:endParaRPr lang="en-US" b="0" i="0" dirty="0">
              <a:effectLst/>
              <a:latin typeface="Söhne"/>
            </a:endParaRPr>
          </a:p>
          <a:p>
            <a:pPr algn="l">
              <a:buFont typeface="+mj-lt"/>
              <a:buAutoNum type="arabicPeriod"/>
            </a:pPr>
            <a:r>
              <a:rPr lang="en-US" b="1" i="0" dirty="0">
                <a:effectLst/>
                <a:latin typeface="Söhne"/>
              </a:rPr>
              <a:t>Integration with Existing Infrastructure</a:t>
            </a:r>
            <a:endParaRPr lang="en-US" b="0" i="0" dirty="0">
              <a:effectLst/>
              <a:latin typeface="Söhne"/>
            </a:endParaRPr>
          </a:p>
          <a:p>
            <a:pPr algn="l">
              <a:buFont typeface="+mj-lt"/>
              <a:buAutoNum type="arabicPeriod"/>
            </a:pPr>
            <a:r>
              <a:rPr lang="en-US" b="1" i="0" dirty="0">
                <a:effectLst/>
                <a:latin typeface="Söhne"/>
              </a:rPr>
              <a:t>Real-world Testing and Validation</a:t>
            </a:r>
            <a:endParaRPr lang="en-US" b="0" i="0" dirty="0">
              <a:effectLst/>
              <a:latin typeface="Söhne"/>
            </a:endParaRPr>
          </a:p>
          <a:p>
            <a:pPr algn="l">
              <a:buFont typeface="+mj-lt"/>
              <a:buAutoNum type="arabicPeriod"/>
            </a:pPr>
            <a:r>
              <a:rPr lang="en-US" b="1" i="0" dirty="0">
                <a:effectLst/>
                <a:latin typeface="Söhne"/>
              </a:rPr>
              <a:t>Data-driven Insights</a:t>
            </a:r>
            <a:endParaRPr lang="en-US" b="0" i="0" dirty="0">
              <a:effectLst/>
              <a:latin typeface="Söhne"/>
            </a:endParaRPr>
          </a:p>
          <a:p>
            <a:pPr algn="l">
              <a:buFont typeface="+mj-lt"/>
              <a:buAutoNum type="arabicPeriod"/>
            </a:pPr>
            <a:r>
              <a:rPr lang="en-US" b="1" i="0" dirty="0">
                <a:effectLst/>
                <a:latin typeface="Söhne"/>
              </a:rPr>
              <a:t>Public Awareness and Adoption</a:t>
            </a:r>
            <a:endParaRPr lang="en-US" b="0" i="0" dirty="0">
              <a:effectLst/>
              <a:latin typeface="Söhne"/>
            </a:endParaRPr>
          </a:p>
          <a:p>
            <a:pPr algn="l">
              <a:buFont typeface="+mj-lt"/>
              <a:buAutoNum type="arabicPeriod"/>
            </a:pPr>
            <a:r>
              <a:rPr lang="en-US" b="1" i="0" dirty="0">
                <a:effectLst/>
                <a:latin typeface="Söhne"/>
              </a:rPr>
              <a:t>Collaboration Opportunities</a:t>
            </a:r>
            <a:endParaRPr lang="en-US" b="0" i="0" dirty="0">
              <a:effectLst/>
              <a:latin typeface="Söhn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7500"/>
          </a:bodyPr>
          <a:lstStyle/>
          <a:p>
            <a:pPr algn="l">
              <a:buFont typeface="Arial" panose="020B0604020202020204" pitchFamily="34" charset="0"/>
              <a:buChar char="•"/>
            </a:pPr>
            <a:r>
              <a:rPr lang="en-US" b="1" i="0" dirty="0">
                <a:effectLst/>
                <a:latin typeface="Söhne"/>
              </a:rPr>
              <a:t>Innovative Safety Solutions: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Cutting-edge technologies offer a new era in vehicle crash detection.</a:t>
            </a:r>
          </a:p>
          <a:p>
            <a:pPr algn="l">
              <a:buFont typeface="Arial" panose="020B0604020202020204" pitchFamily="34" charset="0"/>
              <a:buChar char="•"/>
            </a:pPr>
            <a:r>
              <a:rPr lang="en-US" b="1" i="0" dirty="0">
                <a:effectLst/>
                <a:latin typeface="Söhne"/>
              </a:rPr>
              <a:t>Rapid Emergency Response:</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Reduced response time crucial for saving lives after accidents.</a:t>
            </a:r>
          </a:p>
          <a:p>
            <a:pPr algn="l">
              <a:buFont typeface="Arial" panose="020B0604020202020204" pitchFamily="34" charset="0"/>
              <a:buChar char="•"/>
            </a:pPr>
            <a:r>
              <a:rPr lang="en-US" b="1" i="0" dirty="0">
                <a:effectLst/>
                <a:latin typeface="Söhne"/>
              </a:rPr>
              <a:t>User-Centric Approach:</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User-friendly implementations enhance the adoption of safety measures.</a:t>
            </a:r>
          </a:p>
          <a:p>
            <a:pPr algn="l">
              <a:buFont typeface="Arial" panose="020B0604020202020204" pitchFamily="34" charset="0"/>
              <a:buChar char="•"/>
            </a:pPr>
            <a:r>
              <a:rPr lang="en-US" b="1" i="0" dirty="0">
                <a:effectLst/>
                <a:latin typeface="Söhne"/>
              </a:rPr>
              <a:t>Collaboration for Impact:</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Partnerships with stakeholders amplify the effectiveness of crash detection systems.</a:t>
            </a:r>
          </a:p>
          <a:p>
            <a:pPr algn="l">
              <a:buFont typeface="Arial" panose="020B0604020202020204" pitchFamily="34" charset="0"/>
              <a:buChar char="•"/>
            </a:pPr>
            <a:r>
              <a:rPr lang="en-US" b="1" i="0" dirty="0">
                <a:effectLst/>
                <a:latin typeface="Söhne"/>
              </a:rPr>
              <a:t>A Road to Safer Journeys:</a:t>
            </a:r>
            <a:endParaRPr lang="en-US" b="0" i="0" dirty="0">
              <a:effectLst/>
              <a:latin typeface="Söhne"/>
            </a:endParaRPr>
          </a:p>
          <a:p>
            <a:pPr marL="742950" lvl="1" indent="-285750" algn="l">
              <a:buFont typeface="Arial" panose="020B0604020202020204" pitchFamily="34" charset="0"/>
              <a:buChar char="•"/>
            </a:pPr>
            <a:r>
              <a:rPr lang="en-US" b="0" i="0" dirty="0">
                <a:effectLst/>
                <a:latin typeface="Söhne"/>
              </a:rPr>
              <a:t>Vehicle crash detection systems pave the way for a safer future.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lnSpcReduction="10000"/>
          </a:bodyPr>
          <a:lstStyle/>
          <a:p>
            <a:pPr marL="0" indent="0">
              <a:buNone/>
            </a:pPr>
            <a:r>
              <a:rPr lang="en-US" sz="2000" b="1" i="0" dirty="0">
                <a:solidFill>
                  <a:srgbClr val="333333"/>
                </a:solidFill>
                <a:effectLst/>
                <a:latin typeface="HelveticaNeue Regular"/>
              </a:rPr>
              <a:t>1.Vehicle Accident Detection &amp; Alert System using IoT and Artificial Intelligence</a:t>
            </a:r>
          </a:p>
          <a:p>
            <a:pPr marL="0" indent="0">
              <a:buNone/>
            </a:pPr>
            <a:r>
              <a:rPr lang="en-US" sz="1600" dirty="0">
                <a:hlinkClick r:id="rId2"/>
              </a:rPr>
              <a:t>https://ieeexplore.ieee.org/document/9544940</a:t>
            </a:r>
            <a:endParaRPr lang="en-US" sz="1600" dirty="0"/>
          </a:p>
          <a:p>
            <a:pPr marL="0" indent="0">
              <a:buNone/>
            </a:pPr>
            <a:r>
              <a:rPr lang="en-US" dirty="0"/>
              <a:t> 2.</a:t>
            </a:r>
            <a:r>
              <a:rPr lang="en-US" b="1" i="0" dirty="0">
                <a:solidFill>
                  <a:srgbClr val="111111"/>
                </a:solidFill>
                <a:effectLst/>
                <a:latin typeface="Roboto" panose="02000000000000000000" pitchFamily="2" charset="0"/>
              </a:rPr>
              <a:t>IoT-Based Vehicular Accident Detection Systems</a:t>
            </a:r>
          </a:p>
          <a:p>
            <a:pPr marL="0" indent="0">
              <a:buNone/>
            </a:pPr>
            <a:r>
              <a:rPr lang="en-GB" sz="1600" dirty="0">
                <a:hlinkClick r:id="rId3"/>
              </a:rPr>
              <a:t>https://www.researchgate.net/publication/349705527_IoTBased_Vehicular_Accident_Detection_Systems</a:t>
            </a:r>
            <a:endParaRPr lang="en-GB" sz="1600" dirty="0"/>
          </a:p>
          <a:p>
            <a:pPr marL="0" indent="0">
              <a:buNone/>
            </a:pPr>
            <a:r>
              <a:rPr lang="en-US" b="1" dirty="0">
                <a:solidFill>
                  <a:srgbClr val="111111"/>
                </a:solidFill>
                <a:latin typeface="Roboto" panose="02000000000000000000" pitchFamily="2" charset="0"/>
              </a:rPr>
              <a:t> 3.</a:t>
            </a:r>
            <a:r>
              <a:rPr lang="en-US" b="1" i="0" dirty="0">
                <a:solidFill>
                  <a:srgbClr val="111111"/>
                </a:solidFill>
                <a:effectLst/>
                <a:latin typeface="Roboto" panose="02000000000000000000" pitchFamily="2" charset="0"/>
              </a:rPr>
              <a:t>Accident Detection and Alerting Systems: A Study</a:t>
            </a:r>
          </a:p>
          <a:p>
            <a:pPr marL="0" indent="0">
              <a:buNone/>
            </a:pPr>
            <a:r>
              <a:rPr lang="en-US" sz="1800" i="0" dirty="0">
                <a:solidFill>
                  <a:srgbClr val="111111"/>
                </a:solidFill>
                <a:effectLst/>
                <a:latin typeface="Nirmala UI" panose="020B0502040204020203" pitchFamily="34" charset="0"/>
                <a:ea typeface="Nirmala UI" panose="020B0502040204020203" pitchFamily="34" charset="0"/>
                <a:cs typeface="Nirmala UI" panose="020B0502040204020203" pitchFamily="34" charset="0"/>
                <a:hlinkClick r:id="rId4"/>
              </a:rPr>
              <a:t>https://www.researchgate.net</a:t>
            </a:r>
            <a:r>
              <a:rPr lang="en-US" sz="1800" dirty="0">
                <a:solidFill>
                  <a:srgbClr val="111111"/>
                </a:solidFill>
                <a:latin typeface="Nirmala UI" panose="020B0502040204020203" pitchFamily="34" charset="0"/>
                <a:ea typeface="Nirmala UI" panose="020B0502040204020203" pitchFamily="34" charset="0"/>
                <a:cs typeface="Nirmala UI" panose="020B0502040204020203" pitchFamily="34" charset="0"/>
                <a:hlinkClick r:id="rId4"/>
              </a:rPr>
              <a:t>/publ</a:t>
            </a:r>
            <a:r>
              <a:rPr lang="en-US" sz="1800" i="0" dirty="0">
                <a:solidFill>
                  <a:srgbClr val="111111"/>
                </a:solidFill>
                <a:effectLst/>
                <a:latin typeface="Nirmala UI" panose="020B0502040204020203" pitchFamily="34" charset="0"/>
                <a:ea typeface="Nirmala UI" panose="020B0502040204020203" pitchFamily="34" charset="0"/>
                <a:cs typeface="Nirmala UI" panose="020B0502040204020203" pitchFamily="34" charset="0"/>
                <a:hlinkClick r:id="rId4"/>
              </a:rPr>
              <a:t>ication/362264272_Accident_Detection_and_Alerting_Systems_A_Study</a:t>
            </a:r>
            <a:endParaRPr lang="en-US" sz="1800" i="0" dirty="0">
              <a:solidFill>
                <a:srgbClr val="111111"/>
              </a:solidFill>
              <a:effectLst/>
              <a:latin typeface="Nirmala UI" panose="020B0502040204020203" pitchFamily="34" charset="0"/>
              <a:ea typeface="Nirmala UI" panose="020B0502040204020203" pitchFamily="34" charset="0"/>
              <a:cs typeface="Nirmala UI" panose="020B0502040204020203" pitchFamily="34" charset="0"/>
            </a:endParaRPr>
          </a:p>
          <a:p>
            <a:pPr marL="0" indent="0">
              <a:buNone/>
            </a:pPr>
            <a:r>
              <a:rPr lang="en-GB" b="1" dirty="0">
                <a:solidFill>
                  <a:srgbClr val="111111"/>
                </a:solidFill>
                <a:latin typeface="Nirmala UI" panose="020B0502040204020203" pitchFamily="34" charset="0"/>
                <a:ea typeface="Nirmala UI" panose="020B0502040204020203" pitchFamily="34" charset="0"/>
                <a:cs typeface="Nirmala UI" panose="020B0502040204020203" pitchFamily="34" charset="0"/>
              </a:rPr>
              <a:t>4.</a:t>
            </a:r>
            <a:r>
              <a:rPr lang="en-US" b="1" i="0" dirty="0">
                <a:solidFill>
                  <a:srgbClr val="111111"/>
                </a:solidFill>
                <a:effectLst/>
                <a:latin typeface="Roboto" panose="02000000000000000000" pitchFamily="2" charset="0"/>
              </a:rPr>
              <a:t> Research paper on vehicle detection and recognition</a:t>
            </a:r>
          </a:p>
          <a:p>
            <a:pPr marL="0" indent="0">
              <a:buNone/>
            </a:pPr>
            <a:r>
              <a:rPr lang="en-US" sz="1800" i="0" dirty="0">
                <a:solidFill>
                  <a:srgbClr val="111111"/>
                </a:solidFill>
                <a:effectLst/>
                <a:latin typeface="Roboto" panose="02000000000000000000" pitchFamily="2" charset="0"/>
                <a:hlinkClick r:id="rId5"/>
              </a:rPr>
              <a:t>https://www.researchgate.net/publication/344668186_Research_paper_on_vehicle_detection_and_recognition</a:t>
            </a:r>
            <a:endParaRPr lang="en-US" sz="1800" i="0" dirty="0">
              <a:solidFill>
                <a:srgbClr val="111111"/>
              </a:solidFill>
              <a:effectLst/>
              <a:latin typeface="Roboto" panose="02000000000000000000" pitchFamily="2" charset="0"/>
            </a:endParaRPr>
          </a:p>
          <a:p>
            <a:pPr marL="0" indent="0">
              <a:buNone/>
            </a:pPr>
            <a:r>
              <a:rPr lang="en-US" sz="2000" b="1" i="0" dirty="0">
                <a:solidFill>
                  <a:srgbClr val="222233"/>
                </a:solidFill>
                <a:effectLst/>
                <a:latin typeface="Tahoma" panose="020B0604030504040204" pitchFamily="34" charset="0"/>
                <a:ea typeface="Tahoma" panose="020B0604030504040204" pitchFamily="34" charset="0"/>
                <a:cs typeface="Tahoma" panose="020B0604030504040204" pitchFamily="34" charset="0"/>
              </a:rPr>
              <a:t>5.Intelligent Accident Identification and Prevention System Using GPS and GSM Modem</a:t>
            </a:r>
          </a:p>
          <a:p>
            <a:pPr marL="0" indent="0">
              <a:buNone/>
            </a:pPr>
            <a:r>
              <a:rPr lang="en-US" sz="1600" i="0" dirty="0">
                <a:solidFill>
                  <a:srgbClr val="222233"/>
                </a:solidFill>
                <a:effectLst/>
                <a:latin typeface="Tahoma" panose="020B0604030504040204" pitchFamily="34" charset="0"/>
                <a:ea typeface="Tahoma" panose="020B0604030504040204" pitchFamily="34" charset="0"/>
                <a:cs typeface="Tahoma" panose="020B0604030504040204" pitchFamily="34" charset="0"/>
                <a:hlinkClick r:id="rId6"/>
              </a:rPr>
              <a:t>https://www.academia.edu/36122822/Intelligent_Accident_Identification_and_Prevention_System_Using_GPS_and_GSM_Modem</a:t>
            </a:r>
            <a:endParaRPr lang="en-US" sz="1600" i="0" dirty="0">
              <a:solidFill>
                <a:srgbClr val="222233"/>
              </a:solidFill>
              <a:effectLst/>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dirty="0">
              <a:solidFill>
                <a:srgbClr val="222233"/>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i="0" dirty="0">
              <a:solidFill>
                <a:srgbClr val="222233"/>
              </a:solidFill>
              <a:effectLst/>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800" i="0" dirty="0">
              <a:solidFill>
                <a:srgbClr val="111111"/>
              </a:solidFill>
              <a:effectLst/>
              <a:latin typeface="Roboto" panose="02000000000000000000" pitchFamily="2" charset="0"/>
            </a:endParaRPr>
          </a:p>
          <a:p>
            <a:pPr marL="0" indent="0">
              <a:buNone/>
            </a:pPr>
            <a:endParaRPr lang="en-US" sz="1800" dirty="0">
              <a:solidFill>
                <a:srgbClr val="111111"/>
              </a:solidFill>
              <a:latin typeface="Nirmala UI" panose="020B0502040204020203" pitchFamily="34" charset="0"/>
              <a:ea typeface="Nirmala UI" panose="020B0502040204020203" pitchFamily="34" charset="0"/>
              <a:cs typeface="Nirmala UI" panose="020B0502040204020203" pitchFamily="34" charset="0"/>
            </a:endParaRPr>
          </a:p>
          <a:p>
            <a:pPr marL="0" indent="0">
              <a:buNone/>
            </a:pPr>
            <a:endParaRPr lang="en-US" sz="1800" dirty="0">
              <a:solidFill>
                <a:srgbClr val="111111"/>
              </a:solidFill>
              <a:latin typeface="Nirmala UI" panose="020B0502040204020203" pitchFamily="34" charset="0"/>
              <a:ea typeface="Nirmala UI" panose="020B0502040204020203" pitchFamily="34" charset="0"/>
              <a:cs typeface="Nirmala UI" panose="020B0502040204020203"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
            </a:r>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algn="l"/>
            <a:r>
              <a:rPr lang="en-US" b="0" i="0" dirty="0">
                <a:effectLst/>
                <a:latin typeface="Söhne"/>
              </a:rPr>
              <a:t>Globally, road traffic accidents are a major public health concern. According to the World Health Organization (WHO), approximately 1.35 million people die each year as a result of road traffic accidents, and motorcycles account for a significant proportion of these fatalities. Many of these deaths occur due to delays in emergency response and lack of immediate medical attention.</a:t>
            </a:r>
          </a:p>
          <a:p>
            <a:pPr marL="0" indent="0" algn="l">
              <a:buNone/>
            </a:pPr>
            <a:endParaRPr lang="en-US" b="0" i="0" dirty="0">
              <a:effectLst/>
              <a:latin typeface="Söhne"/>
            </a:endParaRPr>
          </a:p>
          <a:p>
            <a:pPr algn="l"/>
            <a:r>
              <a:rPr lang="en-US" b="0" i="0" dirty="0">
                <a:effectLst/>
                <a:latin typeface="Söhne"/>
              </a:rPr>
              <a:t>In both India and worldwide, the timely detection of crashes and the prompt dispatch of emergency services can play a crucial role in reducing the severity of injuries and saving lives. Advanced technologies, such as crash detection systems, aim to address this issue by facilitating quicker response times in the event of accidents.</a:t>
            </a:r>
          </a:p>
          <a:p>
            <a:pPr marL="0" indent="0">
              <a:buNone/>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pic>
        <p:nvPicPr>
          <p:cNvPr id="1026" name="Picture 2">
            <a:extLst>
              <a:ext uri="{FF2B5EF4-FFF2-40B4-BE49-F238E27FC236}">
                <a16:creationId xmlns:a16="http://schemas.microsoft.com/office/drawing/2014/main" id="{16FD187B-EFB2-7696-20A0-8A405A69DB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4684" y="1346662"/>
            <a:ext cx="7622771" cy="42311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Survey</a:t>
            </a:r>
          </a:p>
        </p:txBody>
      </p:sp>
      <p:sp>
        <p:nvSpPr>
          <p:cNvPr id="3" name="Content Placeholder 2"/>
          <p:cNvSpPr>
            <a:spLocks noGrp="1"/>
          </p:cNvSpPr>
          <p:nvPr>
            <p:ph idx="1"/>
          </p:nvPr>
        </p:nvSpPr>
        <p:spPr/>
        <p:txBody>
          <a:bodyPr>
            <a:normAutofit lnSpcReduction="10000"/>
          </a:bodyPr>
          <a:lstStyle/>
          <a:p>
            <a:pPr marL="0" indent="0">
              <a:buNone/>
            </a:pPr>
            <a:r>
              <a:rPr lang="en-US" sz="2000" b="1" i="0" dirty="0">
                <a:solidFill>
                  <a:srgbClr val="333333"/>
                </a:solidFill>
                <a:effectLst/>
                <a:latin typeface="HelveticaNeue Regular"/>
              </a:rPr>
              <a:t>1.Vehicle Accident Detection &amp; Alert System using IoT and Artificial Intelligence</a:t>
            </a:r>
          </a:p>
          <a:p>
            <a:pPr marL="0" indent="0">
              <a:buNone/>
            </a:pPr>
            <a:r>
              <a:rPr lang="en-US" sz="1600" dirty="0">
                <a:hlinkClick r:id="rId2"/>
              </a:rPr>
              <a:t>https://ieeexplore.ieee.org/document/9544940</a:t>
            </a:r>
            <a:endParaRPr lang="en-US" sz="1600" dirty="0"/>
          </a:p>
          <a:p>
            <a:pPr marL="0" indent="0">
              <a:buNone/>
            </a:pPr>
            <a:r>
              <a:rPr lang="en-US" dirty="0"/>
              <a:t> 2.</a:t>
            </a:r>
            <a:r>
              <a:rPr lang="en-US" b="1" i="0" dirty="0">
                <a:solidFill>
                  <a:srgbClr val="111111"/>
                </a:solidFill>
                <a:effectLst/>
                <a:latin typeface="Roboto" panose="02000000000000000000" pitchFamily="2" charset="0"/>
              </a:rPr>
              <a:t>IoT-Based Vehicular Accident Detection Systems</a:t>
            </a:r>
          </a:p>
          <a:p>
            <a:pPr marL="0" indent="0">
              <a:buNone/>
            </a:pPr>
            <a:r>
              <a:rPr lang="en-GB" sz="1600" dirty="0">
                <a:hlinkClick r:id="rId3"/>
              </a:rPr>
              <a:t>https://www.researchgate.net/publication/349705527_IoTBased_Vehicular_Accident_Detection_Systems</a:t>
            </a:r>
            <a:endParaRPr lang="en-GB" sz="1600" dirty="0"/>
          </a:p>
          <a:p>
            <a:pPr marL="0" indent="0">
              <a:buNone/>
            </a:pPr>
            <a:r>
              <a:rPr lang="en-US" b="1" dirty="0">
                <a:solidFill>
                  <a:srgbClr val="111111"/>
                </a:solidFill>
                <a:latin typeface="Roboto" panose="02000000000000000000" pitchFamily="2" charset="0"/>
              </a:rPr>
              <a:t> 3.</a:t>
            </a:r>
            <a:r>
              <a:rPr lang="en-US" b="1" i="0" dirty="0">
                <a:solidFill>
                  <a:srgbClr val="111111"/>
                </a:solidFill>
                <a:effectLst/>
                <a:latin typeface="Roboto" panose="02000000000000000000" pitchFamily="2" charset="0"/>
              </a:rPr>
              <a:t>Accident Detection and Alerting Systems: A Study</a:t>
            </a:r>
          </a:p>
          <a:p>
            <a:pPr marL="0" indent="0">
              <a:buNone/>
            </a:pPr>
            <a:r>
              <a:rPr lang="en-US" sz="1800" i="0" dirty="0">
                <a:solidFill>
                  <a:srgbClr val="111111"/>
                </a:solidFill>
                <a:effectLst/>
                <a:latin typeface="Nirmala UI" panose="020B0502040204020203" pitchFamily="34" charset="0"/>
                <a:ea typeface="Nirmala UI" panose="020B0502040204020203" pitchFamily="34" charset="0"/>
                <a:cs typeface="Nirmala UI" panose="020B0502040204020203" pitchFamily="34" charset="0"/>
                <a:hlinkClick r:id="rId4"/>
              </a:rPr>
              <a:t>https://www.researchgate.net</a:t>
            </a:r>
            <a:r>
              <a:rPr lang="en-US" sz="1800" dirty="0">
                <a:solidFill>
                  <a:srgbClr val="111111"/>
                </a:solidFill>
                <a:latin typeface="Nirmala UI" panose="020B0502040204020203" pitchFamily="34" charset="0"/>
                <a:ea typeface="Nirmala UI" panose="020B0502040204020203" pitchFamily="34" charset="0"/>
                <a:cs typeface="Nirmala UI" panose="020B0502040204020203" pitchFamily="34" charset="0"/>
                <a:hlinkClick r:id="rId4"/>
              </a:rPr>
              <a:t>/publ</a:t>
            </a:r>
            <a:r>
              <a:rPr lang="en-US" sz="1800" i="0" dirty="0">
                <a:solidFill>
                  <a:srgbClr val="111111"/>
                </a:solidFill>
                <a:effectLst/>
                <a:latin typeface="Nirmala UI" panose="020B0502040204020203" pitchFamily="34" charset="0"/>
                <a:ea typeface="Nirmala UI" panose="020B0502040204020203" pitchFamily="34" charset="0"/>
                <a:cs typeface="Nirmala UI" panose="020B0502040204020203" pitchFamily="34" charset="0"/>
                <a:hlinkClick r:id="rId4"/>
              </a:rPr>
              <a:t>ication/362264272_Accident_Detection_and_Alerting_Systems_A_Study</a:t>
            </a:r>
            <a:endParaRPr lang="en-US" sz="1800" i="0" dirty="0">
              <a:solidFill>
                <a:srgbClr val="111111"/>
              </a:solidFill>
              <a:effectLst/>
              <a:latin typeface="Nirmala UI" panose="020B0502040204020203" pitchFamily="34" charset="0"/>
              <a:ea typeface="Nirmala UI" panose="020B0502040204020203" pitchFamily="34" charset="0"/>
              <a:cs typeface="Nirmala UI" panose="020B0502040204020203" pitchFamily="34" charset="0"/>
            </a:endParaRPr>
          </a:p>
          <a:p>
            <a:pPr marL="0" indent="0">
              <a:buNone/>
            </a:pPr>
            <a:r>
              <a:rPr lang="en-GB" b="1" dirty="0">
                <a:solidFill>
                  <a:srgbClr val="111111"/>
                </a:solidFill>
                <a:latin typeface="Nirmala UI" panose="020B0502040204020203" pitchFamily="34" charset="0"/>
                <a:ea typeface="Nirmala UI" panose="020B0502040204020203" pitchFamily="34" charset="0"/>
                <a:cs typeface="Nirmala UI" panose="020B0502040204020203" pitchFamily="34" charset="0"/>
              </a:rPr>
              <a:t>4.</a:t>
            </a:r>
            <a:r>
              <a:rPr lang="en-US" b="1" i="0" dirty="0">
                <a:solidFill>
                  <a:srgbClr val="111111"/>
                </a:solidFill>
                <a:effectLst/>
                <a:latin typeface="Roboto" panose="02000000000000000000" pitchFamily="2" charset="0"/>
              </a:rPr>
              <a:t> Research paper on vehicle detection and recognition</a:t>
            </a:r>
          </a:p>
          <a:p>
            <a:pPr marL="0" indent="0">
              <a:buNone/>
            </a:pPr>
            <a:r>
              <a:rPr lang="en-US" sz="1800" i="0" dirty="0">
                <a:solidFill>
                  <a:srgbClr val="111111"/>
                </a:solidFill>
                <a:effectLst/>
                <a:latin typeface="Roboto" panose="02000000000000000000" pitchFamily="2" charset="0"/>
                <a:hlinkClick r:id="rId5"/>
              </a:rPr>
              <a:t>https://www.researchgate.net/publication/344668186_Research_paper_on_vehicle_detection_and_recognition</a:t>
            </a:r>
            <a:endParaRPr lang="en-US" sz="1800" i="0" dirty="0">
              <a:solidFill>
                <a:srgbClr val="111111"/>
              </a:solidFill>
              <a:effectLst/>
              <a:latin typeface="Roboto" panose="02000000000000000000" pitchFamily="2" charset="0"/>
            </a:endParaRPr>
          </a:p>
          <a:p>
            <a:pPr marL="0" indent="0">
              <a:buNone/>
            </a:pPr>
            <a:r>
              <a:rPr lang="en-US" sz="2000" b="1" i="0" dirty="0">
                <a:solidFill>
                  <a:srgbClr val="222233"/>
                </a:solidFill>
                <a:effectLst/>
                <a:latin typeface="Tahoma" panose="020B0604030504040204" pitchFamily="34" charset="0"/>
                <a:ea typeface="Tahoma" panose="020B0604030504040204" pitchFamily="34" charset="0"/>
                <a:cs typeface="Tahoma" panose="020B0604030504040204" pitchFamily="34" charset="0"/>
              </a:rPr>
              <a:t>5.Intelligent Accident Identification and Prevention System Using GPS and GSM Modem</a:t>
            </a:r>
          </a:p>
          <a:p>
            <a:pPr marL="0" indent="0">
              <a:buNone/>
            </a:pPr>
            <a:r>
              <a:rPr lang="en-US" sz="1600" i="0" dirty="0">
                <a:solidFill>
                  <a:srgbClr val="222233"/>
                </a:solidFill>
                <a:effectLst/>
                <a:latin typeface="Tahoma" panose="020B0604030504040204" pitchFamily="34" charset="0"/>
                <a:ea typeface="Tahoma" panose="020B0604030504040204" pitchFamily="34" charset="0"/>
                <a:cs typeface="Tahoma" panose="020B0604030504040204" pitchFamily="34" charset="0"/>
                <a:hlinkClick r:id="rId6"/>
              </a:rPr>
              <a:t>https://www.academia.edu/36122822/Intelligent_Accident_Identification_and_Prevention_System_Using_GPS_and_GSM_Modem</a:t>
            </a:r>
            <a:endParaRPr lang="en-US" sz="1600" i="0" dirty="0">
              <a:solidFill>
                <a:srgbClr val="222233"/>
              </a:solidFill>
              <a:effectLst/>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dirty="0">
              <a:solidFill>
                <a:srgbClr val="222233"/>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600" i="0" dirty="0">
              <a:solidFill>
                <a:srgbClr val="222233"/>
              </a:solidFill>
              <a:effectLst/>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800" i="0" dirty="0">
              <a:solidFill>
                <a:srgbClr val="111111"/>
              </a:solidFill>
              <a:effectLst/>
              <a:latin typeface="Roboto" panose="02000000000000000000" pitchFamily="2" charset="0"/>
            </a:endParaRPr>
          </a:p>
          <a:p>
            <a:pPr marL="0" indent="0">
              <a:buNone/>
            </a:pPr>
            <a:endParaRPr lang="en-US" sz="1800" dirty="0">
              <a:solidFill>
                <a:srgbClr val="111111"/>
              </a:solidFill>
              <a:latin typeface="Nirmala UI" panose="020B0502040204020203" pitchFamily="34" charset="0"/>
              <a:ea typeface="Nirmala UI" panose="020B0502040204020203" pitchFamily="34" charset="0"/>
              <a:cs typeface="Nirmala UI" panose="020B0502040204020203" pitchFamily="34" charset="0"/>
            </a:endParaRPr>
          </a:p>
          <a:p>
            <a:pPr marL="0" indent="0">
              <a:buNone/>
            </a:pPr>
            <a:endParaRPr lang="en-US" sz="1800" dirty="0">
              <a:solidFill>
                <a:srgbClr val="111111"/>
              </a:solidFill>
              <a:latin typeface="Nirmala UI" panose="020B0502040204020203"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85704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GB" dirty="0"/>
              <a:t>For Bike Accident Detection:</a:t>
            </a:r>
          </a:p>
          <a:p>
            <a:pPr marL="0" indent="0">
              <a:buNone/>
            </a:pPr>
            <a:r>
              <a:rPr lang="en-GB" sz="1800" dirty="0"/>
              <a:t>a)</a:t>
            </a:r>
            <a:r>
              <a:rPr lang="en-IN" sz="1800" dirty="0"/>
              <a:t> Crash Detection Technology:</a:t>
            </a:r>
            <a:endParaRPr lang="en-GB" sz="1800" dirty="0"/>
          </a:p>
        </p:txBody>
      </p:sp>
      <p:pic>
        <p:nvPicPr>
          <p:cNvPr id="5" name="Picture 4"/>
          <p:cNvPicPr>
            <a:picLocks noChangeAspect="1"/>
          </p:cNvPicPr>
          <p:nvPr/>
        </p:nvPicPr>
        <p:blipFill>
          <a:blip r:embed="rId2"/>
          <a:stretch>
            <a:fillRect/>
          </a:stretch>
        </p:blipFill>
        <p:spPr>
          <a:xfrm>
            <a:off x="2869565" y="2115820"/>
            <a:ext cx="5653405" cy="35991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GB" dirty="0"/>
              <a:t>For Bike Accident Detection:</a:t>
            </a:r>
          </a:p>
          <a:p>
            <a:pPr marL="0" indent="0">
              <a:buNone/>
            </a:pPr>
            <a:r>
              <a:rPr lang="en-GB" sz="1800" dirty="0"/>
              <a:t>b)</a:t>
            </a:r>
            <a:r>
              <a:rPr lang="en-IN" sz="1800" dirty="0"/>
              <a:t> Rescuing technology:</a:t>
            </a:r>
            <a:endParaRPr lang="en-GB" sz="1400" dirty="0"/>
          </a:p>
        </p:txBody>
      </p:sp>
      <p:pic>
        <p:nvPicPr>
          <p:cNvPr id="6" name="Picture 5"/>
          <p:cNvPicPr>
            <a:picLocks noChangeAspect="1"/>
          </p:cNvPicPr>
          <p:nvPr/>
        </p:nvPicPr>
        <p:blipFill>
          <a:blip r:embed="rId2"/>
          <a:stretch>
            <a:fillRect/>
          </a:stretch>
        </p:blipFill>
        <p:spPr>
          <a:xfrm>
            <a:off x="3066415" y="2339975"/>
            <a:ext cx="5169535" cy="3756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GB" dirty="0"/>
              <a:t>For Bike Accident Detection:</a:t>
            </a:r>
          </a:p>
          <a:p>
            <a:pPr marL="0" indent="0">
              <a:buNone/>
            </a:pPr>
            <a:r>
              <a:rPr lang="en-GB" sz="1800" dirty="0"/>
              <a:t>c)</a:t>
            </a:r>
            <a:r>
              <a:rPr lang="en-IN" sz="1800" dirty="0"/>
              <a:t> Block Diagram:</a:t>
            </a:r>
          </a:p>
        </p:txBody>
      </p:sp>
      <p:pic>
        <p:nvPicPr>
          <p:cNvPr id="5" name="Picture 4"/>
          <p:cNvPicPr>
            <a:picLocks noChangeAspect="1"/>
          </p:cNvPicPr>
          <p:nvPr/>
        </p:nvPicPr>
        <p:blipFill>
          <a:blip r:embed="rId2"/>
          <a:stretch>
            <a:fillRect/>
          </a:stretch>
        </p:blipFill>
        <p:spPr>
          <a:xfrm>
            <a:off x="4309110" y="1942892"/>
            <a:ext cx="3520440" cy="37721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a:buFont typeface="Wingdings" panose="05000000000000000000" charset="0"/>
              <a:buChar char=""/>
            </a:pPr>
            <a:r>
              <a:rPr lang="en-US" dirty="0"/>
              <a:t> Enhance Road Safety</a:t>
            </a:r>
          </a:p>
          <a:p>
            <a:pPr>
              <a:buFont typeface="Wingdings" panose="05000000000000000000" charset="0"/>
              <a:buChar char=""/>
            </a:pPr>
            <a:endParaRPr lang="en-US" dirty="0"/>
          </a:p>
          <a:p>
            <a:pPr>
              <a:buFont typeface="Wingdings" panose="05000000000000000000" charset="0"/>
              <a:buChar char=""/>
            </a:pPr>
            <a:r>
              <a:rPr lang="en-US" dirty="0"/>
              <a:t> Improve Emergency Response</a:t>
            </a:r>
          </a:p>
          <a:p>
            <a:pPr>
              <a:buFont typeface="Wingdings" panose="05000000000000000000" charset="0"/>
              <a:buChar char=""/>
            </a:pPr>
            <a:endParaRPr lang="en-US" dirty="0"/>
          </a:p>
          <a:p>
            <a:pPr>
              <a:buFont typeface="Wingdings" panose="05000000000000000000" charset="0"/>
              <a:buChar char=""/>
            </a:pPr>
            <a:r>
              <a:rPr lang="en-US" dirty="0"/>
              <a:t> Prevent Vehicle Theft and Enhance Security</a:t>
            </a:r>
          </a:p>
          <a:p>
            <a:pPr>
              <a:buFont typeface="Wingdings" panose="05000000000000000000" charset="0"/>
              <a:buChar char=""/>
            </a:pPr>
            <a:endParaRPr lang="en-US" dirty="0"/>
          </a:p>
          <a:p>
            <a:pPr>
              <a:buFont typeface="Wingdings" panose="05000000000000000000" charset="0"/>
              <a:buChar char=""/>
            </a:pPr>
            <a:r>
              <a:rPr lang="en-US" dirty="0">
                <a:sym typeface="+mn-ea"/>
              </a:rPr>
              <a:t> Optimize System Integration</a:t>
            </a:r>
          </a:p>
          <a:p>
            <a:pPr>
              <a:buFont typeface="Wingdings" panose="05000000000000000000" charset="0"/>
              <a:buChar char=""/>
            </a:pPr>
            <a:endParaRPr lang="en-US" dirty="0"/>
          </a:p>
          <a:p>
            <a:pPr>
              <a:buFont typeface="Wingdings" panose="05000000000000000000" charset="0"/>
              <a:buChar char=""/>
            </a:pPr>
            <a:r>
              <a:rPr lang="en-US" dirty="0">
                <a:sym typeface="+mn-ea"/>
              </a:rPr>
              <a:t>Raise Awareness and Education</a:t>
            </a:r>
          </a:p>
          <a:p>
            <a:pPr>
              <a:buFont typeface="Wingdings" panose="05000000000000000000" charset="0"/>
              <a:buChar char=""/>
            </a:pPr>
            <a:endParaRPr lang="en-US" dirty="0"/>
          </a:p>
          <a:p>
            <a:pPr>
              <a:buFont typeface="Wingdings" panose="05000000000000000000" charset="0"/>
              <a:buChar char=""/>
            </a:pPr>
            <a:r>
              <a:rPr lang="en-US" dirty="0">
                <a:sym typeface="+mn-ea"/>
              </a:rPr>
              <a:t>Evaluate and Improve</a:t>
            </a:r>
            <a:endParaRPr lang="en-US" dirty="0"/>
          </a:p>
          <a:p>
            <a:pPr>
              <a:buFont typeface="Wingdings" panose="05000000000000000000" charset="0"/>
              <a:buChar char=""/>
            </a:pPr>
            <a:endParaRPr lang="en-US" dirty="0"/>
          </a:p>
          <a:p>
            <a:pPr>
              <a:buFont typeface="Wingdings" panose="05000000000000000000"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958A0-70AD-BB9A-521C-A21F7828B2A3}"/>
              </a:ext>
            </a:extLst>
          </p:cNvPr>
          <p:cNvSpPr>
            <a:spLocks noGrp="1"/>
          </p:cNvSpPr>
          <p:nvPr>
            <p:ph type="title"/>
          </p:nvPr>
        </p:nvSpPr>
        <p:spPr/>
        <p:txBody>
          <a:bodyPr/>
          <a:lstStyle/>
          <a:p>
            <a:r>
              <a:rPr lang="en-IN" dirty="0"/>
              <a:t>Existing Methods-Drawbacks</a:t>
            </a:r>
          </a:p>
        </p:txBody>
      </p:sp>
      <p:sp>
        <p:nvSpPr>
          <p:cNvPr id="3" name="Content Placeholder 2">
            <a:extLst>
              <a:ext uri="{FF2B5EF4-FFF2-40B4-BE49-F238E27FC236}">
                <a16:creationId xmlns:a16="http://schemas.microsoft.com/office/drawing/2014/main" id="{CA1A7550-3BA6-82AE-5FA5-F1B8A5F3E02E}"/>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No GPS signal at the time of the crash.</a:t>
            </a:r>
          </a:p>
          <a:p>
            <a:pPr marL="0" indent="0" algn="just">
              <a:buNone/>
            </a:pPr>
            <a:r>
              <a:rPr lang="en-US" dirty="0">
                <a:latin typeface="Times New Roman" panose="02020603050405020304" pitchFamily="18" charset="0"/>
                <a:cs typeface="Times New Roman" panose="02020603050405020304" pitchFamily="18" charset="0"/>
              </a:rPr>
              <a:t>•   Insufficient cellular signal to upload crash details.</a:t>
            </a:r>
          </a:p>
          <a:p>
            <a:pPr algn="just"/>
            <a:r>
              <a:rPr lang="en-US" dirty="0">
                <a:latin typeface="Times New Roman" panose="02020603050405020304" pitchFamily="18" charset="0"/>
                <a:cs typeface="Times New Roman" panose="02020603050405020304" pitchFamily="18" charset="0"/>
              </a:rPr>
              <a:t>Accident report is not accurate</a:t>
            </a:r>
          </a:p>
          <a:p>
            <a:pPr marL="0" indent="0" algn="just">
              <a:buNone/>
            </a:pPr>
            <a:r>
              <a:rPr lang="en-US" dirty="0">
                <a:latin typeface="Times New Roman" panose="02020603050405020304" pitchFamily="18" charset="0"/>
                <a:cs typeface="Times New Roman" panose="02020603050405020304" pitchFamily="18" charset="0"/>
              </a:rPr>
              <a:t>•   Failure due to single point Manual system</a:t>
            </a:r>
          </a:p>
          <a:p>
            <a:pPr marL="0" indent="0" algn="just">
              <a:buNone/>
            </a:pPr>
            <a:r>
              <a:rPr lang="en-US" dirty="0">
                <a:latin typeface="Times New Roman" panose="02020603050405020304" pitchFamily="18" charset="0"/>
                <a:cs typeface="Times New Roman" panose="02020603050405020304" pitchFamily="18" charset="0"/>
              </a:rPr>
              <a:t>•   3rd Party involvement</a:t>
            </a:r>
          </a:p>
          <a:p>
            <a:pPr marL="0" indent="0" algn="just">
              <a:buNone/>
            </a:pPr>
            <a:r>
              <a:rPr lang="en-US" dirty="0">
                <a:latin typeface="Times New Roman" panose="02020603050405020304" pitchFamily="18" charset="0"/>
                <a:cs typeface="Times New Roman" panose="02020603050405020304" pitchFamily="18" charset="0"/>
              </a:rPr>
              <a:t>•   Respond to only one contact number at a time.</a:t>
            </a:r>
          </a:p>
          <a:p>
            <a:pPr marL="0" indent="0" algn="just">
              <a:buNone/>
            </a:pPr>
            <a:r>
              <a:rPr lang="en-US" dirty="0">
                <a:latin typeface="Times New Roman" panose="02020603050405020304" pitchFamily="18" charset="0"/>
                <a:cs typeface="Times New Roman" panose="02020603050405020304" pitchFamily="18" charset="0"/>
              </a:rPr>
              <a:t>    Large Hardware and No specific application for Live location Tracking.</a:t>
            </a:r>
          </a:p>
          <a:p>
            <a:pPr marL="0" indent="0" algn="just">
              <a:buNone/>
            </a:pP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03664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128</TotalTime>
  <Words>825</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Bookman Old Style</vt:lpstr>
      <vt:lpstr>HelveticaNeue Regular</vt:lpstr>
      <vt:lpstr>Nirmala UI</vt:lpstr>
      <vt:lpstr>Roboto</vt:lpstr>
      <vt:lpstr>Söhne</vt:lpstr>
      <vt:lpstr>Tahoma</vt:lpstr>
      <vt:lpstr>Times New Roman</vt:lpstr>
      <vt:lpstr>Verdana</vt:lpstr>
      <vt:lpstr>Wingdings</vt:lpstr>
      <vt:lpstr>Bioinformatics</vt:lpstr>
      <vt:lpstr>PROJECT TITLE: BIKE CRASH DETECTION</vt:lpstr>
      <vt:lpstr>Introduction</vt:lpstr>
      <vt:lpstr>Introduction</vt:lpstr>
      <vt:lpstr>Literature Survey</vt:lpstr>
      <vt:lpstr>Proposed Method</vt:lpstr>
      <vt:lpstr>Proposed Method</vt:lpstr>
      <vt:lpstr>Proposed Method</vt:lpstr>
      <vt:lpstr>Objectives</vt:lpstr>
      <vt:lpstr>Existing Methods-Drawbacks</vt:lpstr>
      <vt:lpstr>Methodology</vt:lpstr>
      <vt:lpstr>Architecture Diagram</vt:lpstr>
      <vt:lpstr>Modules</vt:lpstr>
      <vt:lpstr>COMPONENTS</vt:lpstr>
      <vt:lpstr>Timeline of Project</vt:lpstr>
      <vt:lpstr>Expected Outcomes</vt:lpstr>
      <vt:lpstr>Conclusion</vt:lpstr>
      <vt:lpstr>References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eshwar esh</cp:lastModifiedBy>
  <cp:revision>24</cp:revision>
  <dcterms:created xsi:type="dcterms:W3CDTF">2023-11-06T14:54:01Z</dcterms:created>
  <dcterms:modified xsi:type="dcterms:W3CDTF">2024-01-10T16:06:38Z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1033-5.2.0.7913</vt:lpwstr>
  </property>
</Properties>
</file>