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3" r:id="rId4"/>
    <p:sldId id="265" r:id="rId5"/>
    <p:sldId id="258" r:id="rId6"/>
    <p:sldId id="267" r:id="rId7"/>
    <p:sldId id="269" r:id="rId8"/>
    <p:sldId id="270" r:id="rId9"/>
    <p:sldId id="271" r:id="rId10"/>
    <p:sldId id="259"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FC537-C588-4927-ABE3-4C61DC5C392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322624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277630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518395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7195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2550759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FC537-C588-4927-ABE3-4C61DC5C3921}"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1387850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CDFC537-C588-4927-ABE3-4C61DC5C3921}"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2605765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C537-C588-4927-ABE3-4C61DC5C392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2146416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C537-C588-4927-ABE3-4C61DC5C392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13250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C537-C588-4927-ABE3-4C61DC5C392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293369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FC537-C588-4927-ABE3-4C61DC5C3921}"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59286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150671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FC537-C588-4927-ABE3-4C61DC5C3921}"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174388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FC537-C588-4927-ABE3-4C61DC5C3921}"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14769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FC537-C588-4927-ABE3-4C61DC5C3921}"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269290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1424731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C537-C588-4927-ABE3-4C61DC5C3921}"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9223C-F037-4519-9009-339DF966BB42}" type="slidenum">
              <a:rPr lang="en-IN" smtClean="0"/>
              <a:t>‹#›</a:t>
            </a:fld>
            <a:endParaRPr lang="en-IN"/>
          </a:p>
        </p:txBody>
      </p:sp>
    </p:spTree>
    <p:extLst>
      <p:ext uri="{BB962C8B-B14F-4D97-AF65-F5344CB8AC3E}">
        <p14:creationId xmlns:p14="http://schemas.microsoft.com/office/powerpoint/2010/main" val="342859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CDFC537-C588-4927-ABE3-4C61DC5C3921}" type="datetimeFigureOut">
              <a:rPr lang="en-IN" smtClean="0"/>
              <a:t>17-10-2023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89223C-F037-4519-9009-339DF966BB42}" type="slidenum">
              <a:rPr lang="en-IN" smtClean="0"/>
              <a:t>‹#›</a:t>
            </a:fld>
            <a:endParaRPr lang="en-IN"/>
          </a:p>
        </p:txBody>
      </p:sp>
    </p:spTree>
    <p:extLst>
      <p:ext uri="{BB962C8B-B14F-4D97-AF65-F5344CB8AC3E}">
        <p14:creationId xmlns:p14="http://schemas.microsoft.com/office/powerpoint/2010/main" val="273921898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B84A-5BDA-4B9B-AFD4-26F341B81051}"/>
              </a:ext>
            </a:extLst>
          </p:cNvPr>
          <p:cNvSpPr>
            <a:spLocks noGrp="1"/>
          </p:cNvSpPr>
          <p:nvPr>
            <p:ph type="ctrTitle"/>
          </p:nvPr>
        </p:nvSpPr>
        <p:spPr>
          <a:xfrm>
            <a:off x="1524000" y="871351"/>
            <a:ext cx="9144000" cy="1387755"/>
          </a:xfrm>
        </p:spPr>
        <p:txBody>
          <a:bodyPr>
            <a:normAutofit fontScale="90000"/>
          </a:bodyPr>
          <a:lstStyle/>
          <a:p>
            <a:r>
              <a:rPr lang="en-IN" b="1" dirty="0">
                <a:effectLst>
                  <a:glow rad="38100">
                    <a:schemeClr val="bg1">
                      <a:lumMod val="65000"/>
                      <a:lumOff val="35000"/>
                      <a:alpha val="50000"/>
                    </a:schemeClr>
                  </a:glow>
                </a:effectLst>
              </a:rPr>
              <a:t>Automation of Dean(P&amp;D) </a:t>
            </a:r>
            <a:br>
              <a:rPr lang="en-IN" b="1" dirty="0">
                <a:effectLst>
                  <a:glow rad="38100">
                    <a:schemeClr val="bg1">
                      <a:lumMod val="65000"/>
                      <a:lumOff val="35000"/>
                      <a:alpha val="50000"/>
                    </a:schemeClr>
                  </a:glow>
                </a:effectLst>
              </a:rPr>
            </a:br>
            <a:r>
              <a:rPr lang="en-IN" b="1" dirty="0">
                <a:effectLst>
                  <a:glow rad="38100">
                    <a:schemeClr val="bg1">
                      <a:lumMod val="65000"/>
                      <a:lumOff val="35000"/>
                      <a:alpha val="50000"/>
                    </a:schemeClr>
                  </a:glow>
                </a:effectLst>
              </a:rPr>
              <a:t>Purchase process</a:t>
            </a:r>
          </a:p>
        </p:txBody>
      </p:sp>
      <p:sp>
        <p:nvSpPr>
          <p:cNvPr id="3" name="Subtitle 2">
            <a:extLst>
              <a:ext uri="{FF2B5EF4-FFF2-40B4-BE49-F238E27FC236}">
                <a16:creationId xmlns:a16="http://schemas.microsoft.com/office/drawing/2014/main" id="{93D72FFB-FEE2-408F-8513-EBD57DF2114E}"/>
              </a:ext>
            </a:extLst>
          </p:cNvPr>
          <p:cNvSpPr>
            <a:spLocks noGrp="1"/>
          </p:cNvSpPr>
          <p:nvPr>
            <p:ph type="subTitle" idx="1"/>
          </p:nvPr>
        </p:nvSpPr>
        <p:spPr>
          <a:xfrm>
            <a:off x="6508375" y="4675984"/>
            <a:ext cx="4159625" cy="1497106"/>
          </a:xfrm>
        </p:spPr>
        <p:txBody>
          <a:bodyPr>
            <a:normAutofit fontScale="92500" lnSpcReduction="10000"/>
          </a:bodyPr>
          <a:lstStyle/>
          <a:p>
            <a:pPr algn="l"/>
            <a:r>
              <a:rPr lang="en-IN" dirty="0"/>
              <a:t>Aman </a:t>
            </a:r>
            <a:r>
              <a:rPr lang="en-IN" dirty="0" err="1"/>
              <a:t>Namdev</a:t>
            </a:r>
            <a:r>
              <a:rPr lang="en-IN" dirty="0"/>
              <a:t> (205121013)</a:t>
            </a:r>
          </a:p>
          <a:p>
            <a:pPr algn="l"/>
            <a:r>
              <a:rPr lang="en-IN" dirty="0"/>
              <a:t>Arvind Mali (205121027)</a:t>
            </a:r>
          </a:p>
          <a:p>
            <a:pPr algn="l"/>
            <a:r>
              <a:rPr lang="en-IN" dirty="0" err="1"/>
              <a:t>Avish</a:t>
            </a:r>
            <a:r>
              <a:rPr lang="en-IN" dirty="0"/>
              <a:t> Mehta (205121031)</a:t>
            </a:r>
          </a:p>
        </p:txBody>
      </p:sp>
    </p:spTree>
    <p:extLst>
      <p:ext uri="{BB962C8B-B14F-4D97-AF65-F5344CB8AC3E}">
        <p14:creationId xmlns:p14="http://schemas.microsoft.com/office/powerpoint/2010/main" val="966312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0DAA0E-4060-4CF7-9B24-D352045CAC37}"/>
              </a:ext>
            </a:extLst>
          </p:cNvPr>
          <p:cNvSpPr>
            <a:spLocks noGrp="1"/>
          </p:cNvSpPr>
          <p:nvPr>
            <p:ph type="body" idx="1"/>
          </p:nvPr>
        </p:nvSpPr>
        <p:spPr>
          <a:xfrm>
            <a:off x="793376" y="2124636"/>
            <a:ext cx="10961968" cy="3496236"/>
          </a:xfrm>
        </p:spPr>
        <p:txBody>
          <a:bodyPr>
            <a:normAutofit fontScale="92500" lnSpcReduction="20000"/>
          </a:bodyPr>
          <a:lstStyle/>
          <a:p>
            <a:pPr marL="342900" indent="-342900" algn="just">
              <a:buFont typeface="Arial" panose="020B0604020202020204" pitchFamily="34" charset="0"/>
              <a:buChar char="•"/>
            </a:pPr>
            <a:r>
              <a:rPr lang="en-US" b="1" i="0" dirty="0">
                <a:solidFill>
                  <a:schemeClr val="tx1"/>
                </a:solidFill>
                <a:effectLst/>
                <a:latin typeface="+mj-lt"/>
              </a:rPr>
              <a:t>Requirement Analysis:</a:t>
            </a:r>
            <a:r>
              <a:rPr lang="en-US" b="0" i="0" dirty="0">
                <a:solidFill>
                  <a:schemeClr val="tx1"/>
                </a:solidFill>
                <a:effectLst/>
                <a:latin typeface="+mj-lt"/>
              </a:rPr>
              <a:t> Gather requirements from department teachers, HODs, and college management to ensure the system aligns with their needs.</a:t>
            </a:r>
          </a:p>
          <a:p>
            <a:pPr marL="342900" indent="-342900" algn="just">
              <a:buFont typeface="Arial" panose="020B0604020202020204" pitchFamily="34" charset="0"/>
              <a:buChar char="•"/>
            </a:pPr>
            <a:r>
              <a:rPr lang="en-US" b="1" i="0" dirty="0">
                <a:solidFill>
                  <a:schemeClr val="tx1"/>
                </a:solidFill>
                <a:effectLst/>
                <a:latin typeface="+mj-lt"/>
              </a:rPr>
              <a:t>System Design:</a:t>
            </a:r>
            <a:r>
              <a:rPr lang="en-US" b="0" i="0" dirty="0">
                <a:solidFill>
                  <a:schemeClr val="tx1"/>
                </a:solidFill>
                <a:effectLst/>
                <a:latin typeface="+mj-lt"/>
              </a:rPr>
              <a:t> Create a system design that outlines the database structure, user interfaces, workflow, and notification mechanisms.</a:t>
            </a:r>
          </a:p>
          <a:p>
            <a:pPr marL="342900" indent="-342900" algn="just">
              <a:buFont typeface="Arial" panose="020B0604020202020204" pitchFamily="34" charset="0"/>
              <a:buChar char="•"/>
            </a:pPr>
            <a:r>
              <a:rPr lang="en-US" b="1" i="0" dirty="0">
                <a:solidFill>
                  <a:schemeClr val="tx1"/>
                </a:solidFill>
                <a:effectLst/>
                <a:latin typeface="+mj-lt"/>
              </a:rPr>
              <a:t>Development:</a:t>
            </a:r>
            <a:r>
              <a:rPr lang="en-US" b="0" i="0" dirty="0">
                <a:solidFill>
                  <a:schemeClr val="tx1"/>
                </a:solidFill>
                <a:effectLst/>
                <a:latin typeface="+mj-lt"/>
              </a:rPr>
              <a:t> Develop the Purchase Request Approval System according to the design, ensuring a user-friendly and responsive interface.</a:t>
            </a:r>
          </a:p>
          <a:p>
            <a:pPr marL="342900" indent="-342900" algn="just">
              <a:buFont typeface="Arial" panose="020B0604020202020204" pitchFamily="34" charset="0"/>
              <a:buChar char="•"/>
            </a:pPr>
            <a:r>
              <a:rPr lang="en-US" b="1" i="0" dirty="0">
                <a:solidFill>
                  <a:schemeClr val="tx1"/>
                </a:solidFill>
                <a:effectLst/>
                <a:latin typeface="+mj-lt"/>
              </a:rPr>
              <a:t>Deployment:</a:t>
            </a:r>
            <a:r>
              <a:rPr lang="en-US" b="0" i="0" dirty="0">
                <a:solidFill>
                  <a:schemeClr val="tx1"/>
                </a:solidFill>
                <a:effectLst/>
                <a:latin typeface="+mj-lt"/>
              </a:rPr>
              <a:t> Deploy the system on a secure server within the college network, ensuring data security and accessibility.</a:t>
            </a:r>
            <a:endParaRPr lang="en-IN" dirty="0">
              <a:solidFill>
                <a:schemeClr val="tx1"/>
              </a:solidFill>
              <a:latin typeface="+mj-lt"/>
            </a:endParaRPr>
          </a:p>
        </p:txBody>
      </p:sp>
      <p:sp>
        <p:nvSpPr>
          <p:cNvPr id="4" name="TextBox 3">
            <a:extLst>
              <a:ext uri="{FF2B5EF4-FFF2-40B4-BE49-F238E27FC236}">
                <a16:creationId xmlns:a16="http://schemas.microsoft.com/office/drawing/2014/main" id="{9D2BA721-39D8-4C67-B0A6-6D5E2BE4F1BE}"/>
              </a:ext>
            </a:extLst>
          </p:cNvPr>
          <p:cNvSpPr txBox="1"/>
          <p:nvPr/>
        </p:nvSpPr>
        <p:spPr>
          <a:xfrm>
            <a:off x="1118721" y="573741"/>
            <a:ext cx="10311279" cy="830997"/>
          </a:xfrm>
          <a:prstGeom prst="rect">
            <a:avLst/>
          </a:prstGeom>
          <a:noFill/>
        </p:spPr>
        <p:txBody>
          <a:bodyPr wrap="square" rtlCol="0">
            <a:spAutoFit/>
          </a:bodyPr>
          <a:lstStyle/>
          <a:p>
            <a:pPr algn="ctr"/>
            <a:r>
              <a:rPr lang="en-IN" sz="4800" b="1" i="0" dirty="0">
                <a:effectLst/>
                <a:latin typeface="+mj-lt"/>
              </a:rPr>
              <a:t>Project Implementation Steps</a:t>
            </a:r>
          </a:p>
        </p:txBody>
      </p:sp>
    </p:spTree>
    <p:extLst>
      <p:ext uri="{BB962C8B-B14F-4D97-AF65-F5344CB8AC3E}">
        <p14:creationId xmlns:p14="http://schemas.microsoft.com/office/powerpoint/2010/main" val="147568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75C9E9-4503-4E17-A164-3BFA53CD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94704" cy="6858000"/>
          </a:xfrm>
          <a:prstGeom prst="rect">
            <a:avLst/>
          </a:prstGeom>
        </p:spPr>
      </p:pic>
    </p:spTree>
    <p:extLst>
      <p:ext uri="{BB962C8B-B14F-4D97-AF65-F5344CB8AC3E}">
        <p14:creationId xmlns:p14="http://schemas.microsoft.com/office/powerpoint/2010/main" val="190263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4C6985-F4D2-79E7-EAA6-157F65497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0"/>
            <a:ext cx="12263119" cy="6858000"/>
          </a:xfrm>
          <a:prstGeom prst="rect">
            <a:avLst/>
          </a:prstGeom>
        </p:spPr>
      </p:pic>
    </p:spTree>
    <p:extLst>
      <p:ext uri="{BB962C8B-B14F-4D97-AF65-F5344CB8AC3E}">
        <p14:creationId xmlns:p14="http://schemas.microsoft.com/office/powerpoint/2010/main" val="297372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9571-50DB-402D-9E6E-FC1F04BE2551}"/>
              </a:ext>
            </a:extLst>
          </p:cNvPr>
          <p:cNvSpPr>
            <a:spLocks noGrp="1"/>
          </p:cNvSpPr>
          <p:nvPr>
            <p:ph type="ctrTitle"/>
          </p:nvPr>
        </p:nvSpPr>
        <p:spPr>
          <a:xfrm>
            <a:off x="1524000" y="439272"/>
            <a:ext cx="8579224" cy="1075764"/>
          </a:xfrm>
        </p:spPr>
        <p:txBody>
          <a:bodyPr>
            <a:normAutofit/>
          </a:bodyPr>
          <a:lstStyle/>
          <a:p>
            <a:r>
              <a:rPr lang="en-IN" b="1" i="0" dirty="0">
                <a:effectLst/>
              </a:rPr>
              <a:t>Introduction</a:t>
            </a:r>
            <a:endParaRPr lang="en-IN" dirty="0"/>
          </a:p>
        </p:txBody>
      </p:sp>
      <p:sp>
        <p:nvSpPr>
          <p:cNvPr id="3" name="Subtitle 2">
            <a:extLst>
              <a:ext uri="{FF2B5EF4-FFF2-40B4-BE49-F238E27FC236}">
                <a16:creationId xmlns:a16="http://schemas.microsoft.com/office/drawing/2014/main" id="{82BE566D-8FFE-4D4D-8F1F-50F057E7C0FD}"/>
              </a:ext>
            </a:extLst>
          </p:cNvPr>
          <p:cNvSpPr>
            <a:spLocks noGrp="1"/>
          </p:cNvSpPr>
          <p:nvPr>
            <p:ph type="subTitle" idx="1"/>
          </p:nvPr>
        </p:nvSpPr>
        <p:spPr>
          <a:xfrm>
            <a:off x="999564" y="2338014"/>
            <a:ext cx="10192871" cy="3399397"/>
          </a:xfrm>
        </p:spPr>
        <p:txBody>
          <a:bodyPr>
            <a:normAutofit lnSpcReduction="10000"/>
          </a:bodyPr>
          <a:lstStyle/>
          <a:p>
            <a:pPr algn="just"/>
            <a:r>
              <a:rPr lang="en-US" sz="2800" b="0" i="0" dirty="0">
                <a:effectLst/>
                <a:latin typeface="+mj-lt"/>
              </a:rPr>
              <a:t>The current project aims to develop an automated Purchase Request Approval System to enhance the efficiency of this process. This system will facilitate the approval of purchase requests created by department teachers by routing them through the Head of Department (HOD) and ultimately to the Dean/Director of the college.</a:t>
            </a:r>
            <a:endParaRPr lang="en-IN" sz="2800" dirty="0">
              <a:latin typeface="+mj-lt"/>
            </a:endParaRPr>
          </a:p>
        </p:txBody>
      </p:sp>
    </p:spTree>
    <p:extLst>
      <p:ext uri="{BB962C8B-B14F-4D97-AF65-F5344CB8AC3E}">
        <p14:creationId xmlns:p14="http://schemas.microsoft.com/office/powerpoint/2010/main" val="194611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9571-50DB-402D-9E6E-FC1F04BE2551}"/>
              </a:ext>
            </a:extLst>
          </p:cNvPr>
          <p:cNvSpPr>
            <a:spLocks noGrp="1"/>
          </p:cNvSpPr>
          <p:nvPr>
            <p:ph type="ctrTitle"/>
          </p:nvPr>
        </p:nvSpPr>
        <p:spPr>
          <a:xfrm>
            <a:off x="1524000" y="439272"/>
            <a:ext cx="8579224" cy="1075764"/>
          </a:xfrm>
        </p:spPr>
        <p:txBody>
          <a:bodyPr>
            <a:normAutofit/>
          </a:bodyPr>
          <a:lstStyle/>
          <a:p>
            <a:r>
              <a:rPr lang="en-US" dirty="0"/>
              <a:t>Problem statement</a:t>
            </a:r>
            <a:endParaRPr lang="en-IN" dirty="0"/>
          </a:p>
        </p:txBody>
      </p:sp>
      <p:sp>
        <p:nvSpPr>
          <p:cNvPr id="3" name="Subtitle 2">
            <a:extLst>
              <a:ext uri="{FF2B5EF4-FFF2-40B4-BE49-F238E27FC236}">
                <a16:creationId xmlns:a16="http://schemas.microsoft.com/office/drawing/2014/main" id="{82BE566D-8FFE-4D4D-8F1F-50F057E7C0FD}"/>
              </a:ext>
            </a:extLst>
          </p:cNvPr>
          <p:cNvSpPr>
            <a:spLocks noGrp="1"/>
          </p:cNvSpPr>
          <p:nvPr>
            <p:ph type="subTitle" idx="1"/>
          </p:nvPr>
        </p:nvSpPr>
        <p:spPr>
          <a:xfrm>
            <a:off x="999564" y="2338014"/>
            <a:ext cx="10192871" cy="3399397"/>
          </a:xfrm>
        </p:spPr>
        <p:txBody>
          <a:bodyPr>
            <a:normAutofit/>
          </a:bodyPr>
          <a:lstStyle/>
          <a:p>
            <a:pPr algn="just"/>
            <a:r>
              <a:rPr lang="en-US" sz="2800" i="0" dirty="0">
                <a:solidFill>
                  <a:srgbClr val="D1D5DB"/>
                </a:solidFill>
                <a:effectLst/>
                <a:latin typeface="+mj-lt"/>
              </a:rPr>
              <a:t>The current purchase process within our academic department relies on a manual, paper-based system. Professors and staff members who require equipment or supplies for their work must initiate a request by submitting a physical form.</a:t>
            </a:r>
            <a:endParaRPr lang="en-IN" sz="2800" dirty="0">
              <a:latin typeface="+mj-lt"/>
            </a:endParaRPr>
          </a:p>
        </p:txBody>
      </p:sp>
    </p:spTree>
    <p:extLst>
      <p:ext uri="{BB962C8B-B14F-4D97-AF65-F5344CB8AC3E}">
        <p14:creationId xmlns:p14="http://schemas.microsoft.com/office/powerpoint/2010/main" val="277777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9571-50DB-402D-9E6E-FC1F04BE2551}"/>
              </a:ext>
            </a:extLst>
          </p:cNvPr>
          <p:cNvSpPr>
            <a:spLocks noGrp="1"/>
          </p:cNvSpPr>
          <p:nvPr>
            <p:ph type="ctrTitle"/>
          </p:nvPr>
        </p:nvSpPr>
        <p:spPr>
          <a:xfrm>
            <a:off x="1524000" y="439272"/>
            <a:ext cx="8579224" cy="1075764"/>
          </a:xfrm>
        </p:spPr>
        <p:txBody>
          <a:bodyPr>
            <a:normAutofit/>
          </a:bodyPr>
          <a:lstStyle/>
          <a:p>
            <a:r>
              <a:rPr lang="en-US" dirty="0"/>
              <a:t>Problem statement</a:t>
            </a:r>
            <a:endParaRPr lang="en-IN" dirty="0"/>
          </a:p>
        </p:txBody>
      </p:sp>
      <p:sp>
        <p:nvSpPr>
          <p:cNvPr id="3" name="Subtitle 2">
            <a:extLst>
              <a:ext uri="{FF2B5EF4-FFF2-40B4-BE49-F238E27FC236}">
                <a16:creationId xmlns:a16="http://schemas.microsoft.com/office/drawing/2014/main" id="{82BE566D-8FFE-4D4D-8F1F-50F057E7C0FD}"/>
              </a:ext>
            </a:extLst>
          </p:cNvPr>
          <p:cNvSpPr>
            <a:spLocks noGrp="1"/>
          </p:cNvSpPr>
          <p:nvPr>
            <p:ph type="subTitle" idx="1"/>
          </p:nvPr>
        </p:nvSpPr>
        <p:spPr>
          <a:xfrm>
            <a:off x="1179318" y="1923798"/>
            <a:ext cx="10207697" cy="3804879"/>
          </a:xfrm>
        </p:spPr>
        <p:txBody>
          <a:bodyPr>
            <a:noAutofit/>
          </a:bodyPr>
          <a:lstStyle/>
          <a:p>
            <a:pPr algn="l">
              <a:buFont typeface="Arial" panose="020B0604020202020204" pitchFamily="34" charset="0"/>
              <a:buChar char="•"/>
            </a:pPr>
            <a:r>
              <a:rPr lang="en-US" sz="2800" b="0" i="0" dirty="0">
                <a:solidFill>
                  <a:srgbClr val="D1D5DB"/>
                </a:solidFill>
                <a:effectLst/>
                <a:latin typeface="+mj-lt"/>
              </a:rPr>
              <a:t>The primary objective of our project, "Automation of           Dean (P&amp;D) Purchase Process," is to address these challenges and provide a comprehensive solution to streamline and automate the purchase process.</a:t>
            </a:r>
          </a:p>
          <a:p>
            <a:pPr algn="l"/>
            <a:endParaRPr lang="en-US" sz="2800" b="0" i="0" dirty="0">
              <a:solidFill>
                <a:srgbClr val="D1D5DB"/>
              </a:solidFill>
              <a:effectLst/>
              <a:latin typeface="+mj-lt"/>
            </a:endParaRPr>
          </a:p>
          <a:p>
            <a:pPr algn="l">
              <a:buFont typeface="Arial" panose="020B0604020202020204" pitchFamily="34" charset="0"/>
              <a:buChar char="•"/>
            </a:pPr>
            <a:r>
              <a:rPr lang="en-US" sz="2800" b="0" i="0" dirty="0">
                <a:solidFill>
                  <a:srgbClr val="D1D5DB"/>
                </a:solidFill>
                <a:effectLst/>
                <a:latin typeface="+mj-lt"/>
              </a:rPr>
              <a:t>By doing so, we aim to significantly reduce processing time, enhance the efficiency of the entire process, eliminate errors, and improve transparency.</a:t>
            </a:r>
          </a:p>
        </p:txBody>
      </p:sp>
    </p:spTree>
    <p:extLst>
      <p:ext uri="{BB962C8B-B14F-4D97-AF65-F5344CB8AC3E}">
        <p14:creationId xmlns:p14="http://schemas.microsoft.com/office/powerpoint/2010/main" val="125869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76E8-C205-4A55-BBFB-4576C8FBAC9E}"/>
              </a:ext>
            </a:extLst>
          </p:cNvPr>
          <p:cNvSpPr>
            <a:spLocks noGrp="1"/>
          </p:cNvSpPr>
          <p:nvPr>
            <p:ph type="ctrTitle"/>
          </p:nvPr>
        </p:nvSpPr>
        <p:spPr>
          <a:xfrm>
            <a:off x="1524000" y="493059"/>
            <a:ext cx="9144000" cy="744071"/>
          </a:xfrm>
        </p:spPr>
        <p:txBody>
          <a:bodyPr>
            <a:normAutofit fontScale="90000"/>
          </a:bodyPr>
          <a:lstStyle/>
          <a:p>
            <a:br>
              <a:rPr lang="en-IN" b="1" i="0" dirty="0">
                <a:effectLst/>
                <a:latin typeface="Söhne"/>
              </a:rPr>
            </a:br>
            <a:endParaRPr lang="en-IN" dirty="0"/>
          </a:p>
        </p:txBody>
      </p:sp>
      <p:sp>
        <p:nvSpPr>
          <p:cNvPr id="3" name="Subtitle 2">
            <a:extLst>
              <a:ext uri="{FF2B5EF4-FFF2-40B4-BE49-F238E27FC236}">
                <a16:creationId xmlns:a16="http://schemas.microsoft.com/office/drawing/2014/main" id="{8303B950-04D8-4180-BD7D-B35C252F4295}"/>
              </a:ext>
            </a:extLst>
          </p:cNvPr>
          <p:cNvSpPr>
            <a:spLocks noGrp="1"/>
          </p:cNvSpPr>
          <p:nvPr>
            <p:ph type="subTitle" idx="1"/>
          </p:nvPr>
        </p:nvSpPr>
        <p:spPr>
          <a:xfrm>
            <a:off x="663388" y="2259105"/>
            <a:ext cx="10399059" cy="3496236"/>
          </a:xfrm>
        </p:spPr>
        <p:txBody>
          <a:bodyPr>
            <a:normAutofit fontScale="92500" lnSpcReduction="10000"/>
          </a:bodyPr>
          <a:lstStyle/>
          <a:p>
            <a:pPr marL="342900" indent="-342900" algn="l">
              <a:buFont typeface="Arial" panose="020B0604020202020204" pitchFamily="34" charset="0"/>
              <a:buChar char="•"/>
            </a:pPr>
            <a:r>
              <a:rPr lang="en-US" sz="2800" b="1" i="0" dirty="0">
                <a:effectLst/>
                <a:latin typeface="+mj-lt"/>
              </a:rPr>
              <a:t>Paper Forms:</a:t>
            </a:r>
            <a:r>
              <a:rPr lang="en-US" sz="2800" b="0" i="0" dirty="0">
                <a:solidFill>
                  <a:srgbClr val="D1D5DB"/>
                </a:solidFill>
                <a:effectLst/>
                <a:latin typeface="+mj-lt"/>
              </a:rPr>
              <a:t> The most common method involves professors and staff filling out physical forms for equipment requisitions. These forms then circulate for approvals through traditional channels.</a:t>
            </a:r>
          </a:p>
          <a:p>
            <a:pPr marL="342900" indent="-342900" algn="l">
              <a:buFont typeface="Arial" panose="020B0604020202020204" pitchFamily="34" charset="0"/>
              <a:buChar char="•"/>
            </a:pPr>
            <a:r>
              <a:rPr lang="en-US" sz="2800" b="1" i="0" dirty="0">
                <a:effectLst/>
                <a:latin typeface="+mj-lt"/>
              </a:rPr>
              <a:t>Email Communication:</a:t>
            </a:r>
            <a:r>
              <a:rPr lang="en-US" sz="2800" b="0" i="0" dirty="0">
                <a:solidFill>
                  <a:srgbClr val="D1D5DB"/>
                </a:solidFill>
                <a:effectLst/>
                <a:latin typeface="+mj-lt"/>
              </a:rPr>
              <a:t> In some cases, email has been used to facilitate communication and approvals. However, this method often leads to scattered and unorganized records.</a:t>
            </a:r>
            <a:endParaRPr lang="en-IN" sz="2800" dirty="0">
              <a:latin typeface="+mj-lt"/>
            </a:endParaRPr>
          </a:p>
        </p:txBody>
      </p:sp>
      <p:sp>
        <p:nvSpPr>
          <p:cNvPr id="4" name="TextBox 3">
            <a:extLst>
              <a:ext uri="{FF2B5EF4-FFF2-40B4-BE49-F238E27FC236}">
                <a16:creationId xmlns:a16="http://schemas.microsoft.com/office/drawing/2014/main" id="{E4AA8204-CAA6-48CB-B364-36B854E93DA7}"/>
              </a:ext>
            </a:extLst>
          </p:cNvPr>
          <p:cNvSpPr txBox="1"/>
          <p:nvPr/>
        </p:nvSpPr>
        <p:spPr>
          <a:xfrm>
            <a:off x="0" y="821631"/>
            <a:ext cx="12100560" cy="830997"/>
          </a:xfrm>
          <a:prstGeom prst="rect">
            <a:avLst/>
          </a:prstGeom>
          <a:noFill/>
        </p:spPr>
        <p:txBody>
          <a:bodyPr wrap="square" rtlCol="0">
            <a:spAutoFit/>
          </a:bodyPr>
          <a:lstStyle/>
          <a:p>
            <a:pPr algn="ctr"/>
            <a:r>
              <a:rPr lang="en-US" sz="4800" b="1" i="0" dirty="0">
                <a:effectLst/>
                <a:latin typeface="Söhne"/>
              </a:rPr>
              <a:t>Existing Solutions and Our Contribution</a:t>
            </a:r>
            <a:endParaRPr lang="en-IN" sz="4800" b="1" i="0" dirty="0">
              <a:effectLst/>
              <a:latin typeface="+mj-lt"/>
            </a:endParaRPr>
          </a:p>
        </p:txBody>
      </p:sp>
    </p:spTree>
    <p:extLst>
      <p:ext uri="{BB962C8B-B14F-4D97-AF65-F5344CB8AC3E}">
        <p14:creationId xmlns:p14="http://schemas.microsoft.com/office/powerpoint/2010/main" val="417570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0DAA0E-4060-4CF7-9B24-D352045CAC37}"/>
              </a:ext>
            </a:extLst>
          </p:cNvPr>
          <p:cNvSpPr>
            <a:spLocks noGrp="1"/>
          </p:cNvSpPr>
          <p:nvPr>
            <p:ph type="body" idx="1"/>
          </p:nvPr>
        </p:nvSpPr>
        <p:spPr>
          <a:xfrm>
            <a:off x="793376" y="2124636"/>
            <a:ext cx="10961968" cy="3496236"/>
          </a:xfrm>
        </p:spPr>
        <p:txBody>
          <a:bodyPr>
            <a:noAutofit/>
          </a:bodyPr>
          <a:lstStyle/>
          <a:p>
            <a:pPr marL="342900" indent="-342900" algn="just">
              <a:buFont typeface="Arial" panose="020B0604020202020204" pitchFamily="34" charset="0"/>
              <a:buChar char="•"/>
            </a:pPr>
            <a:r>
              <a:rPr lang="en-US" b="0" i="0" dirty="0">
                <a:solidFill>
                  <a:srgbClr val="D1D5DB"/>
                </a:solidFill>
                <a:effectLst/>
                <a:latin typeface="+mj-lt"/>
              </a:rPr>
              <a:t>The manual process still results in delays, primarily due to physical document circulation.</a:t>
            </a:r>
          </a:p>
          <a:p>
            <a:pPr marL="342900" indent="-342900" algn="just">
              <a:buFont typeface="Arial" panose="020B0604020202020204" pitchFamily="34" charset="0"/>
              <a:buChar char="•"/>
            </a:pPr>
            <a:r>
              <a:rPr lang="en-US" b="0" i="0" dirty="0">
                <a:solidFill>
                  <a:srgbClr val="D1D5DB"/>
                </a:solidFill>
                <a:effectLst/>
                <a:latin typeface="+mj-lt"/>
              </a:rPr>
              <a:t>We have developed an automated system that eliminates the need for physical forms and manual document circulation. The entire process, from request initiation to approval, </a:t>
            </a:r>
            <a:r>
              <a:rPr lang="en-US" dirty="0">
                <a:solidFill>
                  <a:srgbClr val="D1D5DB"/>
                </a:solidFill>
                <a:effectLst/>
                <a:latin typeface="+mj-lt"/>
              </a:rPr>
              <a:t>will be </a:t>
            </a:r>
            <a:r>
              <a:rPr lang="en-US" b="0" i="0" dirty="0">
                <a:solidFill>
                  <a:srgbClr val="D1D5DB"/>
                </a:solidFill>
                <a:effectLst/>
                <a:latin typeface="+mj-lt"/>
              </a:rPr>
              <a:t>electronic.</a:t>
            </a:r>
            <a:endParaRPr lang="en-IN" dirty="0">
              <a:solidFill>
                <a:schemeClr val="tx1"/>
              </a:solidFill>
              <a:latin typeface="+mj-lt"/>
            </a:endParaRPr>
          </a:p>
        </p:txBody>
      </p:sp>
      <p:sp>
        <p:nvSpPr>
          <p:cNvPr id="4" name="TextBox 3">
            <a:extLst>
              <a:ext uri="{FF2B5EF4-FFF2-40B4-BE49-F238E27FC236}">
                <a16:creationId xmlns:a16="http://schemas.microsoft.com/office/drawing/2014/main" id="{9D2BA721-39D8-4C67-B0A6-6D5E2BE4F1BE}"/>
              </a:ext>
            </a:extLst>
          </p:cNvPr>
          <p:cNvSpPr txBox="1"/>
          <p:nvPr/>
        </p:nvSpPr>
        <p:spPr>
          <a:xfrm>
            <a:off x="1118721" y="573741"/>
            <a:ext cx="10311279" cy="830997"/>
          </a:xfrm>
          <a:prstGeom prst="rect">
            <a:avLst/>
          </a:prstGeom>
          <a:noFill/>
        </p:spPr>
        <p:txBody>
          <a:bodyPr wrap="square" rtlCol="0">
            <a:spAutoFit/>
          </a:bodyPr>
          <a:lstStyle/>
          <a:p>
            <a:pPr algn="ctr"/>
            <a:r>
              <a:rPr lang="en-US" sz="4800" b="1" i="0" dirty="0">
                <a:effectLst/>
                <a:latin typeface="Söhne"/>
              </a:rPr>
              <a:t>Existing Solutions and Our Contribution</a:t>
            </a:r>
            <a:endParaRPr lang="en-IN" sz="4800" b="1" i="0" dirty="0">
              <a:effectLst/>
              <a:latin typeface="+mj-lt"/>
            </a:endParaRPr>
          </a:p>
        </p:txBody>
      </p:sp>
    </p:spTree>
    <p:extLst>
      <p:ext uri="{BB962C8B-B14F-4D97-AF65-F5344CB8AC3E}">
        <p14:creationId xmlns:p14="http://schemas.microsoft.com/office/powerpoint/2010/main" val="202005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47BF-6272-15C5-E6EF-E93BCADF4A5F}"/>
              </a:ext>
            </a:extLst>
          </p:cNvPr>
          <p:cNvSpPr>
            <a:spLocks noGrp="1"/>
          </p:cNvSpPr>
          <p:nvPr>
            <p:ph type="title"/>
          </p:nvPr>
        </p:nvSpPr>
        <p:spPr>
          <a:xfrm>
            <a:off x="1087120" y="853439"/>
            <a:ext cx="9875636" cy="731521"/>
          </a:xfrm>
        </p:spPr>
        <p:txBody>
          <a:bodyPr>
            <a:normAutofit/>
          </a:bodyPr>
          <a:lstStyle/>
          <a:p>
            <a:r>
              <a:rPr lang="en-IN" b="1" i="0" dirty="0">
                <a:effectLst/>
                <a:latin typeface="Söhne"/>
              </a:rPr>
              <a:t>Methodology and Technology Stack</a:t>
            </a:r>
            <a:endParaRPr lang="en-IN" dirty="0"/>
          </a:p>
        </p:txBody>
      </p:sp>
      <p:sp>
        <p:nvSpPr>
          <p:cNvPr id="3" name="Text Placeholder 2">
            <a:extLst>
              <a:ext uri="{FF2B5EF4-FFF2-40B4-BE49-F238E27FC236}">
                <a16:creationId xmlns:a16="http://schemas.microsoft.com/office/drawing/2014/main" id="{845E25F8-0627-1FB9-7E28-17FAEB7B126B}"/>
              </a:ext>
            </a:extLst>
          </p:cNvPr>
          <p:cNvSpPr>
            <a:spLocks noGrp="1"/>
          </p:cNvSpPr>
          <p:nvPr>
            <p:ph type="body" idx="1"/>
          </p:nvPr>
        </p:nvSpPr>
        <p:spPr>
          <a:xfrm>
            <a:off x="1229244" y="1859280"/>
            <a:ext cx="9733512" cy="3242945"/>
          </a:xfrm>
        </p:spPr>
        <p:txBody>
          <a:bodyPr/>
          <a:lstStyle/>
          <a:p>
            <a:pPr algn="l"/>
            <a:r>
              <a:rPr lang="en-US" b="1" i="0" dirty="0">
                <a:solidFill>
                  <a:srgbClr val="D1D5DB"/>
                </a:solidFill>
                <a:effectLst/>
                <a:latin typeface="+mj-lt"/>
              </a:rPr>
              <a:t>Methodology:</a:t>
            </a:r>
            <a:endParaRPr lang="en-US" b="0" i="0" dirty="0">
              <a:solidFill>
                <a:srgbClr val="D1D5DB"/>
              </a:solidFill>
              <a:effectLst/>
              <a:latin typeface="+mj-lt"/>
            </a:endParaRPr>
          </a:p>
          <a:p>
            <a:pPr algn="l">
              <a:buFont typeface="Arial" panose="020B0604020202020204" pitchFamily="34" charset="0"/>
              <a:buChar char="•"/>
            </a:pPr>
            <a:r>
              <a:rPr lang="en-US" b="0" i="0" dirty="0">
                <a:solidFill>
                  <a:srgbClr val="D1D5DB"/>
                </a:solidFill>
                <a:effectLst/>
                <a:latin typeface="+mj-lt"/>
              </a:rPr>
              <a:t>We adopted a systematic and modern approach to address the challenges in automating the Dean (P&amp;D) Purchase Process. This methodology involved both front-end and back-end components that seamlessly work together to streamline the entire workflow.</a:t>
            </a:r>
          </a:p>
          <a:p>
            <a:endParaRPr lang="en-IN" dirty="0"/>
          </a:p>
        </p:txBody>
      </p:sp>
    </p:spTree>
    <p:extLst>
      <p:ext uri="{BB962C8B-B14F-4D97-AF65-F5344CB8AC3E}">
        <p14:creationId xmlns:p14="http://schemas.microsoft.com/office/powerpoint/2010/main" val="165757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C20C-5EBB-A413-35AC-4B5B62924A96}"/>
              </a:ext>
            </a:extLst>
          </p:cNvPr>
          <p:cNvSpPr>
            <a:spLocks noGrp="1"/>
          </p:cNvSpPr>
          <p:nvPr>
            <p:ph type="title"/>
          </p:nvPr>
        </p:nvSpPr>
        <p:spPr>
          <a:xfrm>
            <a:off x="1229244" y="657227"/>
            <a:ext cx="9652116" cy="755014"/>
          </a:xfrm>
        </p:spPr>
        <p:txBody>
          <a:bodyPr/>
          <a:lstStyle/>
          <a:p>
            <a:r>
              <a:rPr lang="en-IN" b="1" i="0" dirty="0">
                <a:effectLst/>
                <a:latin typeface="Söhne"/>
              </a:rPr>
              <a:t>Methodology and Technology Stack</a:t>
            </a:r>
            <a:endParaRPr lang="en-IN" dirty="0"/>
          </a:p>
        </p:txBody>
      </p:sp>
      <p:sp>
        <p:nvSpPr>
          <p:cNvPr id="3" name="Text Placeholder 2">
            <a:extLst>
              <a:ext uri="{FF2B5EF4-FFF2-40B4-BE49-F238E27FC236}">
                <a16:creationId xmlns:a16="http://schemas.microsoft.com/office/drawing/2014/main" id="{1C630C1C-A7CF-2E7B-D260-2DD5FA5036F2}"/>
              </a:ext>
            </a:extLst>
          </p:cNvPr>
          <p:cNvSpPr>
            <a:spLocks noGrp="1"/>
          </p:cNvSpPr>
          <p:nvPr>
            <p:ph type="body" idx="1"/>
          </p:nvPr>
        </p:nvSpPr>
        <p:spPr>
          <a:xfrm>
            <a:off x="1442720" y="1564640"/>
            <a:ext cx="9916160" cy="5140960"/>
          </a:xfrm>
        </p:spPr>
        <p:txBody>
          <a:bodyPr/>
          <a:lstStyle/>
          <a:p>
            <a:pPr algn="l"/>
            <a:r>
              <a:rPr lang="en-US" b="1" i="0" dirty="0">
                <a:solidFill>
                  <a:srgbClr val="D1D5DB"/>
                </a:solidFill>
                <a:effectLst/>
                <a:latin typeface="Söhne"/>
              </a:rPr>
              <a:t>Technology Stack:</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Front-end Technologies:</a:t>
            </a:r>
            <a:endParaRPr lang="en-US" b="0" i="0" dirty="0">
              <a:solidFill>
                <a:srgbClr val="D1D5DB"/>
              </a:solidFill>
              <a:effectLst/>
              <a:latin typeface="Söhne"/>
            </a:endParaRPr>
          </a:p>
          <a:p>
            <a:pPr lvl="1"/>
            <a:r>
              <a:rPr lang="en-US" b="1" i="0" dirty="0">
                <a:solidFill>
                  <a:srgbClr val="D1D5DB"/>
                </a:solidFill>
                <a:effectLst/>
                <a:latin typeface="Söhne"/>
              </a:rPr>
              <a:t>React:</a:t>
            </a:r>
            <a:r>
              <a:rPr lang="en-US" b="0" i="0" dirty="0">
                <a:solidFill>
                  <a:srgbClr val="D1D5DB"/>
                </a:solidFill>
                <a:effectLst/>
                <a:latin typeface="Söhne"/>
              </a:rPr>
              <a:t> Our front-end framework of choice, React, offers a dynamic and responsive user interface for requesters and approvers.</a:t>
            </a:r>
          </a:p>
          <a:p>
            <a:pPr algn="l">
              <a:buFont typeface="Arial" panose="020B0604020202020204" pitchFamily="34" charset="0"/>
              <a:buChar char="•"/>
            </a:pPr>
            <a:r>
              <a:rPr lang="en-US" b="1" i="0" dirty="0">
                <a:effectLst/>
                <a:latin typeface="Söhne"/>
              </a:rPr>
              <a:t>Back-end Technologies:</a:t>
            </a:r>
          </a:p>
          <a:p>
            <a:pPr>
              <a:buFont typeface="Arial" panose="020B0604020202020204" pitchFamily="34" charset="0"/>
              <a:buChar char="•"/>
            </a:pPr>
            <a:r>
              <a:rPr lang="en-US" sz="2000" b="1" dirty="0">
                <a:solidFill>
                  <a:srgbClr val="D1D5DB"/>
                </a:solidFill>
                <a:effectLst/>
                <a:latin typeface="Söhne"/>
              </a:rPr>
              <a:t>Node.js: The backbone of our project, Node.js, powers the server and enables non-blocking, efficient server-side code execution.</a:t>
            </a:r>
          </a:p>
          <a:p>
            <a:pPr lvl="1">
              <a:buFont typeface="Arial" panose="020B0604020202020204" pitchFamily="34" charset="0"/>
              <a:buChar char="•"/>
            </a:pPr>
            <a:r>
              <a:rPr lang="en-US" b="1" dirty="0">
                <a:solidFill>
                  <a:srgbClr val="D1D5DB"/>
                </a:solidFill>
                <a:effectLst/>
                <a:latin typeface="Söhne"/>
              </a:rPr>
              <a:t>MongoDB: As our database system, MongoDB allows us to store, </a:t>
            </a:r>
            <a:r>
              <a:rPr lang="en-US" b="1" dirty="0" err="1">
                <a:solidFill>
                  <a:srgbClr val="D1D5DB"/>
                </a:solidFill>
                <a:effectLst/>
                <a:latin typeface="Söhne"/>
              </a:rPr>
              <a:t>retrieve,and</a:t>
            </a:r>
            <a:r>
              <a:rPr lang="en-US" b="1" dirty="0">
                <a:solidFill>
                  <a:srgbClr val="D1D5DB"/>
                </a:solidFill>
                <a:effectLst/>
                <a:latin typeface="Söhne"/>
              </a:rPr>
              <a:t> manage data with ease.</a:t>
            </a:r>
          </a:p>
          <a:p>
            <a:endParaRPr lang="en-IN" dirty="0"/>
          </a:p>
        </p:txBody>
      </p:sp>
    </p:spTree>
    <p:extLst>
      <p:ext uri="{BB962C8B-B14F-4D97-AF65-F5344CB8AC3E}">
        <p14:creationId xmlns:p14="http://schemas.microsoft.com/office/powerpoint/2010/main" val="1638695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FB9A-431F-5484-F054-F5C3F3FF96C1}"/>
              </a:ext>
            </a:extLst>
          </p:cNvPr>
          <p:cNvSpPr>
            <a:spLocks noGrp="1"/>
          </p:cNvSpPr>
          <p:nvPr>
            <p:ph type="title"/>
          </p:nvPr>
        </p:nvSpPr>
        <p:spPr>
          <a:xfrm>
            <a:off x="1229244" y="777557"/>
            <a:ext cx="9733512" cy="746443"/>
          </a:xfrm>
        </p:spPr>
        <p:txBody>
          <a:bodyPr/>
          <a:lstStyle/>
          <a:p>
            <a:r>
              <a:rPr lang="en-IN" b="1" i="0" dirty="0">
                <a:effectLst/>
                <a:latin typeface="Söhne"/>
              </a:rPr>
              <a:t>Methodology and Technology Stack</a:t>
            </a:r>
            <a:endParaRPr lang="en-IN" dirty="0"/>
          </a:p>
        </p:txBody>
      </p:sp>
      <p:sp>
        <p:nvSpPr>
          <p:cNvPr id="3" name="Text Placeholder 2">
            <a:extLst>
              <a:ext uri="{FF2B5EF4-FFF2-40B4-BE49-F238E27FC236}">
                <a16:creationId xmlns:a16="http://schemas.microsoft.com/office/drawing/2014/main" id="{8F2CD214-9EA4-7F09-5CC9-FBD83356ADEA}"/>
              </a:ext>
            </a:extLst>
          </p:cNvPr>
          <p:cNvSpPr>
            <a:spLocks noGrp="1"/>
          </p:cNvSpPr>
          <p:nvPr>
            <p:ph type="body" idx="1"/>
          </p:nvPr>
        </p:nvSpPr>
        <p:spPr>
          <a:xfrm>
            <a:off x="1391688" y="2301558"/>
            <a:ext cx="9895956" cy="3276282"/>
          </a:xfrm>
        </p:spPr>
        <p:txBody>
          <a:bodyPr/>
          <a:lstStyle/>
          <a:p>
            <a:pPr algn="l"/>
            <a:r>
              <a:rPr lang="en-US" b="1" i="0" dirty="0">
                <a:solidFill>
                  <a:srgbClr val="D1D5DB"/>
                </a:solidFill>
                <a:effectLst/>
                <a:latin typeface="+mj-lt"/>
              </a:rPr>
              <a:t>Authentication and Communication:</a:t>
            </a:r>
            <a:endParaRPr lang="en-US" b="0" i="0" dirty="0">
              <a:solidFill>
                <a:srgbClr val="D1D5DB"/>
              </a:solidFill>
              <a:effectLst/>
              <a:latin typeface="+mj-lt"/>
            </a:endParaRPr>
          </a:p>
          <a:p>
            <a:pPr algn="l">
              <a:buFont typeface="Arial" panose="020B0604020202020204" pitchFamily="34" charset="0"/>
              <a:buChar char="•"/>
            </a:pPr>
            <a:r>
              <a:rPr lang="en-US" b="1" i="0" dirty="0" err="1">
                <a:solidFill>
                  <a:srgbClr val="D1D5DB"/>
                </a:solidFill>
                <a:effectLst/>
                <a:latin typeface="+mj-lt"/>
              </a:rPr>
              <a:t>Nodemailer</a:t>
            </a:r>
            <a:r>
              <a:rPr lang="en-US" b="1" i="0" dirty="0">
                <a:solidFill>
                  <a:srgbClr val="D1D5DB"/>
                </a:solidFill>
                <a:effectLst/>
                <a:latin typeface="+mj-lt"/>
              </a:rPr>
              <a:t>:</a:t>
            </a:r>
            <a:r>
              <a:rPr lang="en-US" b="0" i="0" dirty="0">
                <a:solidFill>
                  <a:srgbClr val="D1D5DB"/>
                </a:solidFill>
                <a:effectLst/>
                <a:latin typeface="+mj-lt"/>
              </a:rPr>
              <a:t> To facilitate email-based authentication and communication, we integrated </a:t>
            </a:r>
            <a:r>
              <a:rPr lang="en-US" b="0" i="0" dirty="0" err="1">
                <a:solidFill>
                  <a:srgbClr val="D1D5DB"/>
                </a:solidFill>
                <a:effectLst/>
                <a:latin typeface="+mj-lt"/>
              </a:rPr>
              <a:t>Nodemailer</a:t>
            </a:r>
            <a:r>
              <a:rPr lang="en-US" b="0" i="0" dirty="0">
                <a:solidFill>
                  <a:srgbClr val="D1D5DB"/>
                </a:solidFill>
                <a:effectLst/>
                <a:latin typeface="+mj-lt"/>
              </a:rPr>
              <a:t> for sending verification and notification emails.</a:t>
            </a:r>
          </a:p>
          <a:p>
            <a:pPr algn="l">
              <a:buFont typeface="Arial" panose="020B0604020202020204" pitchFamily="34" charset="0"/>
              <a:buChar char="•"/>
            </a:pPr>
            <a:r>
              <a:rPr lang="en-US" b="1" i="0" dirty="0">
                <a:solidFill>
                  <a:srgbClr val="D1D5DB"/>
                </a:solidFill>
                <a:effectLst/>
                <a:latin typeface="+mj-lt"/>
              </a:rPr>
              <a:t>JWT Token:</a:t>
            </a:r>
            <a:r>
              <a:rPr lang="en-US" b="0" i="0" dirty="0">
                <a:solidFill>
                  <a:srgbClr val="D1D5DB"/>
                </a:solidFill>
                <a:effectLst/>
                <a:latin typeface="+mj-lt"/>
              </a:rPr>
              <a:t> JSON Web Tokens (JWT) were employed to securely manage user authentication and ensure data integrity.</a:t>
            </a:r>
          </a:p>
          <a:p>
            <a:endParaRPr lang="en-IN" dirty="0"/>
          </a:p>
        </p:txBody>
      </p:sp>
    </p:spTree>
    <p:extLst>
      <p:ext uri="{BB962C8B-B14F-4D97-AF65-F5344CB8AC3E}">
        <p14:creationId xmlns:p14="http://schemas.microsoft.com/office/powerpoint/2010/main" val="3178259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Ion Boardroom</Template>
  <TotalTime>139</TotalTime>
  <Words>569</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Söhne</vt:lpstr>
      <vt:lpstr>Damask</vt:lpstr>
      <vt:lpstr>Automation of Dean(P&amp;D)  Purchase process</vt:lpstr>
      <vt:lpstr>Introduction</vt:lpstr>
      <vt:lpstr>Problem statement</vt:lpstr>
      <vt:lpstr>Problem statement</vt:lpstr>
      <vt:lpstr> </vt:lpstr>
      <vt:lpstr>PowerPoint Presentation</vt:lpstr>
      <vt:lpstr>Methodology and Technology Stack</vt:lpstr>
      <vt:lpstr>Methodology and Technology Stack</vt:lpstr>
      <vt:lpstr>Methodology and Technology Stack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Dean(P&amp;D)  Sales and Purchase</dc:title>
  <dc:creator>Abhishek kori</dc:creator>
  <cp:lastModifiedBy>Aman Namdev</cp:lastModifiedBy>
  <cp:revision>2</cp:revision>
  <dcterms:created xsi:type="dcterms:W3CDTF">2023-09-07T16:43:59Z</dcterms:created>
  <dcterms:modified xsi:type="dcterms:W3CDTF">2023-10-17T18:31:27Z</dcterms:modified>
</cp:coreProperties>
</file>