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43" y="7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11/12/2022</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igutha/EshoppingZone-Spring-boot"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github.com/Abhikpur?tab=repositories"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056080574"/>
              </p:ext>
            </p:extLst>
          </p:nvPr>
        </p:nvGraphicFramePr>
        <p:xfrm>
          <a:off x="9229514" y="1849948"/>
          <a:ext cx="2962486" cy="4284663"/>
        </p:xfrm>
        <a:graphic>
          <a:graphicData uri="http://schemas.openxmlformats.org/drawingml/2006/table">
            <a:tbl>
              <a:tblPr firstRow="1" bandRow="1">
                <a:tableStyleId>{0E3FDE45-AF77-4B5C-9715-49D594BDF05E}</a:tableStyleId>
              </a:tblPr>
              <a:tblGrid>
                <a:gridCol w="1209886">
                  <a:extLst>
                    <a:ext uri="{9D8B030D-6E8A-4147-A177-3AD203B41FA5}">
                      <a16:colId xmlns="" xmlns:a16="http://schemas.microsoft.com/office/drawing/2014/main" val="3331298770"/>
                    </a:ext>
                  </a:extLst>
                </a:gridCol>
                <a:gridCol w="1752600">
                  <a:extLst>
                    <a:ext uri="{9D8B030D-6E8A-4147-A177-3AD203B41FA5}">
                      <a16:colId xmlns="" xmlns:a16="http://schemas.microsoft.com/office/drawing/2014/main" val="879084521"/>
                    </a:ext>
                  </a:extLst>
                </a:gridCol>
              </a:tblGrid>
              <a:tr h="444183">
                <a:tc>
                  <a:txBody>
                    <a:bodyPr/>
                    <a:lstStyle/>
                    <a:p>
                      <a:r>
                        <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j-lt"/>
                          <a:ea typeface="+mn-ea"/>
                          <a:cs typeface="+mn-cs"/>
                        </a:rPr>
                        <a:t>Basics, OOPS, Exception Handling, Arrays, Collection and Generics, Delegates and Events, File Io and Serialization.</a:t>
                      </a:r>
                      <a:endParaRPr kumimoji="0" lang="en-US" sz="1200" b="0" i="0" u="none" strike="noStrike" kern="1200" cap="none" spc="0" normalizeH="0" baseline="0" dirty="0">
                        <a:ln>
                          <a:noFill/>
                        </a:ln>
                        <a:solidFill>
                          <a:prstClr val="black"/>
                        </a:solidFill>
                        <a:effectLst/>
                        <a:uLnTx/>
                        <a:uFillTx/>
                        <a:latin typeface="+mj-lt"/>
                        <a:ea typeface="+mn-ea"/>
                        <a:cs typeface="+mn-cs"/>
                      </a:endParaRPr>
                    </a:p>
                  </a:txBody>
                  <a:tcPr/>
                </a:tc>
                <a:extLst>
                  <a:ext uri="{0D108BD9-81ED-4DB2-BD59-A6C34878D82A}">
                    <a16:rowId xmlns=""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ASP.NET with MVC4 and WEB API, Entity Framework.</a:t>
                      </a:r>
                    </a:p>
                  </a:txBody>
                  <a:tcPr/>
                </a:tc>
                <a:extLst>
                  <a:ext uri="{0D108BD9-81ED-4DB2-BD59-A6C34878D82A}">
                    <a16:rowId xmlns="" xmlns:a16="http://schemas.microsoft.com/office/drawing/2014/main" val="3294054581"/>
                  </a:ext>
                </a:extLst>
              </a:tr>
              <a:tr h="243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u="none" strike="noStrike" kern="1200" cap="none" spc="0" normalizeH="0" baseline="0" noProof="0" dirty="0">
                          <a:ln>
                            <a:noFill/>
                          </a:ln>
                          <a:effectLst/>
                          <a:uLnTx/>
                          <a:uFillTx/>
                        </a:rPr>
                        <a:t>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SQL</a:t>
                      </a:r>
                    </a:p>
                  </a:txBody>
                  <a:tcPr/>
                </a:tc>
                <a:extLst>
                  <a:ext uri="{0D108BD9-81ED-4DB2-BD59-A6C34878D82A}">
                    <a16:rowId xmlns="" xmlns:a16="http://schemas.microsoft.com/office/drawing/2014/main" val="3229840877"/>
                  </a:ext>
                </a:extLst>
              </a:tr>
              <a:tr h="228600">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GIT, </a:t>
                      </a:r>
                      <a:r>
                        <a:rPr lang="en-US" sz="1200" dirty="0" smtClean="0">
                          <a:solidFill>
                            <a:schemeClr val="tx1"/>
                          </a:solidFill>
                        </a:rPr>
                        <a:t>SWAGGER</a:t>
                      </a:r>
                      <a:endParaRPr lang="en-US" sz="1200" dirty="0">
                        <a:solidFill>
                          <a:schemeClr val="tx1"/>
                        </a:solidFill>
                      </a:endParaRPr>
                    </a:p>
                  </a:txBody>
                  <a:tcPr/>
                </a:tc>
                <a:extLst>
                  <a:ext uri="{0D108BD9-81ED-4DB2-BD59-A6C34878D82A}">
                    <a16:rowId xmlns="" xmlns:a16="http://schemas.microsoft.com/office/drawing/2014/main" val="668073409"/>
                  </a:ext>
                </a:extLst>
              </a:tr>
              <a:tr h="228600">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 </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CSS &amp; Angular</a:t>
                      </a:r>
                    </a:p>
                  </a:txBody>
                  <a:tcPr/>
                </a:tc>
                <a:extLst>
                  <a:ext uri="{0D108BD9-81ED-4DB2-BD59-A6C34878D82A}">
                    <a16:rowId xmlns="" xmlns:a16="http://schemas.microsoft.com/office/drawing/2014/main" val="2135133130"/>
                  </a:ext>
                </a:extLst>
              </a:tr>
              <a:tr h="444183">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OOPS, Exception Handling, </a:t>
                      </a:r>
                      <a:r>
                        <a:rPr kumimoji="0" lang="en-US" sz="12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Arrays</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978295346"/>
                  </a:ext>
                </a:extLst>
              </a:tr>
              <a:tr h="444183">
                <a:tc>
                  <a:txBody>
                    <a:bodyPr/>
                    <a:lstStyle/>
                    <a:p>
                      <a:r>
                        <a:rPr kumimoji="0" lang="en-US" sz="12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C++</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200" b="0" i="0" u="none" strike="noStrike" kern="1200" cap="none" spc="0" normalizeH="0" baseline="0" dirty="0" err="1" smtClean="0">
                          <a:ln>
                            <a:noFill/>
                          </a:ln>
                          <a:solidFill>
                            <a:prstClr val="black"/>
                          </a:solidFill>
                          <a:effectLst/>
                          <a:uLnTx/>
                          <a:uFillTx/>
                          <a:latin typeface="Verdana" panose="020B0604030504040204" pitchFamily="34" charset="0"/>
                          <a:ea typeface="+mn-ea"/>
                          <a:cs typeface="+mn-cs"/>
                        </a:rPr>
                        <a:t>Basics,OOPs</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bl>
          </a:graphicData>
        </a:graphic>
      </p:graphicFrame>
      <p:sp>
        <p:nvSpPr>
          <p:cNvPr id="7170" name="Text Placeholder 18">
            <a:extLst>
              <a:ext uri="{FF2B5EF4-FFF2-40B4-BE49-F238E27FC236}">
                <a16:creationId xmlns="" xmlns:a16="http://schemas.microsoft.com/office/drawing/2014/main" id="{4EF0A5D5-CB77-4BCF-86BB-EC8AFA4AA0E3}"/>
              </a:ext>
            </a:extLst>
          </p:cNvPr>
          <p:cNvSpPr>
            <a:spLocks noGrp="1"/>
          </p:cNvSpPr>
          <p:nvPr>
            <p:ph type="body" sz="quarter" idx="36"/>
          </p:nvPr>
        </p:nvSpPr>
        <p:spPr>
          <a:xfrm>
            <a:off x="4837113" y="2995613"/>
            <a:ext cx="4008437" cy="3175419"/>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System which is a Web Based Application. It is implemented to make sellers life easier by advertising their products and selling them directly to the customers/buyers. It’s main object is to act as a bridge between the seller and the customer/buyer by registering the customers/buyers and sellers. The seller will list their products and the customer/buyer can make payment directly to the seller.</a:t>
            </a:r>
          </a:p>
          <a:p>
            <a:pPr eaLnBrk="1" hangingPunct="1">
              <a:lnSpc>
                <a:spcPct val="114000"/>
              </a:lnSpc>
            </a:pPr>
            <a:r>
              <a:rPr lang="en-IN" altLang="en-US" dirty="0"/>
              <a:t>Technologies used:</a:t>
            </a:r>
          </a:p>
          <a:p>
            <a:pPr marL="171450" indent="-171450" eaLnBrk="1" hangingPunct="1">
              <a:lnSpc>
                <a:spcPct val="114000"/>
              </a:lnSpc>
              <a:buFont typeface="Arial" panose="020B0604020202020204" pitchFamily="34" charset="0"/>
              <a:buChar char="•"/>
            </a:pPr>
            <a:r>
              <a:rPr lang="en-IN" altLang="en-US" dirty="0"/>
              <a:t>ANGULAR</a:t>
            </a:r>
          </a:p>
          <a:p>
            <a:pPr marL="171450" indent="-171450" eaLnBrk="1" hangingPunct="1">
              <a:lnSpc>
                <a:spcPct val="114000"/>
              </a:lnSpc>
              <a:buFont typeface="Arial" panose="020B0604020202020204" pitchFamily="34" charset="0"/>
              <a:buChar char="•"/>
            </a:pPr>
            <a:r>
              <a:rPr lang="en-IN" altLang="en-US" dirty="0"/>
              <a:t>ASP.NET CORE</a:t>
            </a:r>
          </a:p>
          <a:p>
            <a:pPr marL="171450" indent="-171450" eaLnBrk="1" hangingPunct="1">
              <a:lnSpc>
                <a:spcPct val="114000"/>
              </a:lnSpc>
              <a:buFont typeface="Arial" panose="020B0604020202020204" pitchFamily="34" charset="0"/>
              <a:buChar char="•"/>
            </a:pPr>
            <a:r>
              <a:rPr lang="en-IN" altLang="en-US" dirty="0"/>
              <a:t>Microsoft SQL Server</a:t>
            </a:r>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Senior Analyst/Software Engineer</a:t>
            </a:r>
          </a:p>
        </p:txBody>
      </p:sp>
      <p:sp>
        <p:nvSpPr>
          <p:cNvPr id="7172" name="Text Placeholder 22">
            <a:extLst>
              <a:ext uri="{FF2B5EF4-FFF2-40B4-BE49-F238E27FC236}">
                <a16:creationId xmlns=""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 xmlns:a16="http://schemas.microsoft.com/office/drawing/2014/main" id="{0DF2099D-8FC2-44CE-AB60-E2C2257CB05D}"/>
              </a:ext>
            </a:extLst>
          </p:cNvPr>
          <p:cNvSpPr>
            <a:spLocks noGrp="1"/>
          </p:cNvSpPr>
          <p:nvPr>
            <p:ph type="body" sz="quarter" idx="47"/>
          </p:nvPr>
        </p:nvSpPr>
        <p:spPr>
          <a:xfrm>
            <a:off x="3274289" y="1607344"/>
            <a:ext cx="2373313" cy="325438"/>
          </a:xfrm>
        </p:spPr>
        <p:txBody>
          <a:bodyPr/>
          <a:lstStyle/>
          <a:p>
            <a:pPr eaLnBrk="1" hangingPunct="1"/>
            <a:r>
              <a:rPr lang="nl-NL" altLang="nl-NL" dirty="0"/>
              <a:t>a</a:t>
            </a:r>
            <a:r>
              <a:rPr lang="nl-NL" altLang="nl-NL" dirty="0" smtClean="0"/>
              <a:t>bhik.mandal@capgemini.com</a:t>
            </a:r>
            <a:endParaRPr lang="nl-NL" altLang="nl-NL" dirty="0"/>
          </a:p>
        </p:txBody>
      </p:sp>
      <p:sp>
        <p:nvSpPr>
          <p:cNvPr id="7174" name="Text Placeholder 25">
            <a:extLst>
              <a:ext uri="{FF2B5EF4-FFF2-40B4-BE49-F238E27FC236}">
                <a16:creationId xmlns="" xmlns:a16="http://schemas.microsoft.com/office/drawing/2014/main" id="{8B11FF61-9AA9-42E0-800D-B94AC06E095E}"/>
              </a:ext>
            </a:extLst>
          </p:cNvPr>
          <p:cNvSpPr>
            <a:spLocks noGrp="1"/>
          </p:cNvSpPr>
          <p:nvPr>
            <p:ph type="body" sz="quarter" idx="48"/>
          </p:nvPr>
        </p:nvSpPr>
        <p:spPr>
          <a:xfrm>
            <a:off x="3345275" y="1829175"/>
            <a:ext cx="2382837" cy="330200"/>
          </a:xfrm>
        </p:spPr>
        <p:txBody>
          <a:bodyPr/>
          <a:lstStyle/>
          <a:p>
            <a:pPr eaLnBrk="1" hangingPunct="1"/>
            <a:r>
              <a:rPr lang="nl-NL" altLang="nl-NL" dirty="0"/>
              <a:t>+91 </a:t>
            </a:r>
            <a:r>
              <a:rPr lang="nl-NL" altLang="nl-NL" dirty="0" smtClean="0"/>
              <a:t>7003316380</a:t>
            </a:r>
            <a:endParaRPr lang="nl-NL" altLang="nl-NL" dirty="0"/>
          </a:p>
        </p:txBody>
      </p:sp>
      <p:sp>
        <p:nvSpPr>
          <p:cNvPr id="7175" name="Text Placeholder 26">
            <a:extLst>
              <a:ext uri="{FF2B5EF4-FFF2-40B4-BE49-F238E27FC236}">
                <a16:creationId xmlns="" xmlns:a16="http://schemas.microsoft.com/office/drawing/2014/main" id="{BADEA8C0-D1A3-4608-9E63-683339DCC944}"/>
              </a:ext>
            </a:extLst>
          </p:cNvPr>
          <p:cNvSpPr>
            <a:spLocks noGrp="1"/>
          </p:cNvSpPr>
          <p:nvPr>
            <p:ph type="body" sz="quarter" idx="50"/>
          </p:nvPr>
        </p:nvSpPr>
        <p:spPr>
          <a:xfrm>
            <a:off x="439738" y="2834084"/>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RDBMS concepts using SQL Server.</a:t>
            </a:r>
          </a:p>
          <a:p>
            <a:pPr marL="171450" indent="-171450">
              <a:buFont typeface="Arial" panose="020B0604020202020204" pitchFamily="34" charset="0"/>
              <a:buChar char="•"/>
            </a:pPr>
            <a:r>
              <a:rPr lang="en-US" dirty="0"/>
              <a:t>Practical understanding of C# and SQL concept using Visual Studio and SQL Server.</a:t>
            </a:r>
          </a:p>
          <a:p>
            <a:pPr marL="171450" indent="-171450">
              <a:buFont typeface="Arial" panose="020B0604020202020204" pitchFamily="34" charset="0"/>
              <a:buChar char="•"/>
            </a:pPr>
            <a:r>
              <a:rPr lang="en-US" dirty="0"/>
              <a:t>Hands on experience in developing applications using .NET Framework, ADO.NET Core</a:t>
            </a:r>
          </a:p>
          <a:p>
            <a:pPr marL="171450" indent="-171450">
              <a:buFont typeface="Arial" panose="020B0604020202020204" pitchFamily="34" charset="0"/>
              <a:buChar char="•"/>
            </a:pPr>
            <a:r>
              <a:rPr lang="en-US" dirty="0"/>
              <a:t>Understanding of HTML5, CSS and Angular CLI.</a:t>
            </a:r>
          </a:p>
          <a:p>
            <a:r>
              <a:rPr lang="en-US" altLang="nl-NL" dirty="0"/>
              <a:t/>
            </a:r>
            <a:br>
              <a:rPr lang="en-US" altLang="nl-NL" dirty="0"/>
            </a:br>
            <a:endParaRPr lang="en-US" altLang="nl-NL" dirty="0"/>
          </a:p>
        </p:txBody>
      </p:sp>
      <p:sp>
        <p:nvSpPr>
          <p:cNvPr id="7178" name="Text Placeholder 1">
            <a:extLst>
              <a:ext uri="{FF2B5EF4-FFF2-40B4-BE49-F238E27FC236}">
                <a16:creationId xmlns=""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smtClean="0"/>
              <a:t>ABHIK MANDAL</a:t>
            </a:r>
            <a:endParaRPr lang="en-IN" altLang="en-US" dirty="0"/>
          </a:p>
        </p:txBody>
      </p:sp>
      <p:pic>
        <p:nvPicPr>
          <p:cNvPr id="7179" name="Picture 7">
            <a:hlinkClick r:id="rId3"/>
            <a:extLst>
              <a:ext uri="{FF2B5EF4-FFF2-40B4-BE49-F238E27FC236}">
                <a16:creationId xmlns=""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238717" y="5778904"/>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 xmlns:a16="http://schemas.microsoft.com/office/drawing/2014/main" id="{273FF0AF-5E94-435C-8A2A-7A7CA0FE36A6}"/>
              </a:ext>
            </a:extLst>
          </p:cNvPr>
          <p:cNvSpPr txBox="1">
            <a:spLocks noChangeArrowheads="1"/>
          </p:cNvSpPr>
          <p:nvPr/>
        </p:nvSpPr>
        <p:spPr bwMode="auto">
          <a:xfrm>
            <a:off x="4855114" y="5949102"/>
            <a:ext cx="3595687" cy="261610"/>
          </a:xfrm>
          <a:prstGeom prst="rect">
            <a:avLst/>
          </a:prstGeom>
          <a:ln/>
          <a:extLst/>
        </p:spPr>
        <p:style>
          <a:lnRef idx="2">
            <a:schemeClr val="accent5"/>
          </a:lnRef>
          <a:fillRef idx="1">
            <a:schemeClr val="lt1"/>
          </a:fillRef>
          <a:effectRef idx="0">
            <a:schemeClr val="accent5"/>
          </a:effectRef>
          <a:fontRef idx="minor">
            <a:schemeClr val="dk1"/>
          </a:fontRef>
        </p:style>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0">
              <a:defRPr/>
            </a:pPr>
            <a:r>
              <a:rPr lang="en-IN" altLang="en-US" sz="1100" dirty="0">
                <a:solidFill>
                  <a:prstClr val="black"/>
                </a:solidFill>
                <a:hlinkClick r:id="rId5"/>
              </a:rPr>
              <a:t>https://</a:t>
            </a:r>
            <a:r>
              <a:rPr lang="en-IN" altLang="en-US" sz="1100" dirty="0" smtClean="0">
                <a:solidFill>
                  <a:prstClr val="black"/>
                </a:solidFill>
                <a:hlinkClick r:id="rId5"/>
              </a:rPr>
              <a:t>github.com/Abhikpur?tab=repositories</a:t>
            </a:r>
            <a:r>
              <a:rPr lang="en-IN" altLang="en-US" sz="1100" dirty="0" smtClean="0">
                <a:solidFill>
                  <a:prstClr val="black"/>
                </a:solidFill>
              </a:rPr>
              <a:t> </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extLst>
              <a:ext uri="{FF2B5EF4-FFF2-40B4-BE49-F238E27FC236}">
                <a16:creationId xmlns="" xmlns:a16="http://schemas.microsoft.com/office/drawing/2014/main" id="{89622B52-B834-40D0-9BA5-24EF14F2A6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A5</a:t>
            </a:r>
          </a:p>
        </p:txBody>
      </p:sp>
      <p:sp>
        <p:nvSpPr>
          <p:cNvPr id="5" name="Rectangle 4">
            <a:extLst>
              <a:ext uri="{FF2B5EF4-FFF2-40B4-BE49-F238E27FC236}">
                <a16:creationId xmlns="" xmlns:a16="http://schemas.microsoft.com/office/drawing/2014/main" id="{4E726CED-1BAF-414A-893B-4626E9B6F2B4}"/>
              </a:ext>
            </a:extLst>
          </p:cNvPr>
          <p:cNvSpPr/>
          <p:nvPr/>
        </p:nvSpPr>
        <p:spPr>
          <a:xfrm>
            <a:off x="9389533" y="596900"/>
            <a:ext cx="2819400" cy="72385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200" dirty="0" smtClean="0">
                <a:solidFill>
                  <a:prstClr val="black"/>
                </a:solidFill>
                <a:latin typeface="Verdana" panose="020B0604030504040204" pitchFamily="34" charset="0"/>
              </a:rPr>
              <a:t>Technology,</a:t>
            </a:r>
            <a:endPar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200" dirty="0" smtClean="0">
                <a:solidFill>
                  <a:prstClr val="black"/>
                </a:solidFill>
                <a:latin typeface="Verdana" panose="020B0604030504040204" pitchFamily="34" charset="0"/>
              </a:rPr>
              <a:t>Electrical </a:t>
            </a:r>
            <a:r>
              <a:rPr lang="en-US" altLang="nl-NL" sz="1200" dirty="0">
                <a:solidFill>
                  <a:prstClr val="black"/>
                </a:solidFill>
                <a:latin typeface="Verdana" panose="020B0604030504040204" pitchFamily="34" charset="0"/>
              </a:rPr>
              <a:t>Engineering </a:t>
            </a:r>
            <a:endParaRPr kumimoji="0" lang="en-US" altLang="nl-NL" sz="12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2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a:t>
            </a: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2018 - 2022</a:t>
            </a:r>
          </a:p>
        </p:txBody>
      </p:sp>
      <p:sp>
        <p:nvSpPr>
          <p:cNvPr id="6" name="Rectangle 5">
            <a:extLst>
              <a:ext uri="{FF2B5EF4-FFF2-40B4-BE49-F238E27FC236}">
                <a16:creationId xmlns="" xmlns:a16="http://schemas.microsoft.com/office/drawing/2014/main" id="{1616387D-79C4-4D2C-8F4C-617036B1459A}"/>
              </a:ext>
            </a:extLst>
          </p:cNvPr>
          <p:cNvSpPr/>
          <p:nvPr/>
        </p:nvSpPr>
        <p:spPr>
          <a:xfrm>
            <a:off x="9229514" y="1555381"/>
            <a:ext cx="72167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4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4" name="Picture Placeholder 23">
            <a:extLst>
              <a:ext uri="{FF2B5EF4-FFF2-40B4-BE49-F238E27FC236}">
                <a16:creationId xmlns="" xmlns:a16="http://schemas.microsoft.com/office/drawing/2014/main" id="{6807920A-BD09-BE4F-BD39-FD858E5CC9F1}"/>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tretch>
            <a:fillRect/>
          </a:stretch>
        </p:blipFill>
        <p:spPr>
          <a:xfrm>
            <a:off x="588136" y="287492"/>
            <a:ext cx="1324454"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2123</TotalTime>
  <Words>226</Words>
  <Application>Microsoft Office PowerPoint</Application>
  <PresentationFormat>Widescreen</PresentationFormat>
  <Paragraphs>39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User</cp:lastModifiedBy>
  <cp:revision>103</cp:revision>
  <dcterms:created xsi:type="dcterms:W3CDTF">2020-09-22T06:24:34Z</dcterms:created>
  <dcterms:modified xsi:type="dcterms:W3CDTF">2022-12-11T12:12:12Z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