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9" d="100"/>
          <a:sy n="109" d="100"/>
        </p:scale>
        <p:origin x="-108" y="-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A4B4C2-3898-437A-9DB9-C4F0DE30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FCCA1A-DC2E-45EA-9AD7-256C686F9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6E5FBE-4AB1-46C2-907A-79F02913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A414-1840-4248-BE6D-85E2FAA57C75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79AB5C-F91A-4783-83DF-3D2B58F9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9F579B-137B-4614-B57E-FBC0C432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4CF7-105B-44AF-9A8B-DD002121CA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12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49A31-3D4C-4CAD-86B4-6582E7E4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C8F2A8-E8A7-45C2-BED6-DF3D736D0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ECBDBC-6E1C-4885-BED4-F0E2C7A3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A414-1840-4248-BE6D-85E2FAA57C75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4F869D-543F-4762-A107-3218B0C01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85F204-474B-470A-95F1-139EB0ED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4CF7-105B-44AF-9A8B-DD002121CA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61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91B633-B79D-4897-9658-F586A1124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2DC268-C636-4EBE-A1BA-0C7B937E7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0A1B43-546D-4BCD-B287-C74930AE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A414-1840-4248-BE6D-85E2FAA57C75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1A0F93-CCE4-4545-8F79-0FA4D30E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184F2E-2774-4B7D-95E1-44A586FD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4CF7-105B-44AF-9A8B-DD002121CA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74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E416C-0424-4310-8A3F-90095825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D3E2C7-1293-48D6-83FC-03995796E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B7565C-0D85-4177-B5A4-69F0D4161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A414-1840-4248-BE6D-85E2FAA57C75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C5173F-DC90-4929-8471-946F8624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2EB8FB-9596-4E4D-A8BD-0177BF81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4CF7-105B-44AF-9A8B-DD002121CA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7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81BF6-3EA5-411E-B66A-8CFF86CF2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B94D92-7FE5-495E-AF42-D6629602B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B98AAC-5C15-428E-B458-A05974DF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A414-1840-4248-BE6D-85E2FAA57C75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E3B96D-4BFB-4FFC-9755-8539B44E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9DF755-8BA0-46F8-B408-3F6695F2A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4CF7-105B-44AF-9A8B-DD002121CA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34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FDB1B-E148-448F-880E-883700AF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6DD471-D2AC-4FE3-84A0-FC1466F8F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198C78-8FB6-4E62-ABBF-2C3195B5E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58266A-B480-4C98-A324-BD340F4B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A414-1840-4248-BE6D-85E2FAA57C75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5F56E2-F9DE-4C94-8B53-6ED672FE3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965CE2-0C46-4805-ADE1-19373FC8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4CF7-105B-44AF-9A8B-DD002121CA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43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AFF0C-EEC6-4467-8E95-07828149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2F174A-5F15-4B6B-82EC-1761FEF00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37FFEA-F48F-47B5-9433-28614029C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B4FD3CE-A7F9-473C-B680-383DCE7DA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C06530-3F8B-4692-9429-30A5D665A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AB0C6C7-ACE4-422B-AC8C-E79DC7DF9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A414-1840-4248-BE6D-85E2FAA57C75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3B709D7-3BA4-4435-9037-10424F513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DFF79E-F921-4FB4-82E8-C7C067A4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4CF7-105B-44AF-9A8B-DD002121CA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06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5BBB5-B3F8-4C5F-80BB-C1E6F913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910A95-28FC-4A71-8CE5-D32C5A0B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A414-1840-4248-BE6D-85E2FAA57C75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9595E0-D805-4FB9-BB85-D19DBEBB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31BAE0-5141-461F-A7B4-F5A25489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4CF7-105B-44AF-9A8B-DD002121CA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96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4B94F4-91D4-4621-AF9C-B8E7BCEE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A414-1840-4248-BE6D-85E2FAA57C75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810B5CB-E993-45F1-B255-575854C4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0A38D0-4C31-43F6-BD0B-C650C4DF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4CF7-105B-44AF-9A8B-DD002121CA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48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404A0-918A-4920-9F1E-745204A0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ED7697-CF02-4A98-9CAB-DB77D00D8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DE72BF-8C86-447F-949C-D8F0220D9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21F8CE-4069-4C71-ABBB-67E69647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A414-1840-4248-BE6D-85E2FAA57C75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427A50-8AAE-47B0-A15E-4F66DC1F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91BDEB-86BE-4816-9D69-051C7EDF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4CF7-105B-44AF-9A8B-DD002121CA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96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7A757-2B3D-4598-B5EB-8F4F9E534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C657B3-DFDC-4280-8BE0-10A8C8E35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421DEA-775F-4F4F-894F-6092BE3C5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14D792-A25B-4E7D-BF11-42A0BB6B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A414-1840-4248-BE6D-85E2FAA57C75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F869A4-4624-4613-BB28-882962FA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DA6DC1-24EA-420D-9F72-D1B24457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4CF7-105B-44AF-9A8B-DD002121CA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90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B835A0-524E-47D8-82F7-86A1C76E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4C89B5-7FCB-4725-83FF-17409A344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8D425C-EA22-40CE-B067-D295A9F1D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CA414-1840-4248-BE6D-85E2FAA57C75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6BA3B2-8B87-44EA-B9B4-1ACDC4A15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65BFED-CF8F-419F-8208-C66FBE04C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54CF7-105B-44AF-9A8B-DD002121CA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bgerundetes Rechteck 3">
            <a:extLst>
              <a:ext uri="{FF2B5EF4-FFF2-40B4-BE49-F238E27FC236}">
                <a16:creationId xmlns:a16="http://schemas.microsoft.com/office/drawing/2014/main" id="{B939E9AA-0AE8-48DD-94A1-CC8B231E1D09}"/>
              </a:ext>
            </a:extLst>
          </p:cNvPr>
          <p:cNvSpPr/>
          <p:nvPr/>
        </p:nvSpPr>
        <p:spPr>
          <a:xfrm>
            <a:off x="2476500" y="2049780"/>
            <a:ext cx="4693920" cy="2903220"/>
          </a:xfrm>
          <a:prstGeom prst="roundRect">
            <a:avLst/>
          </a:prstGeom>
          <a:solidFill>
            <a:srgbClr val="0145AC"/>
          </a:solidFill>
          <a:ln w="25400" cap="flat" cmpd="sng" algn="ctr">
            <a:solidFill>
              <a:srgbClr val="0145A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0" i="0" u="none" strike="noStrike" kern="0" cap="none" spc="0" normalizeH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 Medium" panose="020B0609050000020004" pitchFamily="49" charset="0"/>
                <a:ea typeface="Fira Code Medium" panose="020B0609050000020004" pitchFamily="49" charset="0"/>
                <a:cs typeface="+mn-cs"/>
                <a:sym typeface="Arial"/>
              </a:rPr>
              <a:t>RxCommand</a:t>
            </a:r>
            <a:r>
              <a:rPr kumimoji="0" lang="en-GB" sz="14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 Medium" panose="020B0609050000020004" pitchFamily="49" charset="0"/>
                <a:ea typeface="Fira Code Medium" panose="020B0609050000020004" pitchFamily="49" charset="0"/>
                <a:cs typeface="+mn-cs"/>
                <a:sym typeface="Arial"/>
              </a:rPr>
              <a:t>&lt;</a:t>
            </a:r>
            <a:r>
              <a:rPr kumimoji="0" lang="en-GB" sz="1400" b="0" i="0" u="none" strike="noStrike" kern="0" cap="none" spc="0" normalizeH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 Medium" panose="020B0609050000020004" pitchFamily="49" charset="0"/>
                <a:ea typeface="Fira Code Medium" panose="020B0609050000020004" pitchFamily="49" charset="0"/>
                <a:cs typeface="+mn-cs"/>
                <a:sym typeface="Arial"/>
              </a:rPr>
              <a:t>TParam,TResult</a:t>
            </a:r>
            <a:r>
              <a:rPr kumimoji="0" lang="en-GB" sz="14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 Medium" panose="020B0609050000020004" pitchFamily="49" charset="0"/>
                <a:ea typeface="Fira Code Medium" panose="020B0609050000020004" pitchFamily="49" charset="0"/>
                <a:cs typeface="+mn-cs"/>
                <a:sym typeface="Arial"/>
              </a:rPr>
              <a:t>&gt;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GB" sz="1400" b="0" i="0" u="none" strike="noStrike" kern="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Code Medium" panose="020B0609050000020004" pitchFamily="49" charset="0"/>
              <a:ea typeface="Fira Code Medium" panose="020B0609050000020004" pitchFamily="49" charset="0"/>
              <a:cs typeface="+mn-cs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 Medium" panose="020B0609050000020004" pitchFamily="49" charset="0"/>
                <a:ea typeface="Fira Code Medium" panose="020B0609050000020004" pitchFamily="49" charset="0"/>
                <a:cs typeface="+mn-cs"/>
                <a:sym typeface="Arial"/>
              </a:rPr>
              <a:t>.execute(</a:t>
            </a:r>
            <a:r>
              <a:rPr kumimoji="0" lang="en-GB" sz="1400" b="0" i="0" u="none" strike="noStrike" kern="0" cap="none" spc="0" normalizeH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 Medium" panose="020B0609050000020004" pitchFamily="49" charset="0"/>
                <a:ea typeface="Fira Code Medium" panose="020B0609050000020004" pitchFamily="49" charset="0"/>
                <a:cs typeface="+mn-cs"/>
                <a:sym typeface="Arial"/>
              </a:rPr>
              <a:t>TParam</a:t>
            </a:r>
            <a:r>
              <a:rPr kumimoji="0" lang="en-GB" sz="14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 Medium" panose="020B0609050000020004" pitchFamily="49" charset="0"/>
                <a:ea typeface="Fira Code Medium" panose="020B0609050000020004" pitchFamily="49" charset="0"/>
                <a:cs typeface="+mn-cs"/>
                <a:sym typeface="Arial"/>
              </a:rPr>
              <a:t>)</a:t>
            </a:r>
          </a:p>
        </p:txBody>
      </p:sp>
      <p:sp>
        <p:nvSpPr>
          <p:cNvPr id="23" name="Flussdiagramm: Gespeicherte Daten 22">
            <a:extLst>
              <a:ext uri="{FF2B5EF4-FFF2-40B4-BE49-F238E27FC236}">
                <a16:creationId xmlns:a16="http://schemas.microsoft.com/office/drawing/2014/main" id="{8F983D9D-5659-4B9A-888B-45CA243CEFBE}"/>
              </a:ext>
            </a:extLst>
          </p:cNvPr>
          <p:cNvSpPr/>
          <p:nvPr/>
        </p:nvSpPr>
        <p:spPr>
          <a:xfrm flipH="1">
            <a:off x="1075470" y="2345055"/>
            <a:ext cx="1782030" cy="401995"/>
          </a:xfrm>
          <a:prstGeom prst="flowChartOnlineStorage">
            <a:avLst/>
          </a:prstGeom>
          <a:solidFill>
            <a:srgbClr val="7890CD"/>
          </a:solidFill>
          <a:ln w="25400" cap="flat" cmpd="sng" algn="ctr">
            <a:solidFill>
              <a:srgbClr val="7890CD"/>
            </a:solidFill>
            <a:prstDash val="solid"/>
          </a:ln>
          <a:effectLst/>
        </p:spPr>
        <p:txBody>
          <a:bodyPr rtlCol="0" anchor="ctr">
            <a:normAutofit fontScale="85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0" i="0" u="none" strike="noStrike" kern="0" cap="none" spc="0" normalizeH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 Medium" panose="020B0609050000020004" pitchFamily="49" charset="0"/>
                <a:ea typeface="Fira Code Medium" panose="020B0609050000020004" pitchFamily="49" charset="0"/>
                <a:cs typeface="+mn-cs"/>
                <a:sym typeface="Arial"/>
              </a:rPr>
              <a:t>canExecute</a:t>
            </a:r>
            <a:r>
              <a:rPr kumimoji="0" lang="en-GB" sz="14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 Medium" panose="020B0609050000020004" pitchFamily="49" charset="0"/>
                <a:ea typeface="Fira Code Medium" panose="020B0609050000020004" pitchFamily="49" charset="0"/>
                <a:cs typeface="+mn-cs"/>
                <a:sym typeface="Arial"/>
              </a:rPr>
              <a:t> </a:t>
            </a:r>
            <a:r>
              <a:rPr kumimoji="0" lang="en-GB" sz="1400" b="0" i="0" u="none" strike="noStrike" kern="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Fira Code Medium" panose="020B0609050000020004" pitchFamily="49" charset="0"/>
                <a:ea typeface="Fira Code Medium" panose="020B0609050000020004" pitchFamily="49" charset="0"/>
                <a:cs typeface="+mn-cs"/>
                <a:sym typeface="Arial"/>
              </a:rPr>
              <a:t>true</a:t>
            </a:r>
            <a:r>
              <a:rPr kumimoji="0" lang="en-GB" sz="14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 Medium" panose="020B0609050000020004" pitchFamily="49" charset="0"/>
                <a:ea typeface="Fira Code Medium" panose="020B0609050000020004" pitchFamily="49" charset="0"/>
                <a:cs typeface="+mn-cs"/>
                <a:sym typeface="Arial"/>
              </a:rPr>
              <a:t> / </a:t>
            </a:r>
            <a:r>
              <a:rPr kumimoji="0" lang="en-GB" sz="14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ira Code Medium" panose="020B0609050000020004" pitchFamily="49" charset="0"/>
                <a:ea typeface="Fira Code Medium" panose="020B0609050000020004" pitchFamily="49" charset="0"/>
                <a:cs typeface="+mn-cs"/>
                <a:sym typeface="Arial"/>
              </a:rPr>
              <a:t>false</a:t>
            </a:r>
            <a:endParaRPr kumimoji="0" lang="en-GB" sz="1400" b="0" i="0" u="none" strike="noStrike" kern="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Code Medium" panose="020B0609050000020004" pitchFamily="49" charset="0"/>
              <a:ea typeface="Fira Code Medium" panose="020B0609050000020004" pitchFamily="49" charset="0"/>
              <a:cs typeface="+mn-cs"/>
              <a:sym typeface="Arial"/>
            </a:endParaRPr>
          </a:p>
        </p:txBody>
      </p:sp>
      <p:sp>
        <p:nvSpPr>
          <p:cNvPr id="24" name="Flussdiagramm: Gespeicherte Daten 23">
            <a:extLst>
              <a:ext uri="{FF2B5EF4-FFF2-40B4-BE49-F238E27FC236}">
                <a16:creationId xmlns:a16="http://schemas.microsoft.com/office/drawing/2014/main" id="{219EFE77-1459-452E-9696-C6593D665E74}"/>
              </a:ext>
            </a:extLst>
          </p:cNvPr>
          <p:cNvSpPr/>
          <p:nvPr/>
        </p:nvSpPr>
        <p:spPr>
          <a:xfrm flipH="1">
            <a:off x="6776278" y="3959450"/>
            <a:ext cx="2215321" cy="403700"/>
          </a:xfrm>
          <a:prstGeom prst="flowChartOnlineStorage">
            <a:avLst/>
          </a:prstGeom>
          <a:solidFill>
            <a:srgbClr val="F15E22"/>
          </a:solidFill>
          <a:ln w="25400" cap="flat" cmpd="sng" algn="ctr">
            <a:solidFill>
              <a:srgbClr val="F15E22"/>
            </a:solidFill>
            <a:prstDash val="solid"/>
          </a:ln>
          <a:effectLst/>
        </p:spPr>
        <p:txBody>
          <a:bodyPr rtlCol="0" anchor="ctr">
            <a:normAutofit fontScale="85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0" i="0" u="none" strike="noStrike" kern="0" cap="none" spc="0" normalizeH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 Medium" panose="020B0609050000020004" pitchFamily="49" charset="0"/>
                <a:ea typeface="Fira Code Medium" panose="020B0609050000020004" pitchFamily="49" charset="0"/>
                <a:cs typeface="+mn-cs"/>
                <a:sym typeface="Arial"/>
              </a:rPr>
              <a:t>isExecuting</a:t>
            </a:r>
            <a:r>
              <a:rPr kumimoji="0" lang="en-GB" sz="14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 Medium" panose="020B0609050000020004" pitchFamily="49" charset="0"/>
                <a:ea typeface="Fira Code Medium" panose="020B0609050000020004" pitchFamily="49" charset="0"/>
                <a:cs typeface="+mn-cs"/>
                <a:sym typeface="Arial"/>
              </a:rPr>
              <a:t> </a:t>
            </a:r>
            <a:br>
              <a:rPr kumimoji="0" lang="en-GB" sz="14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 Medium" panose="020B0609050000020004" pitchFamily="49" charset="0"/>
                <a:ea typeface="Fira Code Medium" panose="020B0609050000020004" pitchFamily="49" charset="0"/>
                <a:cs typeface="+mn-cs"/>
                <a:sym typeface="Arial"/>
              </a:rPr>
            </a:br>
            <a:r>
              <a:rPr kumimoji="0" lang="en-GB" sz="1400" b="0" i="0" u="none" strike="noStrike" kern="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Fira Code Medium" panose="020B0609050000020004" pitchFamily="49" charset="0"/>
                <a:ea typeface="Fira Code Medium" panose="020B0609050000020004" pitchFamily="49" charset="0"/>
                <a:cs typeface="+mn-cs"/>
                <a:sym typeface="Arial"/>
              </a:rPr>
              <a:t>true</a:t>
            </a:r>
            <a:r>
              <a:rPr kumimoji="0" lang="en-GB" sz="14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 Medium" panose="020B0609050000020004" pitchFamily="49" charset="0"/>
                <a:ea typeface="Fira Code Medium" panose="020B0609050000020004" pitchFamily="49" charset="0"/>
                <a:cs typeface="+mn-cs"/>
                <a:sym typeface="Arial"/>
              </a:rPr>
              <a:t> / </a:t>
            </a:r>
            <a:r>
              <a:rPr kumimoji="0" lang="en-GB" sz="14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ira Code Medium" panose="020B0609050000020004" pitchFamily="49" charset="0"/>
                <a:ea typeface="Fira Code Medium" panose="020B0609050000020004" pitchFamily="49" charset="0"/>
                <a:cs typeface="+mn-cs"/>
                <a:sym typeface="Arial"/>
              </a:rPr>
              <a:t>false</a:t>
            </a:r>
            <a:endParaRPr kumimoji="0" lang="en-GB" sz="1400" b="0" i="0" u="none" strike="noStrike" kern="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Code Medium" panose="020B0609050000020004" pitchFamily="49" charset="0"/>
              <a:ea typeface="Fira Code Medium" panose="020B0609050000020004" pitchFamily="49" charset="0"/>
              <a:cs typeface="+mn-cs"/>
              <a:sym typeface="Arial"/>
            </a:endParaRPr>
          </a:p>
        </p:txBody>
      </p:sp>
      <p:sp>
        <p:nvSpPr>
          <p:cNvPr id="25" name="Flussdiagramm: Gespeicherte Daten 24">
            <a:extLst>
              <a:ext uri="{FF2B5EF4-FFF2-40B4-BE49-F238E27FC236}">
                <a16:creationId xmlns:a16="http://schemas.microsoft.com/office/drawing/2014/main" id="{6A860A09-AEF9-4A33-B917-3FDE92A056DE}"/>
              </a:ext>
            </a:extLst>
          </p:cNvPr>
          <p:cNvSpPr/>
          <p:nvPr/>
        </p:nvSpPr>
        <p:spPr>
          <a:xfrm flipH="1">
            <a:off x="6776277" y="4490665"/>
            <a:ext cx="2215321" cy="373540"/>
          </a:xfrm>
          <a:prstGeom prst="flowChartOnlineStorage">
            <a:avLst/>
          </a:prstGeom>
          <a:solidFill>
            <a:srgbClr val="F15E22"/>
          </a:solidFill>
          <a:ln w="25400" cap="flat" cmpd="sng" algn="ctr">
            <a:solidFill>
              <a:srgbClr val="F15E22"/>
            </a:solidFill>
            <a:prstDash val="solid"/>
          </a:ln>
          <a:effectLst/>
        </p:spPr>
        <p:txBody>
          <a:bodyPr rtlCol="0" anchor="ctr">
            <a:normAutofit fontScale="775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0" i="0" u="none" strike="noStrike" kern="0" cap="none" spc="0" normalizeH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 Medium" panose="020B0609050000020004" pitchFamily="49" charset="0"/>
                <a:ea typeface="Fira Code Medium" panose="020B0609050000020004" pitchFamily="49" charset="0"/>
                <a:cs typeface="+mn-cs"/>
                <a:sym typeface="Arial"/>
              </a:rPr>
              <a:t>thrownExceptions</a:t>
            </a:r>
            <a:r>
              <a:rPr kumimoji="0" lang="en-GB" sz="14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 Medium" panose="020B0609050000020004" pitchFamily="49" charset="0"/>
                <a:ea typeface="Fira Code Medium" panose="020B0609050000020004" pitchFamily="49" charset="0"/>
                <a:cs typeface="+mn-cs"/>
                <a:sym typeface="Arial"/>
              </a:rPr>
              <a:t>: </a:t>
            </a:r>
            <a:r>
              <a:rPr kumimoji="0" lang="en-GB" sz="1400" b="0" i="0" u="none" strike="noStrike" kern="0" cap="none" spc="0" normalizeH="0" noProof="0" dirty="0">
                <a:ln>
                  <a:noFill/>
                </a:ln>
                <a:solidFill>
                  <a:srgbClr val="1B212C"/>
                </a:solidFill>
                <a:effectLst/>
                <a:uLnTx/>
                <a:uFillTx/>
                <a:latin typeface="Fira Code Medium" panose="020B0609050000020004" pitchFamily="49" charset="0"/>
                <a:ea typeface="Fira Code Medium" panose="020B0609050000020004" pitchFamily="49" charset="0"/>
                <a:cs typeface="+mn-cs"/>
                <a:sym typeface="Arial"/>
              </a:rPr>
              <a:t>Exception</a:t>
            </a:r>
          </a:p>
        </p:txBody>
      </p:sp>
      <p:sp>
        <p:nvSpPr>
          <p:cNvPr id="26" name="Flussdiagramm: Gespeicherte Daten 25">
            <a:extLst>
              <a:ext uri="{FF2B5EF4-FFF2-40B4-BE49-F238E27FC236}">
                <a16:creationId xmlns:a16="http://schemas.microsoft.com/office/drawing/2014/main" id="{8AF0A7FC-8AB5-4A48-AF96-20BB86E13ECB}"/>
              </a:ext>
            </a:extLst>
          </p:cNvPr>
          <p:cNvSpPr/>
          <p:nvPr/>
        </p:nvSpPr>
        <p:spPr>
          <a:xfrm flipH="1">
            <a:off x="6776278" y="3443155"/>
            <a:ext cx="2215321" cy="388780"/>
          </a:xfrm>
          <a:prstGeom prst="flowChartOnlineStorage">
            <a:avLst/>
          </a:prstGeom>
          <a:solidFill>
            <a:srgbClr val="F15E22"/>
          </a:solidFill>
          <a:ln w="25400" cap="flat" cmpd="sng" algn="ctr">
            <a:solidFill>
              <a:srgbClr val="F15E22"/>
            </a:solidFill>
            <a:prstDash val="solid"/>
          </a:ln>
          <a:effectLst/>
        </p:spPr>
        <p:txBody>
          <a:bodyPr rtlCol="0" anchor="ctr">
            <a:normAutofit fontScale="85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0" i="0" u="none" strike="noStrike" kern="0" cap="none" spc="0" normalizeH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 Medium" panose="020B0609050000020004" pitchFamily="49" charset="0"/>
                <a:ea typeface="Fira Code Medium" panose="020B0609050000020004" pitchFamily="49" charset="0"/>
                <a:cs typeface="+mn-cs"/>
                <a:sym typeface="Arial"/>
              </a:rPr>
              <a:t>canExecute</a:t>
            </a:r>
            <a:r>
              <a:rPr kumimoji="0" lang="en-GB" sz="14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 Medium" panose="020B0609050000020004" pitchFamily="49" charset="0"/>
                <a:ea typeface="Fira Code Medium" panose="020B0609050000020004" pitchFamily="49" charset="0"/>
                <a:cs typeface="+mn-cs"/>
                <a:sym typeface="Arial"/>
              </a:rPr>
              <a:t> </a:t>
            </a:r>
            <a:br>
              <a:rPr kumimoji="0" lang="en-GB" sz="14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 Medium" panose="020B0609050000020004" pitchFamily="49" charset="0"/>
                <a:ea typeface="Fira Code Medium" panose="020B0609050000020004" pitchFamily="49" charset="0"/>
                <a:cs typeface="+mn-cs"/>
                <a:sym typeface="Arial"/>
              </a:rPr>
            </a:br>
            <a:r>
              <a:rPr kumimoji="0" lang="en-GB" sz="1400" b="0" i="0" u="none" strike="noStrike" kern="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Fira Code Medium" panose="020B0609050000020004" pitchFamily="49" charset="0"/>
                <a:ea typeface="Fira Code Medium" panose="020B0609050000020004" pitchFamily="49" charset="0"/>
                <a:cs typeface="+mn-cs"/>
                <a:sym typeface="Arial"/>
              </a:rPr>
              <a:t>true</a:t>
            </a:r>
            <a:r>
              <a:rPr kumimoji="0" lang="en-GB" sz="14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 Medium" panose="020B0609050000020004" pitchFamily="49" charset="0"/>
                <a:ea typeface="Fira Code Medium" panose="020B0609050000020004" pitchFamily="49" charset="0"/>
                <a:cs typeface="+mn-cs"/>
                <a:sym typeface="Arial"/>
              </a:rPr>
              <a:t> / </a:t>
            </a:r>
            <a:r>
              <a:rPr kumimoji="0" lang="en-GB" sz="14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ira Code Medium" panose="020B0609050000020004" pitchFamily="49" charset="0"/>
                <a:ea typeface="Fira Code Medium" panose="020B0609050000020004" pitchFamily="49" charset="0"/>
                <a:cs typeface="+mn-cs"/>
                <a:sym typeface="Arial"/>
              </a:rPr>
              <a:t>false</a:t>
            </a:r>
            <a:endParaRPr kumimoji="0" lang="en-GB" sz="1400" b="0" i="0" u="none" strike="noStrike" kern="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Code Medium" panose="020B0609050000020004" pitchFamily="49" charset="0"/>
              <a:ea typeface="Fira Code Medium" panose="020B0609050000020004" pitchFamily="49" charset="0"/>
              <a:cs typeface="+mn-cs"/>
              <a:sym typeface="Arial"/>
            </a:endParaRPr>
          </a:p>
        </p:txBody>
      </p:sp>
      <p:sp>
        <p:nvSpPr>
          <p:cNvPr id="27" name="Flussdiagramm: Gespeicherte Daten 26">
            <a:extLst>
              <a:ext uri="{FF2B5EF4-FFF2-40B4-BE49-F238E27FC236}">
                <a16:creationId xmlns:a16="http://schemas.microsoft.com/office/drawing/2014/main" id="{48FF845C-49EE-4260-801E-054D8464CB3B}"/>
              </a:ext>
            </a:extLst>
          </p:cNvPr>
          <p:cNvSpPr/>
          <p:nvPr/>
        </p:nvSpPr>
        <p:spPr>
          <a:xfrm flipH="1">
            <a:off x="6776279" y="2161975"/>
            <a:ext cx="2306762" cy="400370"/>
          </a:xfrm>
          <a:prstGeom prst="flowChartOnlineStorage">
            <a:avLst/>
          </a:prstGeom>
          <a:solidFill>
            <a:srgbClr val="F15E22"/>
          </a:solidFill>
          <a:ln w="25400" cap="flat" cmpd="sng" algn="ctr">
            <a:solidFill>
              <a:srgbClr val="F15E22"/>
            </a:solidFill>
            <a:prstDash val="solid"/>
          </a:ln>
          <a:effectLst/>
        </p:spPr>
        <p:txBody>
          <a:bodyPr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0" i="0" u="none" strike="noStrike" kern="0" cap="none" spc="0" normalizeH="0" noProof="0" dirty="0" err="1">
                <a:ln>
                  <a:noFill/>
                </a:ln>
                <a:solidFill>
                  <a:srgbClr val="1B212C"/>
                </a:solidFill>
                <a:effectLst/>
                <a:uLnTx/>
                <a:uFillTx/>
                <a:latin typeface="Fira Code Medium" panose="020B0609050000020004" pitchFamily="49" charset="0"/>
                <a:ea typeface="Fira Code Medium" panose="020B0609050000020004" pitchFamily="49" charset="0"/>
                <a:cs typeface="+mn-cs"/>
                <a:sym typeface="Arial"/>
              </a:rPr>
              <a:t>TResult</a:t>
            </a:r>
            <a:endParaRPr kumimoji="0" lang="en-GB" sz="1400" b="0" i="0" u="none" strike="noStrike" kern="0" cap="none" spc="0" normalizeH="0" noProof="0" dirty="0">
              <a:ln>
                <a:noFill/>
              </a:ln>
              <a:solidFill>
                <a:srgbClr val="1B212C"/>
              </a:solidFill>
              <a:effectLst/>
              <a:uLnTx/>
              <a:uFillTx/>
              <a:latin typeface="Fira Code Medium" panose="020B0609050000020004" pitchFamily="49" charset="0"/>
              <a:ea typeface="Fira Code Medium" panose="020B0609050000020004" pitchFamily="49" charset="0"/>
              <a:cs typeface="+mn-cs"/>
              <a:sym typeface="Arial"/>
            </a:endParaRPr>
          </a:p>
        </p:txBody>
      </p:sp>
      <p:sp>
        <p:nvSpPr>
          <p:cNvPr id="28" name="Flussdiagramm: Gespeicherte Daten 27">
            <a:extLst>
              <a:ext uri="{FF2B5EF4-FFF2-40B4-BE49-F238E27FC236}">
                <a16:creationId xmlns:a16="http://schemas.microsoft.com/office/drawing/2014/main" id="{B93B3E01-A150-4573-9E6F-82D641EF601E}"/>
              </a:ext>
            </a:extLst>
          </p:cNvPr>
          <p:cNvSpPr/>
          <p:nvPr/>
        </p:nvSpPr>
        <p:spPr>
          <a:xfrm flipH="1">
            <a:off x="6776279" y="2661405"/>
            <a:ext cx="2306762" cy="400370"/>
          </a:xfrm>
          <a:prstGeom prst="flowChartOnlineStorage">
            <a:avLst/>
          </a:prstGeom>
          <a:solidFill>
            <a:srgbClr val="F15E22"/>
          </a:solidFill>
          <a:ln w="25400" cap="flat" cmpd="sng" algn="ctr">
            <a:solidFill>
              <a:srgbClr val="F15E22"/>
            </a:solidFill>
            <a:prstDash val="solid"/>
          </a:ln>
          <a:effectLst/>
        </p:spPr>
        <p:txBody>
          <a:bodyPr rtlCol="0" anchor="ctr">
            <a:normAutofit fontScale="55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25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 Medium" panose="020B0609050000020004" pitchFamily="49" charset="0"/>
                <a:ea typeface="Fira Code Medium" panose="020B0609050000020004" pitchFamily="49" charset="0"/>
                <a:cs typeface="+mn-cs"/>
                <a:sym typeface="Arial"/>
              </a:rPr>
              <a:t>results</a:t>
            </a:r>
            <a:br>
              <a:rPr kumimoji="0" lang="en-GB" sz="14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 Medium" panose="020B0609050000020004" pitchFamily="49" charset="0"/>
                <a:ea typeface="Fira Code Medium" panose="020B0609050000020004" pitchFamily="49" charset="0"/>
                <a:cs typeface="+mn-cs"/>
                <a:sym typeface="Arial"/>
              </a:rPr>
            </a:br>
            <a:r>
              <a:rPr kumimoji="0" lang="en-GB" sz="1400" b="0" i="0" u="none" strike="noStrike" kern="0" cap="none" spc="0" normalizeH="0" noProof="0" dirty="0" err="1">
                <a:ln>
                  <a:noFill/>
                </a:ln>
                <a:solidFill>
                  <a:srgbClr val="1B212C"/>
                </a:solidFill>
                <a:effectLst/>
                <a:uLnTx/>
                <a:uFillTx/>
                <a:latin typeface="Fira Code Medium" panose="020B0609050000020004" pitchFamily="49" charset="0"/>
                <a:ea typeface="Fira Code Medium" panose="020B0609050000020004" pitchFamily="49" charset="0"/>
                <a:cs typeface="+mn-cs"/>
                <a:sym typeface="Arial"/>
              </a:rPr>
              <a:t>CommandResult</a:t>
            </a:r>
            <a:r>
              <a:rPr kumimoji="0" lang="en-GB" sz="1400" b="0" i="0" u="none" strike="noStrike" kern="0" cap="none" spc="0" normalizeH="0" noProof="0" dirty="0">
                <a:ln>
                  <a:noFill/>
                </a:ln>
                <a:solidFill>
                  <a:srgbClr val="1B212C"/>
                </a:solidFill>
                <a:effectLst/>
                <a:uLnTx/>
                <a:uFillTx/>
                <a:latin typeface="Fira Code Medium" panose="020B0609050000020004" pitchFamily="49" charset="0"/>
                <a:ea typeface="Fira Code Medium" panose="020B0609050000020004" pitchFamily="49" charset="0"/>
                <a:cs typeface="+mn-cs"/>
                <a:sym typeface="Arial"/>
              </a:rPr>
              <a:t>&lt;</a:t>
            </a:r>
            <a:r>
              <a:rPr kumimoji="0" lang="en-GB" sz="1400" b="0" i="0" u="none" strike="noStrike" kern="0" cap="none" spc="0" normalizeH="0" noProof="0" dirty="0" err="1">
                <a:ln>
                  <a:noFill/>
                </a:ln>
                <a:solidFill>
                  <a:srgbClr val="1B212C"/>
                </a:solidFill>
                <a:effectLst/>
                <a:uLnTx/>
                <a:uFillTx/>
                <a:latin typeface="Fira Code Medium" panose="020B0609050000020004" pitchFamily="49" charset="0"/>
                <a:ea typeface="Fira Code Medium" panose="020B0609050000020004" pitchFamily="49" charset="0"/>
                <a:cs typeface="+mn-cs"/>
                <a:sym typeface="Arial"/>
              </a:rPr>
              <a:t>TResult</a:t>
            </a:r>
            <a:r>
              <a:rPr kumimoji="0" lang="en-GB" sz="1400" b="0" i="0" u="none" strike="noStrike" kern="0" cap="none" spc="0" normalizeH="0" noProof="0" dirty="0">
                <a:ln>
                  <a:noFill/>
                </a:ln>
                <a:solidFill>
                  <a:srgbClr val="1B212C"/>
                </a:solidFill>
                <a:effectLst/>
                <a:uLnTx/>
                <a:uFillTx/>
                <a:latin typeface="Fira Code Medium" panose="020B0609050000020004" pitchFamily="49" charset="0"/>
                <a:ea typeface="Fira Code Medium" panose="020B0609050000020004" pitchFamily="49" charset="0"/>
                <a:cs typeface="+mn-cs"/>
                <a:sym typeface="Arial"/>
              </a:rPr>
              <a:t>&gt; </a:t>
            </a:r>
          </a:p>
        </p:txBody>
      </p:sp>
      <p:sp>
        <p:nvSpPr>
          <p:cNvPr id="29" name="Flussdiagramm: Gespeicherte Daten 28">
            <a:extLst>
              <a:ext uri="{FF2B5EF4-FFF2-40B4-BE49-F238E27FC236}">
                <a16:creationId xmlns:a16="http://schemas.microsoft.com/office/drawing/2014/main" id="{D4285CD7-4E4D-433B-86B9-BA1704E415A4}"/>
              </a:ext>
            </a:extLst>
          </p:cNvPr>
          <p:cNvSpPr/>
          <p:nvPr/>
        </p:nvSpPr>
        <p:spPr>
          <a:xfrm flipH="1">
            <a:off x="945930" y="4762500"/>
            <a:ext cx="974310" cy="244150"/>
          </a:xfrm>
          <a:prstGeom prst="flowChartOnlineStorage">
            <a:avLst/>
          </a:prstGeom>
          <a:solidFill>
            <a:srgbClr val="F15E22"/>
          </a:solidFill>
          <a:ln w="25400" cap="flat" cmpd="sng" algn="ctr">
            <a:solidFill>
              <a:srgbClr val="F15E22"/>
            </a:solidFill>
            <a:prstDash val="solid"/>
          </a:ln>
          <a:effectLst/>
        </p:spPr>
        <p:txBody>
          <a:bodyPr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9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 Medium" panose="020B0609050000020004" pitchFamily="49" charset="0"/>
                <a:ea typeface="Fira Code Medium" panose="020B0609050000020004" pitchFamily="49" charset="0"/>
                <a:cs typeface="+mn-cs"/>
                <a:sym typeface="Arial"/>
              </a:rPr>
              <a:t>Observable&lt;</a:t>
            </a:r>
            <a:r>
              <a:rPr kumimoji="0" lang="en-GB" sz="900" b="0" i="0" u="none" strike="noStrike" kern="0" cap="none" spc="0" normalizeH="0" noProof="0" dirty="0">
                <a:ln>
                  <a:noFill/>
                </a:ln>
                <a:solidFill>
                  <a:srgbClr val="1B212C"/>
                </a:solidFill>
                <a:effectLst/>
                <a:uLnTx/>
                <a:uFillTx/>
                <a:latin typeface="Fira Code Medium" panose="020B0609050000020004" pitchFamily="49" charset="0"/>
                <a:ea typeface="Fira Code Medium" panose="020B0609050000020004" pitchFamily="49" charset="0"/>
                <a:cs typeface="+mn-cs"/>
                <a:sym typeface="Arial"/>
              </a:rPr>
              <a:t>type</a:t>
            </a:r>
            <a:r>
              <a:rPr kumimoji="0" lang="en-GB" sz="9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 Medium" panose="020B0609050000020004" pitchFamily="49" charset="0"/>
                <a:ea typeface="Fira Code Medium" panose="020B0609050000020004" pitchFamily="49" charset="0"/>
                <a:cs typeface="+mn-cs"/>
                <a:sym typeface="Arial"/>
              </a:rPr>
              <a:t>&gt;</a:t>
            </a:r>
            <a:endParaRPr kumimoji="0" lang="en-GB" sz="300" b="0" i="0" u="none" strike="noStrike" kern="0" cap="none" spc="0" normalizeH="0" noProof="0" dirty="0">
              <a:ln>
                <a:noFill/>
              </a:ln>
              <a:solidFill>
                <a:srgbClr val="1B212C"/>
              </a:solidFill>
              <a:effectLst/>
              <a:uLnTx/>
              <a:uFillTx/>
              <a:latin typeface="Fira Code Medium" panose="020B0609050000020004" pitchFamily="49" charset="0"/>
              <a:ea typeface="Fira Code Medium" panose="020B0609050000020004" pitchFamily="49" charset="0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26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Code Medium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Burkhart</dc:creator>
  <cp:lastModifiedBy>Thomas Burkhart</cp:lastModifiedBy>
  <cp:revision>2</cp:revision>
  <dcterms:created xsi:type="dcterms:W3CDTF">2020-08-11T14:06:08Z</dcterms:created>
  <dcterms:modified xsi:type="dcterms:W3CDTF">2020-08-11T17:40:53Z</dcterms:modified>
</cp:coreProperties>
</file>