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7" r:id="rId2"/>
    <p:sldId id="258" r:id="rId3"/>
    <p:sldId id="268" r:id="rId4"/>
    <p:sldId id="259" r:id="rId5"/>
    <p:sldId id="260" r:id="rId6"/>
    <p:sldId id="261" r:id="rId7"/>
    <p:sldId id="262" r:id="rId8"/>
    <p:sldId id="263" r:id="rId9"/>
    <p:sldId id="265" r:id="rId10"/>
    <p:sldId id="266"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407645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131040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255642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3478707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3603537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3651494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2964933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3717174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245494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131714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631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321118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92214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350502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236704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394337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916A40-4741-4044-8E13-52072E6E9E2A}" type="datetimeFigureOut">
              <a:rPr lang="en-IN" smtClean="0"/>
              <a:t>22-02-2025</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DFD057-356B-41F1-B296-7F343E549DEC}" type="slidenum">
              <a:rPr lang="en-IN" smtClean="0"/>
              <a:t>‹#›</a:t>
            </a:fld>
            <a:endParaRPr lang="en-IN" dirty="0"/>
          </a:p>
        </p:txBody>
      </p:sp>
    </p:spTree>
    <p:extLst>
      <p:ext uri="{BB962C8B-B14F-4D97-AF65-F5344CB8AC3E}">
        <p14:creationId xmlns:p14="http://schemas.microsoft.com/office/powerpoint/2010/main" val="401652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916A40-4741-4044-8E13-52072E6E9E2A}" type="datetimeFigureOut">
              <a:rPr lang="en-IN" smtClean="0"/>
              <a:t>22-02-2025</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DFD057-356B-41F1-B296-7F343E549DEC}" type="slidenum">
              <a:rPr lang="en-IN" smtClean="0"/>
              <a:t>‹#›</a:t>
            </a:fld>
            <a:endParaRPr lang="en-IN" dirty="0"/>
          </a:p>
        </p:txBody>
      </p:sp>
    </p:spTree>
    <p:extLst>
      <p:ext uri="{BB962C8B-B14F-4D97-AF65-F5344CB8AC3E}">
        <p14:creationId xmlns:p14="http://schemas.microsoft.com/office/powerpoint/2010/main" val="262724566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AADA0E-803F-4FA0-BEE0-8862BE88D0B9}"/>
              </a:ext>
            </a:extLst>
          </p:cNvPr>
          <p:cNvSpPr txBox="1"/>
          <p:nvPr/>
        </p:nvSpPr>
        <p:spPr>
          <a:xfrm>
            <a:off x="1637349" y="475629"/>
            <a:ext cx="4483224" cy="1261884"/>
          </a:xfrm>
          <a:prstGeom prst="rect">
            <a:avLst/>
          </a:prstGeom>
          <a:noFill/>
        </p:spPr>
        <p:txBody>
          <a:bodyPr wrap="square" rtlCol="0">
            <a:spAutoFit/>
          </a:bodyPr>
          <a:lstStyle/>
          <a:p>
            <a:r>
              <a:rPr lang="en-US" sz="2800" b="1" i="1" u="sng" dirty="0">
                <a:solidFill>
                  <a:schemeClr val="tx2">
                    <a:lumMod val="75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Sora Medium" pitchFamily="34" charset="-120"/>
              </a:rPr>
              <a:t>SQL Capstone Project - Amazon Sales Data:</a:t>
            </a:r>
            <a:endParaRPr lang="en-US" sz="2800" b="1" i="1" u="sng" dirty="0">
              <a:solidFill>
                <a:schemeClr val="tx2">
                  <a:lumMod val="75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a:p>
            <a:endParaRPr lang="en-IN" sz="2000" b="1" dirty="0"/>
          </a:p>
        </p:txBody>
      </p:sp>
      <p:sp>
        <p:nvSpPr>
          <p:cNvPr id="3" name="TextBox 2">
            <a:extLst>
              <a:ext uri="{FF2B5EF4-FFF2-40B4-BE49-F238E27FC236}">
                <a16:creationId xmlns:a16="http://schemas.microsoft.com/office/drawing/2014/main" id="{FB592EE1-A3EF-430E-8482-485A3974E0FC}"/>
              </a:ext>
            </a:extLst>
          </p:cNvPr>
          <p:cNvSpPr txBox="1"/>
          <p:nvPr/>
        </p:nvSpPr>
        <p:spPr>
          <a:xfrm>
            <a:off x="1542206" y="1567636"/>
            <a:ext cx="4722920" cy="2585323"/>
          </a:xfrm>
          <a:prstGeom prst="rect">
            <a:avLst/>
          </a:prstGeom>
          <a:noFill/>
        </p:spPr>
        <p:txBody>
          <a:bodyPr wrap="square" rtlCol="0">
            <a:spAutoFit/>
          </a:bodyPr>
          <a:lstStyle/>
          <a:p>
            <a:r>
              <a:rPr lang="en-US" dirty="0">
                <a:latin typeface="Mongolian Baiti" panose="03000500000000000000" pitchFamily="66" charset="0"/>
                <a:ea typeface="Noto Sans TC" pitchFamily="34" charset="-122"/>
                <a:cs typeface="Mongolian Baiti" panose="03000500000000000000" pitchFamily="66" charset="0"/>
              </a:rPr>
              <a:t>This capstone project aims to analyze Amazon's sales data to understand the factors influencing sales across different branches. The dataset includes sales transactions from Mandalay, Yangon, and Naypyitaw, with 17 columns and 1000 rows. The project will cover product, sales, and customer analysis to provide actionable insights.</a:t>
            </a:r>
            <a:endParaRPr lang="en-US" dirty="0">
              <a:latin typeface="Mongolian Baiti" panose="03000500000000000000" pitchFamily="66" charset="0"/>
              <a:cs typeface="Mongolian Baiti" panose="03000500000000000000" pitchFamily="66" charset="0"/>
            </a:endParaRPr>
          </a:p>
          <a:p>
            <a:endParaRPr lang="en-IN" dirty="0"/>
          </a:p>
        </p:txBody>
      </p:sp>
      <p:pic>
        <p:nvPicPr>
          <p:cNvPr id="5" name="Picture 4">
            <a:extLst>
              <a:ext uri="{FF2B5EF4-FFF2-40B4-BE49-F238E27FC236}">
                <a16:creationId xmlns:a16="http://schemas.microsoft.com/office/drawing/2014/main" id="{E8A2F086-E06E-4FAE-ADE8-E3D16EB70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349" y="4421080"/>
            <a:ext cx="628022" cy="656947"/>
          </a:xfrm>
          <a:prstGeom prst="rect">
            <a:avLst/>
          </a:prstGeom>
          <a:ln>
            <a:solidFill>
              <a:schemeClr val="tx1"/>
            </a:solidFill>
          </a:ln>
          <a:effectLst>
            <a:outerShdw blurRad="190500" algn="tl" rotWithShape="0">
              <a:srgbClr val="000000">
                <a:alpha val="70000"/>
              </a:srgbClr>
            </a:outerShdw>
          </a:effectLst>
        </p:spPr>
      </p:pic>
      <p:sp>
        <p:nvSpPr>
          <p:cNvPr id="6" name="Oval 5">
            <a:extLst>
              <a:ext uri="{FF2B5EF4-FFF2-40B4-BE49-F238E27FC236}">
                <a16:creationId xmlns:a16="http://schemas.microsoft.com/office/drawing/2014/main" id="{CEFDE094-349F-4249-A730-D1BC3E7C6161}"/>
              </a:ext>
            </a:extLst>
          </p:cNvPr>
          <p:cNvSpPr/>
          <p:nvPr/>
        </p:nvSpPr>
        <p:spPr>
          <a:xfrm>
            <a:off x="2354148" y="4293030"/>
            <a:ext cx="2954699" cy="745723"/>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indent="0" algn="l">
              <a:buNone/>
            </a:pPr>
            <a:endParaRPr lang="en-US" sz="1050" b="1" dirty="0">
              <a:solidFill>
                <a:srgbClr val="E0D6DE"/>
              </a:solidFill>
              <a:latin typeface="Noto Sans TC Bold" pitchFamily="34" charset="0"/>
              <a:ea typeface="Noto Sans TC Bold" pitchFamily="34" charset="-122"/>
              <a:cs typeface="Noto Sans TC Bold" pitchFamily="34" charset="-120"/>
            </a:endParaRPr>
          </a:p>
          <a:p>
            <a:pPr marL="0" indent="0" algn="l">
              <a:buNone/>
            </a:pPr>
            <a:endParaRPr lang="en-US" sz="1050" b="1" dirty="0">
              <a:solidFill>
                <a:srgbClr val="E0D6DE"/>
              </a:solidFill>
              <a:latin typeface="Noto Sans TC Bold" pitchFamily="34" charset="0"/>
              <a:ea typeface="Noto Sans TC Bold" pitchFamily="34" charset="-122"/>
              <a:cs typeface="Noto Sans TC Bold" pitchFamily="34" charset="-120"/>
            </a:endParaRPr>
          </a:p>
          <a:p>
            <a:pPr marL="0" indent="0" algn="l">
              <a:buNone/>
            </a:pPr>
            <a:r>
              <a:rPr lang="en-US" sz="1050" b="1" dirty="0">
                <a:solidFill>
                  <a:schemeClr val="tx1"/>
                </a:solidFill>
                <a:latin typeface="Noto Sans TC Bold" pitchFamily="34" charset="0"/>
                <a:ea typeface="Noto Sans TC Bold" pitchFamily="34" charset="-122"/>
                <a:cs typeface="Noto Sans TC Bold" pitchFamily="34" charset="-120"/>
              </a:rPr>
              <a:t>by</a:t>
            </a:r>
            <a:r>
              <a:rPr lang="en-US" sz="1050" b="1" dirty="0">
                <a:solidFill>
                  <a:srgbClr val="E0D6DE"/>
                </a:solidFill>
                <a:latin typeface="Noto Sans TC Bold" pitchFamily="34" charset="0"/>
                <a:ea typeface="Noto Sans TC Bold" pitchFamily="34" charset="-122"/>
                <a:cs typeface="Noto Sans TC Bold" pitchFamily="34" charset="-120"/>
              </a:rPr>
              <a:t>  </a:t>
            </a:r>
            <a:r>
              <a:rPr lang="en-US" sz="1200" b="1" dirty="0">
                <a:solidFill>
                  <a:schemeClr val="tx1"/>
                </a:solidFill>
                <a:latin typeface="Segoe UI Black" panose="020B0A02040204020203" pitchFamily="34" charset="0"/>
                <a:ea typeface="Segoe UI Black" panose="020B0A02040204020203" pitchFamily="34" charset="0"/>
                <a:cs typeface="Noto Sans TC Bold" pitchFamily="34" charset="-120"/>
              </a:rPr>
              <a:t>Abhilash Jadhav</a:t>
            </a:r>
          </a:p>
          <a:p>
            <a:pPr marL="0" indent="0" algn="ctr">
              <a:buNone/>
            </a:pPr>
            <a:r>
              <a:rPr lang="en-US" sz="1200" b="1" u="sng" dirty="0">
                <a:solidFill>
                  <a:schemeClr val="tx1"/>
                </a:solidFill>
                <a:latin typeface="Berlin Sans FB Demi" panose="020E0802020502020306" pitchFamily="34" charset="0"/>
                <a:ea typeface="Noto Sans TC Bold" pitchFamily="34" charset="-122"/>
                <a:cs typeface="Mongolian Baiti" panose="03000500000000000000" pitchFamily="66" charset="0"/>
              </a:rPr>
              <a:t>Cohort – DS47D Student ID :        10084</a:t>
            </a:r>
          </a:p>
          <a:p>
            <a:pPr marL="0" indent="0" algn="l">
              <a:lnSpc>
                <a:spcPts val="3100"/>
              </a:lnSpc>
              <a:buNone/>
            </a:pPr>
            <a:endParaRPr lang="en-US" sz="1400" dirty="0"/>
          </a:p>
        </p:txBody>
      </p:sp>
      <p:pic>
        <p:nvPicPr>
          <p:cNvPr id="12" name="Picture 11">
            <a:extLst>
              <a:ext uri="{FF2B5EF4-FFF2-40B4-BE49-F238E27FC236}">
                <a16:creationId xmlns:a16="http://schemas.microsoft.com/office/drawing/2014/main" id="{4C715882-00B1-4361-A63B-8A0B648DE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678" y="985421"/>
            <a:ext cx="5782321" cy="4154750"/>
          </a:xfrm>
          <a:prstGeom prst="rect">
            <a:avLst/>
          </a:prstGeom>
        </p:spPr>
      </p:pic>
    </p:spTree>
    <p:extLst>
      <p:ext uri="{BB962C8B-B14F-4D97-AF65-F5344CB8AC3E}">
        <p14:creationId xmlns:p14="http://schemas.microsoft.com/office/powerpoint/2010/main" val="85590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5256C7-2EEF-4325-AD71-B755E8F995DD}"/>
              </a:ext>
            </a:extLst>
          </p:cNvPr>
          <p:cNvSpPr txBox="1"/>
          <p:nvPr/>
        </p:nvSpPr>
        <p:spPr>
          <a:xfrm>
            <a:off x="1532878" y="1109709"/>
            <a:ext cx="4341180" cy="646331"/>
          </a:xfrm>
          <a:prstGeom prst="rect">
            <a:avLst/>
          </a:prstGeom>
          <a:noFill/>
        </p:spPr>
        <p:txBody>
          <a:bodyPr wrap="square" rtlCol="0">
            <a:spAutoFit/>
          </a:bodyPr>
          <a:lstStyle/>
          <a:p>
            <a:r>
              <a:rPr lang="en-IN" sz="3600" u="sng" dirty="0">
                <a:latin typeface="Segoe UI Black" panose="020B0A02040204020203" pitchFamily="34" charset="0"/>
                <a:ea typeface="Segoe UI Black" panose="020B0A02040204020203" pitchFamily="34" charset="0"/>
              </a:rPr>
              <a:t>Key Takeaways:</a:t>
            </a:r>
          </a:p>
        </p:txBody>
      </p:sp>
      <p:sp>
        <p:nvSpPr>
          <p:cNvPr id="4" name="TextBox 3">
            <a:extLst>
              <a:ext uri="{FF2B5EF4-FFF2-40B4-BE49-F238E27FC236}">
                <a16:creationId xmlns:a16="http://schemas.microsoft.com/office/drawing/2014/main" id="{65AE9196-9DC6-40E7-A75B-6867503122BE}"/>
              </a:ext>
            </a:extLst>
          </p:cNvPr>
          <p:cNvSpPr txBox="1"/>
          <p:nvPr/>
        </p:nvSpPr>
        <p:spPr>
          <a:xfrm>
            <a:off x="1349406" y="2352582"/>
            <a:ext cx="7474998" cy="2308324"/>
          </a:xfrm>
          <a:prstGeom prst="rect">
            <a:avLst/>
          </a:prstGeom>
          <a:noFill/>
        </p:spPr>
        <p:txBody>
          <a:bodyPr wrap="square" rtlCol="0">
            <a:spAutoFit/>
          </a:bodyPr>
          <a:lstStyle/>
          <a:p>
            <a:pPr marL="285750" indent="-285750">
              <a:buFont typeface="Wingdings" panose="05000000000000000000" pitchFamily="2" charset="2"/>
              <a:buChar char="Ø"/>
            </a:pPr>
            <a:r>
              <a:rPr lang="en-GB" dirty="0">
                <a:latin typeface="Mongolian Baiti" panose="03000500000000000000" pitchFamily="66" charset="0"/>
                <a:cs typeface="Mongolian Baiti" panose="03000500000000000000" pitchFamily="66" charset="0"/>
              </a:rPr>
              <a:t>Product Trends: Food &amp; Beverages dominates sales, while Home - Lifestyle &amp;Electronics require improvement.</a:t>
            </a:r>
          </a:p>
          <a:p>
            <a:pPr marL="285750" indent="-285750">
              <a:buFont typeface="Wingdings" panose="05000000000000000000" pitchFamily="2" charset="2"/>
              <a:buChar char="Ø"/>
            </a:pPr>
            <a:endParaRPr lang="en-GB" dirty="0">
              <a:latin typeface="Mongolian Baiti" panose="03000500000000000000" pitchFamily="66" charset="0"/>
              <a:cs typeface="Mongolian Baiti" panose="03000500000000000000" pitchFamily="66" charset="0"/>
            </a:endParaRPr>
          </a:p>
          <a:p>
            <a:pPr marL="285750" indent="-285750">
              <a:buFont typeface="Wingdings" panose="05000000000000000000" pitchFamily="2" charset="2"/>
              <a:buChar char="Ø"/>
            </a:pPr>
            <a:r>
              <a:rPr lang="en-GB" dirty="0">
                <a:latin typeface="Mongolian Baiti" panose="03000500000000000000" pitchFamily="66" charset="0"/>
                <a:cs typeface="Mongolian Baiti" panose="03000500000000000000" pitchFamily="66" charset="0"/>
              </a:rPr>
              <a:t>Customer Insights: Member customers and specific gender preferences shape purchasing behaviour.</a:t>
            </a:r>
          </a:p>
          <a:p>
            <a:pPr marL="285750" indent="-285750">
              <a:buFont typeface="Wingdings" panose="05000000000000000000" pitchFamily="2" charset="2"/>
              <a:buChar char="Ø"/>
            </a:pPr>
            <a:endParaRPr lang="en-GB" dirty="0">
              <a:latin typeface="Mongolian Baiti" panose="03000500000000000000" pitchFamily="66" charset="0"/>
              <a:cs typeface="Mongolian Baiti" panose="03000500000000000000" pitchFamily="66" charset="0"/>
            </a:endParaRPr>
          </a:p>
          <a:p>
            <a:pPr marL="285750" indent="-285750">
              <a:buFont typeface="Wingdings" panose="05000000000000000000" pitchFamily="2" charset="2"/>
              <a:buChar char="Ø"/>
            </a:pPr>
            <a:r>
              <a:rPr lang="en-GB" dirty="0">
                <a:latin typeface="Mongolian Baiti" panose="03000500000000000000" pitchFamily="66" charset="0"/>
                <a:cs typeface="Mongolian Baiti" panose="03000500000000000000" pitchFamily="66" charset="0"/>
              </a:rPr>
              <a:t>Revenue Patterns: Naypyitaw generates the highest revenue, with Saturdays and Afternoon being peak periods.</a:t>
            </a:r>
            <a:endParaRPr lang="en-IN"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43269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BDEF0F-D986-4AAB-99C2-9346C082CD83}"/>
              </a:ext>
            </a:extLst>
          </p:cNvPr>
          <p:cNvSpPr txBox="1"/>
          <p:nvPr/>
        </p:nvSpPr>
        <p:spPr>
          <a:xfrm>
            <a:off x="1562469" y="796048"/>
            <a:ext cx="6054571" cy="707886"/>
          </a:xfrm>
          <a:prstGeom prst="rect">
            <a:avLst/>
          </a:prstGeom>
          <a:noFill/>
        </p:spPr>
        <p:txBody>
          <a:bodyPr wrap="square" rtlCol="0">
            <a:spAutoFit/>
          </a:bodyPr>
          <a:lstStyle/>
          <a:p>
            <a:r>
              <a:rPr lang="en-IN" sz="4000" u="sng" dirty="0">
                <a:latin typeface="Segoe UI Black" panose="020B0A02040204020203" pitchFamily="34" charset="0"/>
                <a:ea typeface="Segoe UI Black" panose="020B0A02040204020203" pitchFamily="34" charset="0"/>
              </a:rPr>
              <a:t>Recommendations:</a:t>
            </a:r>
          </a:p>
        </p:txBody>
      </p:sp>
      <p:sp>
        <p:nvSpPr>
          <p:cNvPr id="3" name="TextBox 2">
            <a:extLst>
              <a:ext uri="{FF2B5EF4-FFF2-40B4-BE49-F238E27FC236}">
                <a16:creationId xmlns:a16="http://schemas.microsoft.com/office/drawing/2014/main" id="{1044452A-C6A0-48CD-8DB3-8CA4304F9DF1}"/>
              </a:ext>
            </a:extLst>
          </p:cNvPr>
          <p:cNvSpPr txBox="1"/>
          <p:nvPr/>
        </p:nvSpPr>
        <p:spPr>
          <a:xfrm>
            <a:off x="1430784" y="2054349"/>
            <a:ext cx="9330431" cy="29540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dirty="0">
                <a:latin typeface="Mongolian Baiti" panose="03000500000000000000" pitchFamily="66" charset="0"/>
                <a:cs typeface="Mongolian Baiti" panose="03000500000000000000" pitchFamily="66" charset="0"/>
              </a:rPr>
              <a:t>Health and Beauty products underperform across metrics and require a comprehensive plan to enhance the product line.</a:t>
            </a:r>
          </a:p>
          <a:p>
            <a:pPr marL="285750" indent="-285750">
              <a:lnSpc>
                <a:spcPct val="150000"/>
              </a:lnSpc>
              <a:buFont typeface="Wingdings" panose="05000000000000000000" pitchFamily="2" charset="2"/>
              <a:buChar char="Ø"/>
            </a:pPr>
            <a:r>
              <a:rPr lang="en-GB" dirty="0">
                <a:latin typeface="Mongolian Baiti" panose="03000500000000000000" pitchFamily="66" charset="0"/>
                <a:cs typeface="Mongolian Baiti" panose="03000500000000000000" pitchFamily="66" charset="0"/>
              </a:rPr>
              <a:t>Leverage the high sales and revenue in January by offering diverse customer options and implementing effective, targeted strategies.</a:t>
            </a:r>
          </a:p>
          <a:p>
            <a:pPr marL="285750" indent="-285750">
              <a:lnSpc>
                <a:spcPct val="150000"/>
              </a:lnSpc>
              <a:buFont typeface="Wingdings" panose="05000000000000000000" pitchFamily="2" charset="2"/>
              <a:buChar char="Ø"/>
            </a:pPr>
            <a:r>
              <a:rPr lang="en-GB" dirty="0">
                <a:latin typeface="Mongolian Baiti" panose="03000500000000000000" pitchFamily="66" charset="0"/>
                <a:cs typeface="Mongolian Baiti" panose="03000500000000000000" pitchFamily="66" charset="0"/>
              </a:rPr>
              <a:t> Prioritize new product launches or campaigns during the peak afternoon sales hours.</a:t>
            </a:r>
          </a:p>
          <a:p>
            <a:pPr marL="285750" indent="-285750">
              <a:lnSpc>
                <a:spcPct val="150000"/>
              </a:lnSpc>
              <a:buFont typeface="Wingdings" panose="05000000000000000000" pitchFamily="2" charset="2"/>
              <a:buChar char="Ø"/>
            </a:pPr>
            <a:r>
              <a:rPr lang="en-GB" dirty="0">
                <a:latin typeface="Mongolian Baiti" panose="03000500000000000000" pitchFamily="66" charset="0"/>
                <a:cs typeface="Mongolian Baiti" panose="03000500000000000000" pitchFamily="66" charset="0"/>
              </a:rPr>
              <a:t>Develop a plan to increase memberships, as member customers contribute more, potentially due to incentives or offers. This can reduce Acquisition Cost and drive higher revenue.</a:t>
            </a:r>
            <a:endParaRPr lang="en-IN"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00215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bbon: Tilted Up 2">
            <a:extLst>
              <a:ext uri="{FF2B5EF4-FFF2-40B4-BE49-F238E27FC236}">
                <a16:creationId xmlns:a16="http://schemas.microsoft.com/office/drawing/2014/main" id="{A960B582-91BE-4603-BA80-8BF09F391FAA}"/>
              </a:ext>
            </a:extLst>
          </p:cNvPr>
          <p:cNvSpPr/>
          <p:nvPr/>
        </p:nvSpPr>
        <p:spPr>
          <a:xfrm>
            <a:off x="2050741" y="1864310"/>
            <a:ext cx="8984202" cy="3453413"/>
          </a:xfrm>
          <a:prstGeom prst="ribbon2">
            <a:avLst/>
          </a:prstGeom>
          <a:solidFill>
            <a:schemeClr val="accent1">
              <a:alpha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C7864D21-1B5A-4301-8246-833306AF59C3}"/>
              </a:ext>
            </a:extLst>
          </p:cNvPr>
          <p:cNvSpPr txBox="1"/>
          <p:nvPr/>
        </p:nvSpPr>
        <p:spPr>
          <a:xfrm>
            <a:off x="4678531" y="2760019"/>
            <a:ext cx="3728622" cy="830997"/>
          </a:xfrm>
          <a:prstGeom prst="rect">
            <a:avLst/>
          </a:prstGeom>
          <a:noFill/>
        </p:spPr>
        <p:txBody>
          <a:bodyPr wrap="square" rtlCol="0">
            <a:spAutoFit/>
          </a:bodyPr>
          <a:lstStyle/>
          <a:p>
            <a:r>
              <a:rPr lang="en-IN" sz="4800" dirty="0">
                <a:solidFill>
                  <a:schemeClr val="tx1">
                    <a:lumMod val="95000"/>
                    <a:lumOff val="5000"/>
                  </a:schemeClr>
                </a:solidFill>
                <a:latin typeface="Algerian" panose="04020705040A02060702" pitchFamily="82" charset="0"/>
              </a:rPr>
              <a:t>THANK YOU.</a:t>
            </a:r>
          </a:p>
        </p:txBody>
      </p:sp>
    </p:spTree>
    <p:extLst>
      <p:ext uri="{BB962C8B-B14F-4D97-AF65-F5344CB8AC3E}">
        <p14:creationId xmlns:p14="http://schemas.microsoft.com/office/powerpoint/2010/main" val="279011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BCF63E-4160-445D-A0B9-95102EEB9F8B}"/>
              </a:ext>
            </a:extLst>
          </p:cNvPr>
          <p:cNvSpPr txBox="1"/>
          <p:nvPr/>
        </p:nvSpPr>
        <p:spPr>
          <a:xfrm>
            <a:off x="2694372" y="541538"/>
            <a:ext cx="5619565" cy="2123658"/>
          </a:xfrm>
          <a:prstGeom prst="rect">
            <a:avLst/>
          </a:prstGeom>
          <a:noFill/>
        </p:spPr>
        <p:txBody>
          <a:bodyPr wrap="square" rtlCol="0">
            <a:spAutoFit/>
          </a:bodyPr>
          <a:lstStyle/>
          <a:p>
            <a:r>
              <a:rPr lang="en-IN" sz="4400" b="1" u="sng" dirty="0">
                <a:latin typeface="Tw Cen MT" panose="020B0602020104020603" pitchFamily="34" charset="0"/>
              </a:rPr>
              <a:t>INDEX:</a:t>
            </a:r>
          </a:p>
          <a:p>
            <a:endParaRPr lang="en-IN" sz="4400" b="1" u="sng" dirty="0">
              <a:latin typeface="Tw Cen MT" panose="020B0602020104020603" pitchFamily="34" charset="0"/>
            </a:endParaRPr>
          </a:p>
          <a:p>
            <a:endParaRPr lang="en-IN" sz="4400" b="1" u="sng" dirty="0">
              <a:latin typeface="Tw Cen MT" panose="020B0602020104020603" pitchFamily="34" charset="0"/>
            </a:endParaRPr>
          </a:p>
        </p:txBody>
      </p:sp>
      <p:sp>
        <p:nvSpPr>
          <p:cNvPr id="3" name="TextBox 2">
            <a:extLst>
              <a:ext uri="{FF2B5EF4-FFF2-40B4-BE49-F238E27FC236}">
                <a16:creationId xmlns:a16="http://schemas.microsoft.com/office/drawing/2014/main" id="{16FCCED5-FCF8-47AF-9438-4D6361523170}"/>
              </a:ext>
            </a:extLst>
          </p:cNvPr>
          <p:cNvSpPr txBox="1"/>
          <p:nvPr/>
        </p:nvSpPr>
        <p:spPr>
          <a:xfrm>
            <a:off x="2396971" y="1509204"/>
            <a:ext cx="6214369" cy="4370427"/>
          </a:xfrm>
          <a:prstGeom prst="rect">
            <a:avLst/>
          </a:prstGeom>
          <a:noFill/>
        </p:spPr>
        <p:txBody>
          <a:bodyPr wrap="square" rtlCol="0">
            <a:spAutoFit/>
          </a:bodyPr>
          <a:lstStyle/>
          <a:p>
            <a:pPr marL="342900" indent="-342900">
              <a:buFont typeface="+mj-lt"/>
              <a:buAutoNum type="arabicPeriod"/>
            </a:pPr>
            <a:r>
              <a:rPr lang="en-IN" sz="2800" dirty="0">
                <a:latin typeface="Mongolian Baiti" panose="03000500000000000000" pitchFamily="66" charset="0"/>
                <a:cs typeface="Mongolian Baiti" panose="03000500000000000000" pitchFamily="66" charset="0"/>
              </a:rPr>
              <a:t>Overview of the project.</a:t>
            </a:r>
          </a:p>
          <a:p>
            <a:pPr marL="342900" indent="-342900">
              <a:buFont typeface="+mj-lt"/>
              <a:buAutoNum type="arabicPeriod"/>
            </a:pPr>
            <a:r>
              <a:rPr lang="en-IN" sz="2800" dirty="0">
                <a:latin typeface="Mongolian Baiti" panose="03000500000000000000" pitchFamily="66" charset="0"/>
                <a:cs typeface="Mongolian Baiti" panose="03000500000000000000" pitchFamily="66" charset="0"/>
              </a:rPr>
              <a:t>Technical Stacks.</a:t>
            </a:r>
          </a:p>
          <a:p>
            <a:pPr marL="342900" indent="-342900">
              <a:buFont typeface="+mj-lt"/>
              <a:buAutoNum type="arabicPeriod"/>
            </a:pPr>
            <a:r>
              <a:rPr lang="en-IN" sz="2800" dirty="0">
                <a:latin typeface="Mongolian Baiti" panose="03000500000000000000" pitchFamily="66" charset="0"/>
                <a:cs typeface="Mongolian Baiti" panose="03000500000000000000" pitchFamily="66" charset="0"/>
              </a:rPr>
              <a:t>Approach Used.</a:t>
            </a:r>
          </a:p>
          <a:p>
            <a:pPr marL="342900" indent="-342900">
              <a:buFont typeface="+mj-lt"/>
              <a:buAutoNum type="arabicPeriod"/>
            </a:pPr>
            <a:r>
              <a:rPr lang="en-IN" sz="2800" dirty="0">
                <a:latin typeface="Mongolian Baiti" panose="03000500000000000000" pitchFamily="66" charset="0"/>
                <a:cs typeface="Mongolian Baiti" panose="03000500000000000000" pitchFamily="66" charset="0"/>
              </a:rPr>
              <a:t>Data Insights.</a:t>
            </a:r>
          </a:p>
          <a:p>
            <a:pPr marL="342900" indent="-342900">
              <a:buFont typeface="+mj-lt"/>
              <a:buAutoNum type="arabicPeriod"/>
            </a:pPr>
            <a:r>
              <a:rPr lang="en-IN" sz="2800" dirty="0">
                <a:latin typeface="Mongolian Baiti" panose="03000500000000000000" pitchFamily="66" charset="0"/>
                <a:cs typeface="Mongolian Baiti" panose="03000500000000000000" pitchFamily="66" charset="0"/>
              </a:rPr>
              <a:t>Business Problem.</a:t>
            </a:r>
          </a:p>
          <a:p>
            <a:pPr marL="342900" indent="-342900">
              <a:buFont typeface="+mj-lt"/>
              <a:buAutoNum type="arabicPeriod"/>
            </a:pPr>
            <a:r>
              <a:rPr lang="en-IN" sz="2800" dirty="0">
                <a:latin typeface="Mongolian Baiti" panose="03000500000000000000" pitchFamily="66" charset="0"/>
                <a:cs typeface="Mongolian Baiti" panose="03000500000000000000" pitchFamily="66" charset="0"/>
              </a:rPr>
              <a:t>Key Takeaways.</a:t>
            </a:r>
          </a:p>
          <a:p>
            <a:pPr marL="342900" indent="-342900">
              <a:buFont typeface="+mj-lt"/>
              <a:buAutoNum type="arabicPeriod"/>
            </a:pPr>
            <a:r>
              <a:rPr lang="en-IN" sz="2800" dirty="0">
                <a:latin typeface="Mongolian Baiti" panose="03000500000000000000" pitchFamily="66" charset="0"/>
                <a:cs typeface="Mongolian Baiti" panose="03000500000000000000" pitchFamily="66" charset="0"/>
              </a:rPr>
              <a:t>Recommendations.</a:t>
            </a:r>
          </a:p>
          <a:p>
            <a:endParaRPr lang="en-IN" sz="2800" dirty="0">
              <a:latin typeface="Mongolian Baiti" panose="03000500000000000000" pitchFamily="66" charset="0"/>
              <a:cs typeface="Mongolian Baiti" panose="03000500000000000000" pitchFamily="66" charset="0"/>
            </a:endParaRP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113956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896C6-25C0-45F3-9A12-EAF3246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249027"/>
            <a:ext cx="4163692" cy="2338203"/>
          </a:xfrm>
          <a:prstGeom prst="rect">
            <a:avLst/>
          </a:prstGeom>
        </p:spPr>
      </p:pic>
      <p:pic>
        <p:nvPicPr>
          <p:cNvPr id="7" name="Picture 6">
            <a:extLst>
              <a:ext uri="{FF2B5EF4-FFF2-40B4-BE49-F238E27FC236}">
                <a16:creationId xmlns:a16="http://schemas.microsoft.com/office/drawing/2014/main" id="{BA1444BE-2A3A-4AEF-86CD-B6B372993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095" y="1074199"/>
            <a:ext cx="3511118" cy="2774270"/>
          </a:xfrm>
          <a:prstGeom prst="rect">
            <a:avLst/>
          </a:prstGeom>
        </p:spPr>
      </p:pic>
      <p:pic>
        <p:nvPicPr>
          <p:cNvPr id="9" name="Picture 8">
            <a:extLst>
              <a:ext uri="{FF2B5EF4-FFF2-40B4-BE49-F238E27FC236}">
                <a16:creationId xmlns:a16="http://schemas.microsoft.com/office/drawing/2014/main" id="{E938F47A-5D77-4D78-8505-6111FC6C4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6517" y="4156087"/>
            <a:ext cx="3332696" cy="2524084"/>
          </a:xfrm>
          <a:prstGeom prst="rect">
            <a:avLst/>
          </a:prstGeom>
        </p:spPr>
      </p:pic>
      <p:pic>
        <p:nvPicPr>
          <p:cNvPr id="11" name="Picture 10">
            <a:extLst>
              <a:ext uri="{FF2B5EF4-FFF2-40B4-BE49-F238E27FC236}">
                <a16:creationId xmlns:a16="http://schemas.microsoft.com/office/drawing/2014/main" id="{B3214D91-1075-47E5-AC43-AD48794AA1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074199"/>
            <a:ext cx="3511118" cy="2774270"/>
          </a:xfrm>
          <a:prstGeom prst="rect">
            <a:avLst/>
          </a:prstGeom>
        </p:spPr>
      </p:pic>
      <p:sp>
        <p:nvSpPr>
          <p:cNvPr id="2" name="TextBox 1">
            <a:extLst>
              <a:ext uri="{FF2B5EF4-FFF2-40B4-BE49-F238E27FC236}">
                <a16:creationId xmlns:a16="http://schemas.microsoft.com/office/drawing/2014/main" id="{3BF209B3-3250-4C1E-8864-AEBDD9B63448}"/>
              </a:ext>
            </a:extLst>
          </p:cNvPr>
          <p:cNvSpPr txBox="1"/>
          <p:nvPr/>
        </p:nvSpPr>
        <p:spPr>
          <a:xfrm>
            <a:off x="2885243" y="168676"/>
            <a:ext cx="6462943" cy="707886"/>
          </a:xfrm>
          <a:prstGeom prst="rect">
            <a:avLst/>
          </a:prstGeom>
          <a:noFill/>
        </p:spPr>
        <p:txBody>
          <a:bodyPr wrap="square" rtlCol="0">
            <a:spAutoFit/>
          </a:bodyPr>
          <a:lstStyle/>
          <a:p>
            <a:r>
              <a:rPr lang="en-IN" sz="4000" u="sng" dirty="0">
                <a:latin typeface="Berlin Sans FB Demi" panose="020E0802020502020306" pitchFamily="34" charset="0"/>
              </a:rPr>
              <a:t>TECHNICAL STACKS:</a:t>
            </a:r>
          </a:p>
        </p:txBody>
      </p:sp>
    </p:spTree>
    <p:extLst>
      <p:ext uri="{BB962C8B-B14F-4D97-AF65-F5344CB8AC3E}">
        <p14:creationId xmlns:p14="http://schemas.microsoft.com/office/powerpoint/2010/main" val="359367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5A50FE-A7AC-43A5-AB91-800B6542C91D}"/>
              </a:ext>
            </a:extLst>
          </p:cNvPr>
          <p:cNvSpPr txBox="1"/>
          <p:nvPr/>
        </p:nvSpPr>
        <p:spPr>
          <a:xfrm>
            <a:off x="1979720" y="248575"/>
            <a:ext cx="4598633" cy="707886"/>
          </a:xfrm>
          <a:prstGeom prst="rect">
            <a:avLst/>
          </a:prstGeom>
          <a:noFill/>
        </p:spPr>
        <p:txBody>
          <a:bodyPr wrap="square" rtlCol="0">
            <a:spAutoFit/>
          </a:bodyPr>
          <a:lstStyle/>
          <a:p>
            <a:r>
              <a:rPr lang="en-IN" sz="4000" b="1" u="sng" dirty="0">
                <a:latin typeface="Berlin Sans FB Demi" panose="020E0802020502020306" pitchFamily="34" charset="0"/>
              </a:rPr>
              <a:t>APPROACH  USED:</a:t>
            </a:r>
          </a:p>
        </p:txBody>
      </p:sp>
      <p:sp>
        <p:nvSpPr>
          <p:cNvPr id="3" name="TextBox 2">
            <a:extLst>
              <a:ext uri="{FF2B5EF4-FFF2-40B4-BE49-F238E27FC236}">
                <a16:creationId xmlns:a16="http://schemas.microsoft.com/office/drawing/2014/main" id="{679E688A-27E5-4A07-9535-5048596ED959}"/>
              </a:ext>
            </a:extLst>
          </p:cNvPr>
          <p:cNvSpPr txBox="1"/>
          <p:nvPr/>
        </p:nvSpPr>
        <p:spPr>
          <a:xfrm>
            <a:off x="1913137" y="1134806"/>
            <a:ext cx="5379868" cy="677108"/>
          </a:xfrm>
          <a:prstGeom prst="rect">
            <a:avLst/>
          </a:prstGeom>
          <a:noFill/>
        </p:spPr>
        <p:txBody>
          <a:bodyPr wrap="square" rtlCol="0">
            <a:spAutoFit/>
          </a:bodyPr>
          <a:lstStyle/>
          <a:p>
            <a:r>
              <a:rPr lang="en-US" sz="2000" b="1" dirty="0">
                <a:solidFill>
                  <a:schemeClr val="tx1">
                    <a:lumMod val="85000"/>
                    <a:lumOff val="15000"/>
                  </a:schemeClr>
                </a:solidFill>
                <a:latin typeface="Segoe UI Black" panose="020B0A02040204020203" pitchFamily="34" charset="0"/>
                <a:ea typeface="Segoe UI Black" panose="020B0A02040204020203" pitchFamily="34" charset="0"/>
                <a:cs typeface="Sora Medium" pitchFamily="34" charset="-120"/>
              </a:rPr>
              <a:t>Data Wrangling:</a:t>
            </a:r>
            <a:endParaRPr lang="en-US" sz="2000" b="1" dirty="0">
              <a:solidFill>
                <a:schemeClr val="tx1">
                  <a:lumMod val="85000"/>
                  <a:lumOff val="15000"/>
                </a:schemeClr>
              </a:solidFill>
              <a:latin typeface="Segoe UI Black" panose="020B0A02040204020203" pitchFamily="34" charset="0"/>
              <a:ea typeface="Segoe UI Black" panose="020B0A02040204020203" pitchFamily="34" charset="0"/>
            </a:endParaRPr>
          </a:p>
          <a:p>
            <a:endParaRPr lang="en-IN" dirty="0"/>
          </a:p>
        </p:txBody>
      </p:sp>
      <p:sp>
        <p:nvSpPr>
          <p:cNvPr id="5" name="TextBox 4">
            <a:extLst>
              <a:ext uri="{FF2B5EF4-FFF2-40B4-BE49-F238E27FC236}">
                <a16:creationId xmlns:a16="http://schemas.microsoft.com/office/drawing/2014/main" id="{B07FE194-3EE0-4241-80E0-44514A60E21B}"/>
              </a:ext>
            </a:extLst>
          </p:cNvPr>
          <p:cNvSpPr txBox="1"/>
          <p:nvPr/>
        </p:nvSpPr>
        <p:spPr>
          <a:xfrm>
            <a:off x="1913137" y="1611747"/>
            <a:ext cx="4731798" cy="646331"/>
          </a:xfrm>
          <a:prstGeom prst="rect">
            <a:avLst/>
          </a:prstGeom>
          <a:noFill/>
        </p:spPr>
        <p:txBody>
          <a:bodyPr wrap="square" rtlCol="0">
            <a:spAutoFit/>
          </a:bodyPr>
          <a:lstStyle/>
          <a:p>
            <a:pPr marL="285750" indent="-285750">
              <a:buFont typeface="Wingdings" panose="05000000000000000000" pitchFamily="2" charset="2"/>
              <a:buChar char="v"/>
            </a:pPr>
            <a:r>
              <a:rPr lang="en-US" sz="1800" b="1" u="sng" dirty="0">
                <a:solidFill>
                  <a:schemeClr val="accent1">
                    <a:lumMod val="75000"/>
                  </a:schemeClr>
                </a:solidFill>
                <a:latin typeface="Segoe UI Black" panose="020B0A02040204020203" pitchFamily="34" charset="0"/>
                <a:ea typeface="Segoe UI Black" panose="020B0A02040204020203" pitchFamily="34" charset="0"/>
                <a:cs typeface="Sora Medium" pitchFamily="34" charset="-120"/>
              </a:rPr>
              <a:t>Inspection:</a:t>
            </a:r>
            <a:endParaRPr lang="en-US" sz="1800" b="1" u="sng" dirty="0">
              <a:solidFill>
                <a:schemeClr val="accent1">
                  <a:lumMod val="75000"/>
                </a:schemeClr>
              </a:solidFill>
              <a:latin typeface="Segoe UI Black" panose="020B0A02040204020203" pitchFamily="34" charset="0"/>
              <a:ea typeface="Segoe UI Black" panose="020B0A02040204020203" pitchFamily="34" charset="0"/>
            </a:endParaRPr>
          </a:p>
          <a:p>
            <a:endParaRPr lang="en-IN" dirty="0"/>
          </a:p>
        </p:txBody>
      </p:sp>
      <p:sp>
        <p:nvSpPr>
          <p:cNvPr id="6" name="TextBox 5">
            <a:extLst>
              <a:ext uri="{FF2B5EF4-FFF2-40B4-BE49-F238E27FC236}">
                <a16:creationId xmlns:a16="http://schemas.microsoft.com/office/drawing/2014/main" id="{C1F47DEB-3DB3-411B-969E-99F9E6EAE689}"/>
              </a:ext>
            </a:extLst>
          </p:cNvPr>
          <p:cNvSpPr txBox="1"/>
          <p:nvPr/>
        </p:nvSpPr>
        <p:spPr>
          <a:xfrm>
            <a:off x="1669002" y="1934912"/>
            <a:ext cx="4731798" cy="1200329"/>
          </a:xfrm>
          <a:prstGeom prst="rect">
            <a:avLst/>
          </a:prstGeom>
          <a:noFill/>
        </p:spPr>
        <p:txBody>
          <a:bodyPr wrap="square" rtlCol="0">
            <a:spAutoFit/>
          </a:bodyPr>
          <a:lstStyle/>
          <a:p>
            <a:pPr marL="285750" indent="-285750">
              <a:buFont typeface="Wingdings" panose="05000000000000000000" pitchFamily="2" charset="2"/>
              <a:buChar char="q"/>
            </a:pPr>
            <a:r>
              <a:rPr lang="en-US" sz="1800" dirty="0">
                <a:highlight>
                  <a:srgbClr val="C0C0C0"/>
                </a:highlight>
                <a:latin typeface="Mongolian Baiti" panose="03000500000000000000" pitchFamily="66" charset="0"/>
                <a:ea typeface="Noto Sans TC" pitchFamily="34" charset="-122"/>
                <a:cs typeface="Mongolian Baiti" panose="03000500000000000000" pitchFamily="66" charset="0"/>
              </a:rPr>
              <a:t>Data inspection is crucial to detect NULL and missing values. This ensures data quality and reliability for subsequent analysis.</a:t>
            </a:r>
            <a:endParaRPr lang="en-US" sz="1800" dirty="0">
              <a:highlight>
                <a:srgbClr val="C0C0C0"/>
              </a:highlight>
              <a:latin typeface="Mongolian Baiti" panose="03000500000000000000" pitchFamily="66" charset="0"/>
              <a:cs typeface="Mongolian Baiti" panose="03000500000000000000" pitchFamily="66" charset="0"/>
            </a:endParaRPr>
          </a:p>
          <a:p>
            <a:endParaRPr lang="en-IN" dirty="0"/>
          </a:p>
        </p:txBody>
      </p:sp>
      <p:sp>
        <p:nvSpPr>
          <p:cNvPr id="7" name="TextBox 6">
            <a:extLst>
              <a:ext uri="{FF2B5EF4-FFF2-40B4-BE49-F238E27FC236}">
                <a16:creationId xmlns:a16="http://schemas.microsoft.com/office/drawing/2014/main" id="{0928637E-DC6F-47FA-9CC9-93AEB3FBD4BA}"/>
              </a:ext>
            </a:extLst>
          </p:cNvPr>
          <p:cNvSpPr txBox="1"/>
          <p:nvPr/>
        </p:nvSpPr>
        <p:spPr>
          <a:xfrm>
            <a:off x="1948648" y="3076429"/>
            <a:ext cx="3400147" cy="646331"/>
          </a:xfrm>
          <a:prstGeom prst="rect">
            <a:avLst/>
          </a:prstGeom>
          <a:noFill/>
        </p:spPr>
        <p:txBody>
          <a:bodyPr wrap="square" rtlCol="0">
            <a:spAutoFit/>
          </a:bodyPr>
          <a:lstStyle/>
          <a:p>
            <a:pPr marL="285750" indent="-285750">
              <a:buFont typeface="Wingdings" panose="05000000000000000000" pitchFamily="2" charset="2"/>
              <a:buChar char="v"/>
            </a:pPr>
            <a:r>
              <a:rPr lang="en-US" sz="1800" dirty="0">
                <a:solidFill>
                  <a:srgbClr val="0070C0"/>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cs typeface="Sora Medium" pitchFamily="34" charset="-120"/>
              </a:rPr>
              <a:t>Database Building</a:t>
            </a:r>
            <a:endParaRPr lang="en-US" sz="1800" dirty="0">
              <a:solidFill>
                <a:srgbClr val="0070C0"/>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a:p>
            <a:endParaRPr lang="en-IN" dirty="0"/>
          </a:p>
        </p:txBody>
      </p:sp>
      <p:sp>
        <p:nvSpPr>
          <p:cNvPr id="9" name="TextBox 8">
            <a:extLst>
              <a:ext uri="{FF2B5EF4-FFF2-40B4-BE49-F238E27FC236}">
                <a16:creationId xmlns:a16="http://schemas.microsoft.com/office/drawing/2014/main" id="{12AEF672-F9FF-414F-9EE2-8730BE9AAC35}"/>
              </a:ext>
            </a:extLst>
          </p:cNvPr>
          <p:cNvSpPr txBox="1"/>
          <p:nvPr/>
        </p:nvSpPr>
        <p:spPr>
          <a:xfrm>
            <a:off x="1669002" y="3453426"/>
            <a:ext cx="4252404" cy="1477328"/>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chemeClr val="tx1">
                    <a:lumMod val="85000"/>
                    <a:lumOff val="15000"/>
                  </a:schemeClr>
                </a:solidFill>
                <a:highlight>
                  <a:srgbClr val="C0C0C0"/>
                </a:highlight>
                <a:latin typeface="Mongolian Baiti" panose="03000500000000000000" pitchFamily="66" charset="0"/>
                <a:ea typeface="Noto Sans TC" pitchFamily="34" charset="-122"/>
                <a:cs typeface="Mongolian Baiti" panose="03000500000000000000" pitchFamily="66" charset="0"/>
              </a:rPr>
              <a:t>Building a database involves creating tables and inserting data. This step organizes the data for efficient querying and analysis.</a:t>
            </a:r>
            <a:endParaRPr lang="en-US" sz="1800" dirty="0">
              <a:solidFill>
                <a:schemeClr val="tx1">
                  <a:lumMod val="85000"/>
                  <a:lumOff val="15000"/>
                </a:schemeClr>
              </a:solidFill>
              <a:highlight>
                <a:srgbClr val="C0C0C0"/>
              </a:highlight>
              <a:latin typeface="Mongolian Baiti" panose="03000500000000000000" pitchFamily="66" charset="0"/>
              <a:cs typeface="Mongolian Baiti" panose="03000500000000000000" pitchFamily="66" charset="0"/>
            </a:endParaRPr>
          </a:p>
          <a:p>
            <a:endParaRPr lang="en-IN" dirty="0"/>
          </a:p>
        </p:txBody>
      </p:sp>
      <p:sp>
        <p:nvSpPr>
          <p:cNvPr id="10" name="TextBox 9">
            <a:extLst>
              <a:ext uri="{FF2B5EF4-FFF2-40B4-BE49-F238E27FC236}">
                <a16:creationId xmlns:a16="http://schemas.microsoft.com/office/drawing/2014/main" id="{C93A4747-1BA6-4CCB-A50B-FB932BE012FE}"/>
              </a:ext>
            </a:extLst>
          </p:cNvPr>
          <p:cNvSpPr txBox="1"/>
          <p:nvPr/>
        </p:nvSpPr>
        <p:spPr>
          <a:xfrm>
            <a:off x="1979720" y="4778030"/>
            <a:ext cx="3302493" cy="646331"/>
          </a:xfrm>
          <a:prstGeom prst="rect">
            <a:avLst/>
          </a:prstGeom>
          <a:noFill/>
        </p:spPr>
        <p:txBody>
          <a:bodyPr wrap="square" rtlCol="0">
            <a:spAutoFit/>
          </a:bodyPr>
          <a:lstStyle/>
          <a:p>
            <a:pPr marL="285750" indent="-285750">
              <a:buFont typeface="Wingdings" panose="05000000000000000000" pitchFamily="2" charset="2"/>
              <a:buChar char="v"/>
            </a:pPr>
            <a:r>
              <a:rPr lang="en-US" sz="1800" b="1" u="sng" dirty="0">
                <a:solidFill>
                  <a:srgbClr val="0070C0"/>
                </a:solidFill>
                <a:latin typeface="Segoe UI Black" panose="020B0A02040204020203" pitchFamily="34" charset="0"/>
                <a:ea typeface="Segoe UI Black" panose="020B0A02040204020203" pitchFamily="34" charset="0"/>
                <a:cs typeface="Sora Medium" pitchFamily="34" charset="-120"/>
              </a:rPr>
              <a:t>NULL Value Handling</a:t>
            </a:r>
            <a:endParaRPr lang="en-US" sz="1800" b="1" u="sng" dirty="0">
              <a:solidFill>
                <a:srgbClr val="0070C0"/>
              </a:solidFill>
              <a:latin typeface="Segoe UI Black" panose="020B0A02040204020203" pitchFamily="34" charset="0"/>
              <a:ea typeface="Segoe UI Black" panose="020B0A02040204020203" pitchFamily="34" charset="0"/>
            </a:endParaRPr>
          </a:p>
          <a:p>
            <a:endParaRPr lang="en-IN" dirty="0"/>
          </a:p>
        </p:txBody>
      </p:sp>
      <p:sp>
        <p:nvSpPr>
          <p:cNvPr id="11" name="TextBox 10">
            <a:extLst>
              <a:ext uri="{FF2B5EF4-FFF2-40B4-BE49-F238E27FC236}">
                <a16:creationId xmlns:a16="http://schemas.microsoft.com/office/drawing/2014/main" id="{68E63E1C-7D34-4DB3-8D02-D3DAD4A318EE}"/>
              </a:ext>
            </a:extLst>
          </p:cNvPr>
          <p:cNvSpPr txBox="1"/>
          <p:nvPr/>
        </p:nvSpPr>
        <p:spPr>
          <a:xfrm>
            <a:off x="1669002" y="5246253"/>
            <a:ext cx="3879542" cy="1477328"/>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chemeClr val="tx1">
                    <a:lumMod val="85000"/>
                    <a:lumOff val="15000"/>
                  </a:schemeClr>
                </a:solidFill>
                <a:highlight>
                  <a:srgbClr val="C0C0C0"/>
                </a:highlight>
                <a:latin typeface="Mongolian Baiti" panose="03000500000000000000" pitchFamily="66" charset="0"/>
                <a:ea typeface="Noto Sans TC" pitchFamily="34" charset="-122"/>
                <a:cs typeface="Mongolian Baiti" panose="03000500000000000000" pitchFamily="66" charset="0"/>
              </a:rPr>
              <a:t>The database is designed to filter out NULL values by setting NOT NULL for each field during table creation, ensuring data integrity.</a:t>
            </a:r>
            <a:endParaRPr lang="en-US" sz="1800" dirty="0">
              <a:solidFill>
                <a:schemeClr val="tx1">
                  <a:lumMod val="85000"/>
                  <a:lumOff val="15000"/>
                </a:schemeClr>
              </a:solidFill>
              <a:highlight>
                <a:srgbClr val="C0C0C0"/>
              </a:highlight>
              <a:latin typeface="Mongolian Baiti" panose="03000500000000000000" pitchFamily="66" charset="0"/>
              <a:cs typeface="Mongolian Baiti" panose="03000500000000000000" pitchFamily="66" charset="0"/>
            </a:endParaRPr>
          </a:p>
          <a:p>
            <a:endParaRPr lang="en-IN" dirty="0"/>
          </a:p>
        </p:txBody>
      </p:sp>
      <p:pic>
        <p:nvPicPr>
          <p:cNvPr id="13" name="Picture 12">
            <a:extLst>
              <a:ext uri="{FF2B5EF4-FFF2-40B4-BE49-F238E27FC236}">
                <a16:creationId xmlns:a16="http://schemas.microsoft.com/office/drawing/2014/main" id="{C6614B23-37F2-4F33-9BBE-67EA68A033FA}"/>
              </a:ext>
            </a:extLst>
          </p:cNvPr>
          <p:cNvPicPr>
            <a:picLocks noChangeAspect="1"/>
          </p:cNvPicPr>
          <p:nvPr/>
        </p:nvPicPr>
        <p:blipFill rotWithShape="1">
          <a:blip r:embed="rId2">
            <a:extLst>
              <a:ext uri="{28A0092B-C50C-407E-A947-70E740481C1C}">
                <a14:useLocalDpi xmlns:a14="http://schemas.microsoft.com/office/drawing/2010/main" val="0"/>
              </a:ext>
            </a:extLst>
          </a:blip>
          <a:srcRect l="-253" t="205" r="253" b="-2221"/>
          <a:stretch/>
        </p:blipFill>
        <p:spPr>
          <a:xfrm>
            <a:off x="6920139" y="1836814"/>
            <a:ext cx="4904915" cy="3209273"/>
          </a:xfrm>
          <a:prstGeom prst="rect">
            <a:avLst/>
          </a:prstGeom>
          <a:ln>
            <a:noFill/>
          </a:ln>
          <a:effectLst>
            <a:outerShdw blurRad="292100" dist="139700" dir="2700000" algn="tl" rotWithShape="0">
              <a:srgbClr val="333333">
                <a:alpha val="65000"/>
              </a:srgbClr>
            </a:outerShdw>
            <a:softEdge rad="31750"/>
          </a:effectLst>
        </p:spPr>
      </p:pic>
    </p:spTree>
    <p:extLst>
      <p:ext uri="{BB962C8B-B14F-4D97-AF65-F5344CB8AC3E}">
        <p14:creationId xmlns:p14="http://schemas.microsoft.com/office/powerpoint/2010/main" val="40012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D1629-F1ED-4AA6-B9CE-DE97CCDC236A}"/>
              </a:ext>
            </a:extLst>
          </p:cNvPr>
          <p:cNvSpPr txBox="1"/>
          <p:nvPr/>
        </p:nvSpPr>
        <p:spPr>
          <a:xfrm>
            <a:off x="2112886" y="575872"/>
            <a:ext cx="4483224" cy="800219"/>
          </a:xfrm>
          <a:prstGeom prst="rect">
            <a:avLst/>
          </a:prstGeom>
          <a:noFill/>
        </p:spPr>
        <p:txBody>
          <a:bodyPr wrap="square" rtlCol="0">
            <a:spAutoFit/>
          </a:bodyPr>
          <a:lstStyle/>
          <a:p>
            <a:r>
              <a:rPr lang="en-US" sz="2800" dirty="0">
                <a:latin typeface="Segoe UI Black" panose="020B0A02040204020203" pitchFamily="34" charset="0"/>
                <a:ea typeface="Segoe UI Black" panose="020B0A02040204020203" pitchFamily="34" charset="0"/>
                <a:cs typeface="Sora Medium" pitchFamily="34" charset="-120"/>
              </a:rPr>
              <a:t>FEATURE ENGINEERING:</a:t>
            </a:r>
            <a:endParaRPr lang="en-US" sz="2800" dirty="0">
              <a:latin typeface="Segoe UI Black" panose="020B0A02040204020203" pitchFamily="34" charset="0"/>
              <a:ea typeface="Segoe UI Black" panose="020B0A02040204020203" pitchFamily="34" charset="0"/>
            </a:endParaRPr>
          </a:p>
          <a:p>
            <a:endParaRPr lang="en-IN" dirty="0"/>
          </a:p>
        </p:txBody>
      </p:sp>
      <p:sp>
        <p:nvSpPr>
          <p:cNvPr id="3" name="TextBox 2">
            <a:extLst>
              <a:ext uri="{FF2B5EF4-FFF2-40B4-BE49-F238E27FC236}">
                <a16:creationId xmlns:a16="http://schemas.microsoft.com/office/drawing/2014/main" id="{72AE302E-DDE3-458F-A58B-500EA613CCE2}"/>
              </a:ext>
            </a:extLst>
          </p:cNvPr>
          <p:cNvSpPr txBox="1"/>
          <p:nvPr/>
        </p:nvSpPr>
        <p:spPr>
          <a:xfrm>
            <a:off x="2112886" y="1147252"/>
            <a:ext cx="3231472" cy="646331"/>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rgbClr val="0070C0"/>
                </a:solidFill>
                <a:latin typeface="Segoe UI Black" panose="020B0A02040204020203" pitchFamily="34" charset="0"/>
                <a:ea typeface="Segoe UI Black" panose="020B0A02040204020203" pitchFamily="34" charset="0"/>
                <a:cs typeface="Sora Medium" pitchFamily="34" charset="-120"/>
              </a:rPr>
              <a:t>Time of Day</a:t>
            </a:r>
            <a:endParaRPr lang="en-US" sz="1800" dirty="0">
              <a:solidFill>
                <a:srgbClr val="0070C0"/>
              </a:solidFill>
              <a:latin typeface="Segoe UI Black" panose="020B0A02040204020203" pitchFamily="34" charset="0"/>
              <a:ea typeface="Segoe UI Black" panose="020B0A02040204020203" pitchFamily="34" charset="0"/>
            </a:endParaRPr>
          </a:p>
          <a:p>
            <a:endParaRPr lang="en-IN" dirty="0"/>
          </a:p>
        </p:txBody>
      </p:sp>
      <p:sp>
        <p:nvSpPr>
          <p:cNvPr id="4" name="TextBox 3">
            <a:extLst>
              <a:ext uri="{FF2B5EF4-FFF2-40B4-BE49-F238E27FC236}">
                <a16:creationId xmlns:a16="http://schemas.microsoft.com/office/drawing/2014/main" id="{86F42841-700D-4871-BC7C-136BFD5C6833}"/>
              </a:ext>
            </a:extLst>
          </p:cNvPr>
          <p:cNvSpPr txBox="1"/>
          <p:nvPr/>
        </p:nvSpPr>
        <p:spPr>
          <a:xfrm>
            <a:off x="2148397" y="1494545"/>
            <a:ext cx="4003829" cy="1477328"/>
          </a:xfrm>
          <a:prstGeom prst="rect">
            <a:avLst/>
          </a:prstGeom>
          <a:noFill/>
        </p:spPr>
        <p:txBody>
          <a:bodyPr wrap="square" rtlCol="0">
            <a:spAutoFit/>
          </a:bodyPr>
          <a:lstStyle/>
          <a:p>
            <a:r>
              <a:rPr lang="en-US" sz="1800" dirty="0">
                <a:solidFill>
                  <a:schemeClr val="tx1">
                    <a:lumMod val="85000"/>
                    <a:lumOff val="15000"/>
                  </a:schemeClr>
                </a:solidFill>
                <a:highlight>
                  <a:srgbClr val="C0C0C0"/>
                </a:highlight>
                <a:latin typeface="Mongolian Baiti" panose="03000500000000000000" pitchFamily="66" charset="0"/>
                <a:ea typeface="Noto Sans TC" pitchFamily="34" charset="-122"/>
                <a:cs typeface="Mongolian Baiti" panose="03000500000000000000" pitchFamily="66" charset="0"/>
              </a:rPr>
              <a:t>Add a 'timeofday' column to categorize sales into Morning, Afternoon, and Evening. This helps identify peak sales periods.</a:t>
            </a:r>
            <a:endParaRPr lang="en-US" sz="1800" dirty="0">
              <a:solidFill>
                <a:schemeClr val="tx1">
                  <a:lumMod val="85000"/>
                  <a:lumOff val="15000"/>
                </a:schemeClr>
              </a:solidFill>
              <a:highlight>
                <a:srgbClr val="C0C0C0"/>
              </a:highlight>
              <a:latin typeface="Mongolian Baiti" panose="03000500000000000000" pitchFamily="66" charset="0"/>
              <a:cs typeface="Mongolian Baiti" panose="03000500000000000000" pitchFamily="66" charset="0"/>
            </a:endParaRPr>
          </a:p>
          <a:p>
            <a:endParaRPr lang="en-IN" dirty="0"/>
          </a:p>
        </p:txBody>
      </p:sp>
      <p:sp>
        <p:nvSpPr>
          <p:cNvPr id="5" name="TextBox 4">
            <a:extLst>
              <a:ext uri="{FF2B5EF4-FFF2-40B4-BE49-F238E27FC236}">
                <a16:creationId xmlns:a16="http://schemas.microsoft.com/office/drawing/2014/main" id="{49C7869C-B414-4A91-9D3D-C1B34A57E687}"/>
              </a:ext>
            </a:extLst>
          </p:cNvPr>
          <p:cNvSpPr txBox="1"/>
          <p:nvPr/>
        </p:nvSpPr>
        <p:spPr>
          <a:xfrm>
            <a:off x="2117324" y="2885614"/>
            <a:ext cx="2556769" cy="646331"/>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rgbClr val="0070C0"/>
                </a:solidFill>
                <a:latin typeface="Segoe UI Black" panose="020B0A02040204020203" pitchFamily="34" charset="0"/>
                <a:ea typeface="Segoe UI Black" panose="020B0A02040204020203" pitchFamily="34" charset="0"/>
                <a:cs typeface="Sora Medium" pitchFamily="34" charset="-120"/>
              </a:rPr>
              <a:t>Day Name</a:t>
            </a:r>
            <a:endParaRPr lang="en-US" sz="1800" dirty="0">
              <a:solidFill>
                <a:srgbClr val="0070C0"/>
              </a:solidFill>
              <a:latin typeface="Segoe UI Black" panose="020B0A02040204020203" pitchFamily="34" charset="0"/>
              <a:ea typeface="Segoe UI Black" panose="020B0A02040204020203" pitchFamily="34" charset="0"/>
            </a:endParaRPr>
          </a:p>
          <a:p>
            <a:endParaRPr lang="en-IN" dirty="0"/>
          </a:p>
        </p:txBody>
      </p:sp>
      <p:sp>
        <p:nvSpPr>
          <p:cNvPr id="6" name="TextBox 5">
            <a:extLst>
              <a:ext uri="{FF2B5EF4-FFF2-40B4-BE49-F238E27FC236}">
                <a16:creationId xmlns:a16="http://schemas.microsoft.com/office/drawing/2014/main" id="{9EEC87E9-F1ED-48A7-84EB-FCFAA82FAB93}"/>
              </a:ext>
            </a:extLst>
          </p:cNvPr>
          <p:cNvSpPr txBox="1"/>
          <p:nvPr/>
        </p:nvSpPr>
        <p:spPr>
          <a:xfrm>
            <a:off x="2148397" y="3208780"/>
            <a:ext cx="4101483" cy="1200329"/>
          </a:xfrm>
          <a:prstGeom prst="rect">
            <a:avLst/>
          </a:prstGeom>
          <a:noFill/>
        </p:spPr>
        <p:txBody>
          <a:bodyPr wrap="square" rtlCol="0">
            <a:spAutoFit/>
          </a:bodyPr>
          <a:lstStyle/>
          <a:p>
            <a:r>
              <a:rPr lang="en-US" sz="1800" dirty="0">
                <a:solidFill>
                  <a:schemeClr val="tx1">
                    <a:lumMod val="85000"/>
                    <a:lumOff val="15000"/>
                  </a:schemeClr>
                </a:solidFill>
                <a:highlight>
                  <a:srgbClr val="C0C0C0"/>
                </a:highlight>
                <a:latin typeface="Mongolian Baiti" panose="03000500000000000000" pitchFamily="66" charset="0"/>
                <a:ea typeface="Noto Sans TC" pitchFamily="34" charset="-122"/>
                <a:cs typeface="Mongolian Baiti" panose="03000500000000000000" pitchFamily="66" charset="0"/>
              </a:rPr>
              <a:t>Create a 'dayname' column to extract the day of the week for each transaction. This reveals the busiest days for each branch.</a:t>
            </a:r>
            <a:endParaRPr lang="en-US" sz="1800" dirty="0">
              <a:solidFill>
                <a:schemeClr val="tx1">
                  <a:lumMod val="85000"/>
                  <a:lumOff val="15000"/>
                </a:schemeClr>
              </a:solidFill>
              <a:highlight>
                <a:srgbClr val="C0C0C0"/>
              </a:highlight>
              <a:latin typeface="Mongolian Baiti" panose="03000500000000000000" pitchFamily="66" charset="0"/>
              <a:cs typeface="Mongolian Baiti" panose="03000500000000000000" pitchFamily="66" charset="0"/>
            </a:endParaRPr>
          </a:p>
          <a:p>
            <a:endParaRPr lang="en-IN" dirty="0"/>
          </a:p>
        </p:txBody>
      </p:sp>
      <p:sp>
        <p:nvSpPr>
          <p:cNvPr id="7" name="TextBox 6">
            <a:extLst>
              <a:ext uri="{FF2B5EF4-FFF2-40B4-BE49-F238E27FC236}">
                <a16:creationId xmlns:a16="http://schemas.microsoft.com/office/drawing/2014/main" id="{8A337601-2697-46E0-AAF7-94463FB53519}"/>
              </a:ext>
            </a:extLst>
          </p:cNvPr>
          <p:cNvSpPr txBox="1"/>
          <p:nvPr/>
        </p:nvSpPr>
        <p:spPr>
          <a:xfrm>
            <a:off x="2112886" y="4409109"/>
            <a:ext cx="2867487"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0070C0"/>
                </a:solidFill>
                <a:latin typeface="Segoe UI Black" panose="020B0A02040204020203" pitchFamily="34" charset="0"/>
                <a:ea typeface="Segoe UI Black" panose="020B0A02040204020203" pitchFamily="34" charset="0"/>
                <a:cs typeface="Sora Medium" pitchFamily="34" charset="-120"/>
              </a:rPr>
              <a:t>Month Name</a:t>
            </a:r>
            <a:endParaRPr lang="en-US" dirty="0">
              <a:solidFill>
                <a:srgbClr val="0070C0"/>
              </a:solidFill>
              <a:latin typeface="Segoe UI Black" panose="020B0A02040204020203" pitchFamily="34" charset="0"/>
              <a:ea typeface="Segoe UI Black" panose="020B0A02040204020203" pitchFamily="34" charset="0"/>
            </a:endParaRPr>
          </a:p>
          <a:p>
            <a:endParaRPr lang="en-IN" dirty="0"/>
          </a:p>
        </p:txBody>
      </p:sp>
      <p:sp>
        <p:nvSpPr>
          <p:cNvPr id="8" name="TextBox 7">
            <a:extLst>
              <a:ext uri="{FF2B5EF4-FFF2-40B4-BE49-F238E27FC236}">
                <a16:creationId xmlns:a16="http://schemas.microsoft.com/office/drawing/2014/main" id="{FC7F3CCC-7FDF-4C96-98AA-5CE9B114B3B1}"/>
              </a:ext>
            </a:extLst>
          </p:cNvPr>
          <p:cNvSpPr txBox="1"/>
          <p:nvPr/>
        </p:nvSpPr>
        <p:spPr>
          <a:xfrm>
            <a:off x="2148397" y="4778441"/>
            <a:ext cx="4279036" cy="1477328"/>
          </a:xfrm>
          <a:prstGeom prst="rect">
            <a:avLst/>
          </a:prstGeom>
          <a:noFill/>
        </p:spPr>
        <p:txBody>
          <a:bodyPr wrap="square" rtlCol="0">
            <a:spAutoFit/>
          </a:bodyPr>
          <a:lstStyle/>
          <a:p>
            <a:r>
              <a:rPr lang="en-US" sz="1800" dirty="0">
                <a:solidFill>
                  <a:schemeClr val="tx1">
                    <a:lumMod val="85000"/>
                    <a:lumOff val="15000"/>
                  </a:schemeClr>
                </a:solidFill>
                <a:highlight>
                  <a:srgbClr val="C0C0C0"/>
                </a:highlight>
                <a:latin typeface="Mongolian Baiti" panose="03000500000000000000" pitchFamily="66" charset="0"/>
                <a:ea typeface="Noto Sans TC" pitchFamily="34" charset="-122"/>
                <a:cs typeface="Mongolian Baiti" panose="03000500000000000000" pitchFamily="66" charset="0"/>
              </a:rPr>
              <a:t>Include a 'monthname' column to extract the month of the year for each transaction. This identifies months with the highest sales and profit.</a:t>
            </a:r>
            <a:endParaRPr lang="en-US" sz="1800" dirty="0">
              <a:solidFill>
                <a:schemeClr val="tx1">
                  <a:lumMod val="85000"/>
                  <a:lumOff val="15000"/>
                </a:schemeClr>
              </a:solidFill>
              <a:highlight>
                <a:srgbClr val="C0C0C0"/>
              </a:highlight>
              <a:latin typeface="Mongolian Baiti" panose="03000500000000000000" pitchFamily="66" charset="0"/>
              <a:cs typeface="Mongolian Baiti" panose="03000500000000000000" pitchFamily="66" charset="0"/>
            </a:endParaRPr>
          </a:p>
          <a:p>
            <a:endParaRPr lang="en-IN" dirty="0"/>
          </a:p>
        </p:txBody>
      </p:sp>
      <p:pic>
        <p:nvPicPr>
          <p:cNvPr id="10" name="Picture 9">
            <a:extLst>
              <a:ext uri="{FF2B5EF4-FFF2-40B4-BE49-F238E27FC236}">
                <a16:creationId xmlns:a16="http://schemas.microsoft.com/office/drawing/2014/main" id="{9186DBA8-92E2-4D1E-8477-83DDBFA45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9110" y="1793583"/>
            <a:ext cx="4305300" cy="3261857"/>
          </a:xfrm>
          <a:prstGeom prst="rect">
            <a:avLst/>
          </a:prstGeom>
          <a:ln>
            <a:noFill/>
          </a:ln>
          <a:effectLst>
            <a:outerShdw blurRad="292100" dist="139700" dir="2700000" algn="tl" rotWithShape="0">
              <a:srgbClr val="333333">
                <a:alpha val="65000"/>
              </a:srgbClr>
            </a:outerShdw>
            <a:softEdge rad="127000"/>
          </a:effectLst>
        </p:spPr>
      </p:pic>
    </p:spTree>
    <p:extLst>
      <p:ext uri="{BB962C8B-B14F-4D97-AF65-F5344CB8AC3E}">
        <p14:creationId xmlns:p14="http://schemas.microsoft.com/office/powerpoint/2010/main" val="381621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E5090-7505-498D-BFD6-8D6E26ECA5AF}"/>
              </a:ext>
            </a:extLst>
          </p:cNvPr>
          <p:cNvSpPr txBox="1"/>
          <p:nvPr/>
        </p:nvSpPr>
        <p:spPr>
          <a:xfrm>
            <a:off x="1686758" y="552768"/>
            <a:ext cx="5841507" cy="1323439"/>
          </a:xfrm>
          <a:prstGeom prst="rect">
            <a:avLst/>
          </a:prstGeom>
          <a:noFill/>
        </p:spPr>
        <p:txBody>
          <a:bodyPr wrap="square" rtlCol="0">
            <a:spAutoFit/>
          </a:bodyPr>
          <a:lstStyle/>
          <a:p>
            <a:r>
              <a:rPr lang="en-IN" sz="4000" u="sng" dirty="0">
                <a:latin typeface="Segoe UI Black" panose="020B0A02040204020203" pitchFamily="34" charset="0"/>
                <a:ea typeface="Segoe UI Black" panose="020B0A02040204020203" pitchFamily="34" charset="0"/>
              </a:rPr>
              <a:t>DATA INSIGHTS:</a:t>
            </a:r>
          </a:p>
          <a:p>
            <a:endParaRPr lang="en-IN" sz="4000" u="sng"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4DB7E64D-91AC-467E-B7BF-7D157CAD5222}"/>
              </a:ext>
            </a:extLst>
          </p:cNvPr>
          <p:cNvSpPr txBox="1"/>
          <p:nvPr/>
        </p:nvSpPr>
        <p:spPr>
          <a:xfrm>
            <a:off x="1686758" y="1665829"/>
            <a:ext cx="4589755" cy="420756"/>
          </a:xfrm>
          <a:prstGeom prst="rect">
            <a:avLst/>
          </a:prstGeom>
          <a:noFill/>
        </p:spPr>
        <p:txBody>
          <a:bodyPr wrap="square" rtlCol="0">
            <a:spAutoFit/>
          </a:bodyPr>
          <a:lstStyle/>
          <a:p>
            <a:pPr marL="342900" indent="-342900">
              <a:lnSpc>
                <a:spcPts val="2750"/>
              </a:lnSpc>
              <a:buFont typeface="+mj-lt"/>
              <a:buAutoNum type="arabicPeriod"/>
            </a:pPr>
            <a:r>
              <a:rPr lang="en-US" sz="1800" u="sng" dirty="0">
                <a:solidFill>
                  <a:schemeClr val="tx2"/>
                </a:solidFill>
                <a:latin typeface="Berlin Sans FB Demi" panose="020E0802020502020306" pitchFamily="34" charset="0"/>
                <a:ea typeface="Sora Medium" pitchFamily="34" charset="-122"/>
                <a:cs typeface="Sora Medium" pitchFamily="34" charset="-120"/>
              </a:rPr>
              <a:t>Product Analysis:</a:t>
            </a:r>
            <a:endParaRPr lang="en-US" sz="1800" u="sng" dirty="0">
              <a:solidFill>
                <a:schemeClr val="tx2"/>
              </a:solidFill>
              <a:latin typeface="Berlin Sans FB Demi" panose="020E0802020502020306" pitchFamily="34" charset="0"/>
            </a:endParaRPr>
          </a:p>
        </p:txBody>
      </p:sp>
      <p:sp>
        <p:nvSpPr>
          <p:cNvPr id="4" name="TextBox 3">
            <a:extLst>
              <a:ext uri="{FF2B5EF4-FFF2-40B4-BE49-F238E27FC236}">
                <a16:creationId xmlns:a16="http://schemas.microsoft.com/office/drawing/2014/main" id="{BF928910-73C1-4CFB-A0F8-A6E0443C5500}"/>
              </a:ext>
            </a:extLst>
          </p:cNvPr>
          <p:cNvSpPr txBox="1"/>
          <p:nvPr/>
        </p:nvSpPr>
        <p:spPr>
          <a:xfrm>
            <a:off x="1210321" y="2148395"/>
            <a:ext cx="10981679" cy="2554545"/>
          </a:xfrm>
          <a:prstGeom prst="rect">
            <a:avLst/>
          </a:prstGeom>
          <a:noFill/>
        </p:spPr>
        <p:txBody>
          <a:bodyPr wrap="square" rtlCol="0">
            <a:spAutoFit/>
          </a:bodyPr>
          <a:lstStyle/>
          <a:p>
            <a:pPr marL="342900" indent="-342900">
              <a:buFont typeface="Arial" panose="020B0604020202020204" pitchFamily="34" charset="0"/>
              <a:buChar char="•"/>
            </a:pPr>
            <a:endParaRPr lang="en-GB" sz="2000" dirty="0">
              <a:latin typeface="Mongolian Baiti" panose="03000500000000000000" pitchFamily="66" charset="0"/>
              <a:cs typeface="Mongolian Baiti" panose="03000500000000000000" pitchFamily="66" charset="0"/>
            </a:endParaRPr>
          </a:p>
          <a:p>
            <a:pPr marL="342900" indent="-342900">
              <a:buFont typeface="Arial" panose="020B0604020202020204" pitchFamily="34" charset="0"/>
              <a:buChar char="•"/>
            </a:pPr>
            <a:r>
              <a:rPr lang="en-GB" sz="2000" dirty="0">
                <a:latin typeface="Mongolian Baiti" panose="03000500000000000000" pitchFamily="66" charset="0"/>
                <a:cs typeface="Mongolian Baiti" panose="03000500000000000000" pitchFamily="66" charset="0"/>
              </a:rPr>
              <a:t>HIGHEST REVENUE PRODUCT LINE: Food and Beverages Generating Highest Revenue. </a:t>
            </a:r>
          </a:p>
          <a:p>
            <a:pPr marL="342900" indent="-342900">
              <a:buFont typeface="Arial" panose="020B0604020202020204" pitchFamily="34" charset="0"/>
              <a:buChar char="•"/>
            </a:pPr>
            <a:endParaRPr lang="en-GB" sz="2000" dirty="0">
              <a:latin typeface="Mongolian Baiti" panose="03000500000000000000" pitchFamily="66" charset="0"/>
              <a:cs typeface="Mongolian Baiti" panose="03000500000000000000" pitchFamily="66" charset="0"/>
            </a:endParaRPr>
          </a:p>
          <a:p>
            <a:pPr marL="342900" indent="-342900">
              <a:buFont typeface="Arial" panose="020B0604020202020204" pitchFamily="34" charset="0"/>
              <a:buChar char="•"/>
            </a:pPr>
            <a:r>
              <a:rPr lang="en-GB" sz="2000" dirty="0">
                <a:latin typeface="Mongolian Baiti" panose="03000500000000000000" pitchFamily="66" charset="0"/>
                <a:cs typeface="Mongolian Baiti" panose="03000500000000000000" pitchFamily="66" charset="0"/>
              </a:rPr>
              <a:t>LOWEST REVENUE PRODUCT LINE: Health and beauty Generating Lowest Revenue.</a:t>
            </a:r>
          </a:p>
          <a:p>
            <a:pPr marL="342900" indent="-342900">
              <a:buFont typeface="Arial" panose="020B0604020202020204" pitchFamily="34" charset="0"/>
              <a:buChar char="•"/>
            </a:pPr>
            <a:endParaRPr lang="en-GB" sz="2000" dirty="0">
              <a:latin typeface="Mongolian Baiti" panose="03000500000000000000" pitchFamily="66" charset="0"/>
              <a:cs typeface="Mongolian Baiti" panose="03000500000000000000" pitchFamily="66" charset="0"/>
            </a:endParaRPr>
          </a:p>
          <a:p>
            <a:pPr marL="342900" indent="-342900">
              <a:buFont typeface="Arial" panose="020B0604020202020204" pitchFamily="34" charset="0"/>
              <a:buChar char="•"/>
            </a:pPr>
            <a:r>
              <a:rPr lang="en-GB" sz="2000" dirty="0">
                <a:latin typeface="Mongolian Baiti" panose="03000500000000000000" pitchFamily="66" charset="0"/>
                <a:cs typeface="Mongolian Baiti" panose="03000500000000000000" pitchFamily="66" charset="0"/>
              </a:rPr>
              <a:t>HIGHEST SALES PRODUCT LINE: Electronic Accessories.</a:t>
            </a:r>
          </a:p>
          <a:p>
            <a:pPr marL="342900" indent="-342900">
              <a:buFont typeface="Arial" panose="020B0604020202020204" pitchFamily="34" charset="0"/>
              <a:buChar char="•"/>
            </a:pPr>
            <a:endParaRPr lang="en-GB" sz="2000" dirty="0">
              <a:latin typeface="Mongolian Baiti" panose="03000500000000000000" pitchFamily="66" charset="0"/>
              <a:cs typeface="Mongolian Baiti" panose="03000500000000000000" pitchFamily="66" charset="0"/>
            </a:endParaRPr>
          </a:p>
          <a:p>
            <a:pPr marL="342900" indent="-342900">
              <a:buFont typeface="Arial" panose="020B0604020202020204" pitchFamily="34" charset="0"/>
              <a:buChar char="•"/>
            </a:pPr>
            <a:r>
              <a:rPr lang="en-GB" sz="2000" dirty="0">
                <a:latin typeface="Mongolian Baiti" panose="03000500000000000000" pitchFamily="66" charset="0"/>
                <a:cs typeface="Mongolian Baiti" panose="03000500000000000000" pitchFamily="66" charset="0"/>
              </a:rPr>
              <a:t>LOWEST SALES PRODUCT LINE: Health and Beauty.</a:t>
            </a:r>
            <a:endParaRPr lang="en-IN" sz="20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89794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BA577-A530-4AEF-A462-6032608F35C1}"/>
              </a:ext>
            </a:extLst>
          </p:cNvPr>
          <p:cNvSpPr txBox="1"/>
          <p:nvPr/>
        </p:nvSpPr>
        <p:spPr>
          <a:xfrm>
            <a:off x="1526960" y="1416857"/>
            <a:ext cx="4048217" cy="984885"/>
          </a:xfrm>
          <a:prstGeom prst="rect">
            <a:avLst/>
          </a:prstGeom>
          <a:noFill/>
        </p:spPr>
        <p:txBody>
          <a:bodyPr wrap="square" rtlCol="0">
            <a:spAutoFit/>
          </a:bodyPr>
          <a:lstStyle/>
          <a:p>
            <a:pPr marL="457200" indent="-457200">
              <a:buAutoNum type="arabicPeriod" startAt="2"/>
            </a:pPr>
            <a:r>
              <a:rPr lang="en-US" sz="2000" u="sng" dirty="0">
                <a:solidFill>
                  <a:schemeClr val="tx2"/>
                </a:solidFill>
                <a:latin typeface="Berlin Sans FB Demi" panose="020E0802020502020306" pitchFamily="34" charset="0"/>
                <a:ea typeface="Segoe UI Black" panose="020B0A02040204020203" pitchFamily="34" charset="0"/>
                <a:cs typeface="Sora Medium" pitchFamily="34" charset="-120"/>
              </a:rPr>
              <a:t>Sales Analysis:</a:t>
            </a:r>
          </a:p>
          <a:p>
            <a:endParaRPr lang="en-US" sz="2000" u="sng" dirty="0">
              <a:solidFill>
                <a:schemeClr val="tx2"/>
              </a:solidFill>
              <a:latin typeface="Berlin Sans FB Demi" panose="020E0802020502020306" pitchFamily="34" charset="0"/>
              <a:ea typeface="Segoe UI Black" panose="020B0A02040204020203" pitchFamily="34" charset="0"/>
            </a:endParaRPr>
          </a:p>
          <a:p>
            <a:endParaRPr lang="en-IN" dirty="0"/>
          </a:p>
        </p:txBody>
      </p:sp>
      <p:sp>
        <p:nvSpPr>
          <p:cNvPr id="4" name="TextBox 3">
            <a:extLst>
              <a:ext uri="{FF2B5EF4-FFF2-40B4-BE49-F238E27FC236}">
                <a16:creationId xmlns:a16="http://schemas.microsoft.com/office/drawing/2014/main" id="{149F6B0C-C281-41D3-AE75-D71E7F2BEF4E}"/>
              </a:ext>
            </a:extLst>
          </p:cNvPr>
          <p:cNvSpPr txBox="1"/>
          <p:nvPr/>
        </p:nvSpPr>
        <p:spPr>
          <a:xfrm>
            <a:off x="1207363" y="1740023"/>
            <a:ext cx="11150354" cy="373371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Mongolian Baiti" panose="03000500000000000000" pitchFamily="66" charset="0"/>
              <a:cs typeface="Mongolian Baiti" panose="03000500000000000000" pitchFamily="66" charset="0"/>
            </a:endParaRPr>
          </a:p>
          <a:p>
            <a:pPr marL="342900" marR="0" lvl="0"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Mongolian Baiti" panose="03000500000000000000" pitchFamily="66" charset="0"/>
                <a:cs typeface="Mongolian Baiti" panose="03000500000000000000" pitchFamily="66" charset="0"/>
              </a:rPr>
              <a:t>MONTH WITH HIGHEST REVENUE: January has Generated Highest Revenue.</a:t>
            </a:r>
          </a:p>
          <a:p>
            <a:pPr marL="342900" marR="0" lvl="0"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Mongolian Baiti" panose="03000500000000000000" pitchFamily="66" charset="0"/>
                <a:cs typeface="Mongolian Baiti" panose="03000500000000000000" pitchFamily="66" charset="0"/>
              </a:rPr>
              <a:t>MONTH WITH LOWEST REVENUE: February has Generated Lowest Revenue. </a:t>
            </a:r>
          </a:p>
          <a:p>
            <a:pPr marL="342900" marR="0" lvl="0"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Mongolian Baiti" panose="03000500000000000000" pitchFamily="66" charset="0"/>
                <a:cs typeface="Mongolian Baiti" panose="03000500000000000000" pitchFamily="66" charset="0"/>
              </a:rPr>
              <a:t>CITY WITH HIGHEST REVENUE: Naypyitaw has Generated Highest Revenue. </a:t>
            </a:r>
          </a:p>
          <a:p>
            <a:pPr marL="342900" marR="0" lvl="0"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Mongolian Baiti" panose="03000500000000000000" pitchFamily="66" charset="0"/>
                <a:cs typeface="Mongolian Baiti" panose="03000500000000000000" pitchFamily="66" charset="0"/>
              </a:rPr>
              <a:t>CITY WITH LOWEST REVENUE: Mandalay has Generated Lowest Revenue. </a:t>
            </a:r>
          </a:p>
          <a:p>
            <a:pPr marL="342900" marR="0" lvl="0"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Mongolian Baiti" panose="03000500000000000000" pitchFamily="66" charset="0"/>
                <a:cs typeface="Mongolian Baiti" panose="03000500000000000000" pitchFamily="66" charset="0"/>
              </a:rPr>
              <a:t>PEAK SALES TIME OF DAY: Afternoon has recorded Highest Sales while Morning with Lowest Sales.</a:t>
            </a:r>
          </a:p>
          <a:p>
            <a:pPr marL="342900" marR="0" lvl="0"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Mongolian Baiti" panose="03000500000000000000" pitchFamily="66" charset="0"/>
                <a:cs typeface="Mongolian Baiti" panose="03000500000000000000" pitchFamily="66" charset="0"/>
              </a:rPr>
              <a:t>PEAK SALES DAY OF WEEK: Saturday has recorded Highest Sales.</a:t>
            </a:r>
            <a:endParaRPr kumimoji="0" lang="en-IN" sz="2000" b="0" i="0" u="none" strike="noStrike" kern="1200" cap="none" spc="0" normalizeH="0" baseline="0" noProof="0" dirty="0">
              <a:ln>
                <a:noFill/>
              </a:ln>
              <a:solidFill>
                <a:prstClr val="black"/>
              </a:solidFill>
              <a:effectLst/>
              <a:uLnTx/>
              <a:uFillTx/>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40838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E6FBB-101D-49D4-8A59-F77A90AB2B1D}"/>
              </a:ext>
            </a:extLst>
          </p:cNvPr>
          <p:cNvSpPr txBox="1"/>
          <p:nvPr/>
        </p:nvSpPr>
        <p:spPr>
          <a:xfrm>
            <a:off x="1442621" y="1347808"/>
            <a:ext cx="7767961" cy="427361"/>
          </a:xfrm>
          <a:prstGeom prst="rect">
            <a:avLst/>
          </a:prstGeom>
          <a:noFill/>
        </p:spPr>
        <p:txBody>
          <a:bodyPr wrap="square" rtlCol="0">
            <a:spAutoFit/>
          </a:bodyPr>
          <a:lstStyle/>
          <a:p>
            <a:pPr marL="0" indent="0">
              <a:lnSpc>
                <a:spcPts val="2750"/>
              </a:lnSpc>
              <a:buNone/>
            </a:pPr>
            <a:r>
              <a:rPr lang="en-US" sz="2000" u="sng" dirty="0">
                <a:solidFill>
                  <a:schemeClr val="tx2"/>
                </a:solidFill>
                <a:latin typeface="Berlin Sans FB Demi" panose="020E0802020502020306" pitchFamily="34" charset="0"/>
                <a:ea typeface="Sora Medium" pitchFamily="34" charset="-122"/>
                <a:cs typeface="Sora Medium" pitchFamily="34" charset="-120"/>
              </a:rPr>
              <a:t>3. Customer Analysis:</a:t>
            </a:r>
            <a:endParaRPr lang="en-US" sz="2000" u="sng" dirty="0">
              <a:solidFill>
                <a:schemeClr val="tx2"/>
              </a:solidFill>
              <a:latin typeface="Berlin Sans FB Demi" panose="020E0802020502020306" pitchFamily="34" charset="0"/>
            </a:endParaRPr>
          </a:p>
        </p:txBody>
      </p:sp>
      <p:sp>
        <p:nvSpPr>
          <p:cNvPr id="3" name="TextBox 2">
            <a:extLst>
              <a:ext uri="{FF2B5EF4-FFF2-40B4-BE49-F238E27FC236}">
                <a16:creationId xmlns:a16="http://schemas.microsoft.com/office/drawing/2014/main" id="{38932271-7835-46F0-8447-2636A2F9CA7A}"/>
              </a:ext>
            </a:extLst>
          </p:cNvPr>
          <p:cNvSpPr txBox="1"/>
          <p:nvPr/>
        </p:nvSpPr>
        <p:spPr>
          <a:xfrm>
            <a:off x="1442621" y="2342497"/>
            <a:ext cx="12393228" cy="29540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latin typeface="Mongolian Baiti" panose="03000500000000000000" pitchFamily="66" charset="0"/>
                <a:cs typeface="Mongolian Baiti" panose="03000500000000000000" pitchFamily="66" charset="0"/>
              </a:rPr>
              <a:t>PREDOMINANT GENDER: Females contributed more to Revenue, although difference between </a:t>
            </a:r>
          </a:p>
          <a:p>
            <a:pPr>
              <a:lnSpc>
                <a:spcPct val="150000"/>
              </a:lnSpc>
            </a:pPr>
            <a:r>
              <a:rPr lang="en-GB" dirty="0">
                <a:latin typeface="Mongolian Baiti" panose="03000500000000000000" pitchFamily="66" charset="0"/>
                <a:cs typeface="Mongolian Baiti" panose="03000500000000000000" pitchFamily="66" charset="0"/>
              </a:rPr>
              <a:t>     contribution is not much.</a:t>
            </a:r>
          </a:p>
          <a:p>
            <a:pPr marL="285750" indent="-285750">
              <a:lnSpc>
                <a:spcPct val="150000"/>
              </a:lnSpc>
              <a:buFont typeface="Arial" panose="020B0604020202020204" pitchFamily="34" charset="0"/>
              <a:buChar char="•"/>
            </a:pPr>
            <a:r>
              <a:rPr lang="en-GB" dirty="0">
                <a:latin typeface="Mongolian Baiti" panose="03000500000000000000" pitchFamily="66" charset="0"/>
                <a:cs typeface="Mongolian Baiti" panose="03000500000000000000" pitchFamily="66" charset="0"/>
              </a:rPr>
              <a:t>PREDOMINANT CUSTOMER TYPE: Member.</a:t>
            </a:r>
          </a:p>
          <a:p>
            <a:pPr marL="285750" indent="-285750">
              <a:lnSpc>
                <a:spcPct val="150000"/>
              </a:lnSpc>
              <a:buFont typeface="Arial" panose="020B0604020202020204" pitchFamily="34" charset="0"/>
              <a:buChar char="•"/>
            </a:pPr>
            <a:r>
              <a:rPr lang="en-GB" dirty="0">
                <a:latin typeface="Mongolian Baiti" panose="03000500000000000000" pitchFamily="66" charset="0"/>
                <a:cs typeface="Mongolian Baiti" panose="03000500000000000000" pitchFamily="66" charset="0"/>
              </a:rPr>
              <a:t>HIGHEST REVENUE GENDER: Female. </a:t>
            </a:r>
          </a:p>
          <a:p>
            <a:pPr marL="285750" indent="-285750">
              <a:lnSpc>
                <a:spcPct val="150000"/>
              </a:lnSpc>
              <a:buFont typeface="Arial" panose="020B0604020202020204" pitchFamily="34" charset="0"/>
              <a:buChar char="•"/>
            </a:pPr>
            <a:r>
              <a:rPr lang="en-GB" dirty="0">
                <a:latin typeface="Mongolian Baiti" panose="03000500000000000000" pitchFamily="66" charset="0"/>
                <a:cs typeface="Mongolian Baiti" panose="03000500000000000000" pitchFamily="66" charset="0"/>
              </a:rPr>
              <a:t>HIGHEST REVENUE CUSTOMER TYPE: Member. </a:t>
            </a:r>
          </a:p>
          <a:p>
            <a:pPr marL="285750" indent="-285750">
              <a:lnSpc>
                <a:spcPct val="150000"/>
              </a:lnSpc>
              <a:buFont typeface="Arial" panose="020B0604020202020204" pitchFamily="34" charset="0"/>
              <a:buChar char="•"/>
            </a:pPr>
            <a:r>
              <a:rPr lang="en-GB" dirty="0">
                <a:latin typeface="Mongolian Baiti" panose="03000500000000000000" pitchFamily="66" charset="0"/>
                <a:cs typeface="Mongolian Baiti" panose="03000500000000000000" pitchFamily="66" charset="0"/>
              </a:rPr>
              <a:t>MOST POPULAR PRODUCT LINE (MALE): Health and Beauty.</a:t>
            </a:r>
          </a:p>
          <a:p>
            <a:pPr marL="285750" indent="-285750">
              <a:lnSpc>
                <a:spcPct val="150000"/>
              </a:lnSpc>
              <a:buFont typeface="Arial" panose="020B0604020202020204" pitchFamily="34" charset="0"/>
              <a:buChar char="•"/>
            </a:pPr>
            <a:r>
              <a:rPr lang="en-GB" dirty="0">
                <a:latin typeface="Mongolian Baiti" panose="03000500000000000000" pitchFamily="66" charset="0"/>
                <a:cs typeface="Mongolian Baiti" panose="03000500000000000000" pitchFamily="66" charset="0"/>
              </a:rPr>
              <a:t>MOST POPULAR PRODUCT LINE (FEMALE): Fashion and Accessories.</a:t>
            </a:r>
            <a:endParaRPr lang="en-IN"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16165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D8E469-E7EE-4855-859A-5345F3DA39C3}"/>
              </a:ext>
            </a:extLst>
          </p:cNvPr>
          <p:cNvSpPr txBox="1"/>
          <p:nvPr/>
        </p:nvSpPr>
        <p:spPr>
          <a:xfrm>
            <a:off x="1704513" y="944251"/>
            <a:ext cx="6835806" cy="646331"/>
          </a:xfrm>
          <a:prstGeom prst="rect">
            <a:avLst/>
          </a:prstGeom>
          <a:noFill/>
        </p:spPr>
        <p:txBody>
          <a:bodyPr wrap="square" rtlCol="0">
            <a:spAutoFit/>
          </a:bodyPr>
          <a:lstStyle/>
          <a:p>
            <a:r>
              <a:rPr lang="en-IN" sz="3600" u="sng" dirty="0">
                <a:latin typeface="Segoe UI Black" panose="020B0A02040204020203" pitchFamily="34" charset="0"/>
                <a:ea typeface="Segoe UI Black" panose="020B0A02040204020203" pitchFamily="34" charset="0"/>
              </a:rPr>
              <a:t>Business Problem:</a:t>
            </a:r>
          </a:p>
        </p:txBody>
      </p:sp>
      <p:sp>
        <p:nvSpPr>
          <p:cNvPr id="3" name="TextBox 2">
            <a:extLst>
              <a:ext uri="{FF2B5EF4-FFF2-40B4-BE49-F238E27FC236}">
                <a16:creationId xmlns:a16="http://schemas.microsoft.com/office/drawing/2014/main" id="{68859AFD-A4B3-4C9C-AF3E-F67F53E08341}"/>
              </a:ext>
            </a:extLst>
          </p:cNvPr>
          <p:cNvSpPr txBox="1"/>
          <p:nvPr/>
        </p:nvSpPr>
        <p:spPr>
          <a:xfrm>
            <a:off x="1553593" y="1721481"/>
            <a:ext cx="5024761" cy="17075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dirty="0">
                <a:latin typeface="Mongolian Baiti" panose="03000500000000000000" pitchFamily="66" charset="0"/>
                <a:cs typeface="Mongolian Baiti" panose="03000500000000000000" pitchFamily="66" charset="0"/>
              </a:rPr>
              <a:t>The Amazon company is facing significant challenge to gain insight from the sales data to understand the different factors that affect sales of the different branches.</a:t>
            </a:r>
            <a:endParaRPr lang="en-IN" dirty="0">
              <a:latin typeface="Mongolian Baiti" panose="03000500000000000000" pitchFamily="66" charset="0"/>
              <a:cs typeface="Mongolian Baiti" panose="03000500000000000000" pitchFamily="66" charset="0"/>
            </a:endParaRPr>
          </a:p>
        </p:txBody>
      </p:sp>
      <p:pic>
        <p:nvPicPr>
          <p:cNvPr id="5" name="Picture 4">
            <a:extLst>
              <a:ext uri="{FF2B5EF4-FFF2-40B4-BE49-F238E27FC236}">
                <a16:creationId xmlns:a16="http://schemas.microsoft.com/office/drawing/2014/main" id="{2E5F6DB7-67DC-4246-B585-C7B1A1BE2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115" y="2446563"/>
            <a:ext cx="4403324" cy="3812193"/>
          </a:xfrm>
          <a:prstGeom prst="rect">
            <a:avLst/>
          </a:prstGeom>
        </p:spPr>
      </p:pic>
    </p:spTree>
    <p:extLst>
      <p:ext uri="{BB962C8B-B14F-4D97-AF65-F5344CB8AC3E}">
        <p14:creationId xmlns:p14="http://schemas.microsoft.com/office/powerpoint/2010/main" val="2652025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247</TotalTime>
  <Words>618</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Berlin Sans FB Demi</vt:lpstr>
      <vt:lpstr>Corbel</vt:lpstr>
      <vt:lpstr>Mongolian Baiti</vt:lpstr>
      <vt:lpstr>Noto Sans TC Bold</vt:lpstr>
      <vt:lpstr>Segoe UI Black</vt:lpstr>
      <vt:lpstr>Tw Cen MT</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 jadhav</dc:creator>
  <cp:lastModifiedBy>abhilash jadhav</cp:lastModifiedBy>
  <cp:revision>25</cp:revision>
  <dcterms:created xsi:type="dcterms:W3CDTF">2025-02-17T19:14:29Z</dcterms:created>
  <dcterms:modified xsi:type="dcterms:W3CDTF">2025-02-22T15:40:23Z</dcterms:modified>
</cp:coreProperties>
</file>