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35"/>
  </p:notesMasterIdLst>
  <p:sldIdLst>
    <p:sldId id="300" r:id="rId3"/>
    <p:sldId id="323" r:id="rId4"/>
    <p:sldId id="302" r:id="rId5"/>
    <p:sldId id="324" r:id="rId6"/>
    <p:sldId id="335" r:id="rId7"/>
    <p:sldId id="336" r:id="rId8"/>
    <p:sldId id="337" r:id="rId9"/>
    <p:sldId id="338" r:id="rId10"/>
    <p:sldId id="339" r:id="rId11"/>
    <p:sldId id="325" r:id="rId12"/>
    <p:sldId id="326" r:id="rId13"/>
    <p:sldId id="340" r:id="rId14"/>
    <p:sldId id="352" r:id="rId15"/>
    <p:sldId id="320" r:id="rId16"/>
    <p:sldId id="349" r:id="rId17"/>
    <p:sldId id="350" r:id="rId18"/>
    <p:sldId id="321" r:id="rId19"/>
    <p:sldId id="351" r:id="rId20"/>
    <p:sldId id="341" r:id="rId21"/>
    <p:sldId id="353" r:id="rId22"/>
    <p:sldId id="354" r:id="rId23"/>
    <p:sldId id="355" r:id="rId24"/>
    <p:sldId id="356" r:id="rId25"/>
    <p:sldId id="357" r:id="rId26"/>
    <p:sldId id="358" r:id="rId27"/>
    <p:sldId id="342" r:id="rId28"/>
    <p:sldId id="345" r:id="rId29"/>
    <p:sldId id="346" r:id="rId30"/>
    <p:sldId id="348" r:id="rId31"/>
    <p:sldId id="347" r:id="rId32"/>
    <p:sldId id="318" r:id="rId33"/>
    <p:sldId id="31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87" autoAdjust="0"/>
    <p:restoredTop sz="60422" autoAdjust="0"/>
  </p:normalViewPr>
  <p:slideViewPr>
    <p:cSldViewPr snapToGrid="0">
      <p:cViewPr varScale="1">
        <p:scale>
          <a:sx n="62" d="100"/>
          <a:sy n="62" d="100"/>
        </p:scale>
        <p:origin x="774" y="66"/>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59" d="100"/>
          <a:sy n="59" d="100"/>
        </p:scale>
        <p:origin x="210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9/18/2018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r>
              <a:rPr lang="en-US" sz="1000" dirty="0"/>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 </a:t>
            </a:r>
          </a:p>
          <a:p>
            <a:r>
              <a:rPr lang="en-US" sz="1000" dirty="0"/>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 </a:t>
            </a:r>
          </a:p>
          <a:p>
            <a:r>
              <a:rPr lang="en-US" sz="1000" dirty="0"/>
              <a:t>© 2017 Microsoft Corporation. All rights reserved. Microsoft and the trademarks listed at </a:t>
            </a:r>
            <a:r>
              <a:rPr lang="en-US" sz="1000" dirty="0">
                <a:hlinkClick r:id="rId3"/>
              </a:rPr>
              <a:t>https://www.microsoft.com/en-us/legal/intellectualproperty/Trademarks/Usage/General.aspx</a:t>
            </a:r>
            <a:r>
              <a:rPr lang="en-US" sz="1000" dirty="0"/>
              <a:t> are trademarks of the Microsoft group of companies. All other trademarks are property of their respective owners.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1045007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2131441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3785222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9372269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15686572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16954238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Continuous Integration and Deployment</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What available system should you use to automate software builds and deployments of the application?</a:t>
            </a:r>
          </a:p>
          <a:p>
            <a:r>
              <a:rPr lang="en-US" sz="1200" b="0" i="0" kern="1200" dirty="0">
                <a:solidFill>
                  <a:schemeClr val="tx1"/>
                </a:solidFill>
                <a:effectLst/>
                <a:latin typeface="+mn-lt"/>
                <a:ea typeface="+mn-ea"/>
                <a:cs typeface="+mn-cs"/>
              </a:rPr>
              <a:t>Visual Studio Team Services' build and release management features are a complete end to end solution for automating builds deployment for the solutions. From there, you can customize the gates your solution needs to promote the solution from environment to environment. You're in complete control of how the CI/CD process is implemented.</a:t>
            </a:r>
          </a:p>
          <a:p>
            <a:r>
              <a:rPr lang="en-US" sz="1200" b="0" i="0" kern="1200" dirty="0">
                <a:solidFill>
                  <a:schemeClr val="tx1"/>
                </a:solidFill>
                <a:effectLst/>
                <a:latin typeface="+mn-lt"/>
                <a:ea typeface="+mn-ea"/>
                <a:cs typeface="+mn-cs"/>
              </a:rPr>
              <a:t>Once we have the build definition producing build artifacts, we create a release pipeline using the Release Management features of Visual Studio Team Services.</a:t>
            </a:r>
          </a:p>
          <a:p>
            <a:r>
              <a:rPr lang="en-US" sz="1200" b="0" i="0" kern="1200" dirty="0">
                <a:solidFill>
                  <a:schemeClr val="tx1"/>
                </a:solidFill>
                <a:effectLst/>
                <a:latin typeface="+mn-lt"/>
                <a:ea typeface="+mn-ea"/>
                <a:cs typeface="+mn-cs"/>
              </a:rPr>
              <a:t>The release pipeline is like the build definition in that it is a series to steps or tasks that we put together to produce an outcome. In this case...we produce the deployment of a release to one or more environments and perform some level of validation and verification of each release.</a:t>
            </a:r>
          </a:p>
          <a:p>
            <a:r>
              <a:rPr lang="en-US" sz="1200" b="0" i="0" kern="1200" dirty="0">
                <a:solidFill>
                  <a:schemeClr val="tx1"/>
                </a:solidFill>
                <a:effectLst/>
                <a:latin typeface="+mn-lt"/>
                <a:ea typeface="+mn-ea"/>
                <a:cs typeface="+mn-cs"/>
              </a:rPr>
              <a:t>We can then configure approval steps between each environment as quality stage gates. This allows us to control the flow of releases as they proceed through the environments.</a:t>
            </a:r>
          </a:p>
          <a:p>
            <a:r>
              <a:rPr lang="en-US" sz="1200" b="0" i="0" kern="1200" dirty="0">
                <a:solidFill>
                  <a:schemeClr val="tx1"/>
                </a:solidFill>
                <a:effectLst/>
                <a:latin typeface="+mn-lt"/>
                <a:ea typeface="+mn-ea"/>
                <a:cs typeface="+mn-cs"/>
              </a:rPr>
              <a:t>The pipeline for development would simply deploy upon a successful build from the build pipeline.</a:t>
            </a:r>
          </a:p>
          <a:p>
            <a:r>
              <a:rPr lang="en-US" sz="1200" b="0" i="0" kern="1200" dirty="0">
                <a:solidFill>
                  <a:schemeClr val="tx1"/>
                </a:solidFill>
                <a:effectLst/>
                <a:latin typeface="+mn-lt"/>
                <a:ea typeface="+mn-ea"/>
                <a:cs typeface="+mn-cs"/>
              </a:rPr>
              <a:t>Then, before we deploy to test, we may want the QA team to decide when to deploy the release into the environment. If that were the case, we would configure a manual approval and the deployment, although still automated, would not occur until a member of the QA team approved it to be deployed. This is useful when a QA team may be reviewing an existing release (previously deployed) and does not want the current release to be overwritten in their test environment.</a:t>
            </a:r>
          </a:p>
          <a:p>
            <a:r>
              <a:rPr lang="en-US" sz="1200" b="0" i="0" kern="1200" dirty="0">
                <a:solidFill>
                  <a:schemeClr val="tx1"/>
                </a:solidFill>
                <a:effectLst/>
                <a:latin typeface="+mn-lt"/>
                <a:ea typeface="+mn-ea"/>
                <a:cs typeface="+mn-cs"/>
              </a:rPr>
              <a:t>Once the deployment to test occurs, we would likely have additional acceptance tests executed.</a:t>
            </a:r>
          </a:p>
          <a:p>
            <a:r>
              <a:rPr lang="en-US" sz="1200" b="0" i="0" kern="1200" dirty="0">
                <a:solidFill>
                  <a:schemeClr val="tx1"/>
                </a:solidFill>
                <a:effectLst/>
                <a:latin typeface="+mn-lt"/>
                <a:ea typeface="+mn-ea"/>
                <a:cs typeface="+mn-cs"/>
              </a:rPr>
              <a:t>If these acceptance tests pass, we could then trigger the deployment to production.</a:t>
            </a:r>
          </a:p>
          <a:p>
            <a:r>
              <a:rPr lang="en-US" sz="1200" b="0" i="0" kern="1200" dirty="0">
                <a:solidFill>
                  <a:schemeClr val="tx1"/>
                </a:solidFill>
                <a:effectLst/>
                <a:latin typeface="+mn-lt"/>
                <a:ea typeface="+mn-ea"/>
                <a:cs typeface="+mn-cs"/>
              </a:rPr>
              <a:t>It is important to note that each environment can have its own set of tasks as often times, the deployment and validation steps vary by environment.</a:t>
            </a:r>
          </a:p>
          <a:p>
            <a:r>
              <a:rPr lang="en-US" sz="1200" b="0" i="0" kern="1200" dirty="0">
                <a:solidFill>
                  <a:schemeClr val="tx1"/>
                </a:solidFill>
                <a:effectLst/>
                <a:latin typeface="+mn-lt"/>
                <a:ea typeface="+mn-ea"/>
                <a:cs typeface="+mn-cs"/>
              </a:rPr>
              <a:t>Explain how you can continuously deploy new builds directly to the cloud without interfering with the production site.</a:t>
            </a:r>
          </a:p>
          <a:p>
            <a:r>
              <a:rPr lang="en-US" sz="1200" b="0" i="0" kern="1200" dirty="0">
                <a:solidFill>
                  <a:schemeClr val="tx1"/>
                </a:solidFill>
                <a:effectLst/>
                <a:latin typeface="+mn-lt"/>
                <a:ea typeface="+mn-ea"/>
                <a:cs typeface="+mn-cs"/>
              </a:rPr>
              <a:t>For a production deployment, the customer wants to maintain the uptime of the application. Thus, when we are deploying a new release, we want the application to remain available.</a:t>
            </a:r>
          </a:p>
          <a:p>
            <a:r>
              <a:rPr lang="en-US" sz="1200" b="0" i="0" kern="1200" dirty="0">
                <a:solidFill>
                  <a:schemeClr val="tx1"/>
                </a:solidFill>
                <a:effectLst/>
                <a:latin typeface="+mn-lt"/>
                <a:ea typeface="+mn-ea"/>
                <a:cs typeface="+mn-cs"/>
              </a:rPr>
              <a:t>Azure App Services have a deployment slot feature specifically to enable this scenario. Each App Service has, by default, a production deployment slot. This is not to be confused with a production environment. For the purposes of this case study, we could add a new deployment slot named "staging."</a:t>
            </a:r>
          </a:p>
          <a:p>
            <a:r>
              <a:rPr lang="en-US" sz="1200" b="0" i="0" kern="1200" dirty="0">
                <a:solidFill>
                  <a:schemeClr val="tx1"/>
                </a:solidFill>
                <a:effectLst/>
                <a:latin typeface="+mn-lt"/>
                <a:ea typeface="+mn-ea"/>
                <a:cs typeface="+mn-cs"/>
              </a:rPr>
              <a:t>To do this, we add an additional deployment slot to the Azure App Service and configure the release pipeline to deploy to the newly created deployment slot.</a:t>
            </a:r>
          </a:p>
          <a:p>
            <a:r>
              <a:rPr lang="en-US" sz="1200" b="0" i="0" kern="1200" dirty="0">
                <a:solidFill>
                  <a:schemeClr val="tx1"/>
                </a:solidFill>
                <a:effectLst/>
                <a:latin typeface="+mn-lt"/>
                <a:ea typeface="+mn-ea"/>
                <a:cs typeface="+mn-cs"/>
              </a:rPr>
              <a:t>Assuming a successful deployment and verification to the staging slot, we add an additional task to the deployment that switches the staging deployment slot with the production deployment slot and all new requests will be directed to the newly deployed application. All of this is done with no downtime to the application.</a:t>
            </a:r>
          </a:p>
          <a:p>
            <a:r>
              <a:rPr lang="en-US" sz="1200" b="0" i="0" kern="1200" dirty="0">
                <a:solidFill>
                  <a:schemeClr val="tx1"/>
                </a:solidFill>
                <a:effectLst/>
                <a:latin typeface="+mn-lt"/>
                <a:ea typeface="+mn-ea"/>
                <a:cs typeface="+mn-cs"/>
              </a:rPr>
              <a:t>Document how to integrate unit tests into the continuous delivery process such that when a test fails to pass, the deployment process is flagged and stopped.</a:t>
            </a:r>
          </a:p>
          <a:p>
            <a:r>
              <a:rPr lang="en-US" sz="1200" b="0" i="0" kern="1200" dirty="0">
                <a:solidFill>
                  <a:schemeClr val="tx1"/>
                </a:solidFill>
                <a:effectLst/>
                <a:latin typeface="+mn-lt"/>
                <a:ea typeface="+mn-ea"/>
                <a:cs typeface="+mn-cs"/>
              </a:rPr>
              <a:t>Let's assume your solution already includes a test project with unit tests. You can create or edit your build definition to include a task (Visual Studio Test task) that runs unit tests. After your build starts, this task automatically runs all the unit tests in your solution. If one or more tests fail, the continuous delivery process will halt for that particular build. You could then also configure the test task to create a new work item when a test fails.</a:t>
            </a:r>
          </a:p>
          <a:p>
            <a:r>
              <a:rPr lang="en-US" sz="1200" b="0" i="0" kern="1200" dirty="0">
                <a:solidFill>
                  <a:schemeClr val="tx1"/>
                </a:solidFill>
                <a:effectLst/>
                <a:latin typeface="+mn-lt"/>
                <a:ea typeface="+mn-ea"/>
                <a:cs typeface="+mn-cs"/>
              </a:rPr>
              <a:t>Explain how you can test a new build simultaneously with an existing build, like an A/B test?</a:t>
            </a:r>
          </a:p>
          <a:p>
            <a:r>
              <a:rPr lang="en-US" sz="1200" b="0" i="0" kern="1200" dirty="0">
                <a:solidFill>
                  <a:schemeClr val="tx1"/>
                </a:solidFill>
                <a:effectLst/>
                <a:latin typeface="+mn-lt"/>
                <a:ea typeface="+mn-ea"/>
                <a:cs typeface="+mn-cs"/>
              </a:rPr>
              <a:t>The most common technique to meet this requirement is to create a deployment slots where your App Service variation can be deployed to. Then, configure the release pipeline to deploy to the preferred deployment slot. Using the Azure Portal you can configure the Traffic Routing feature, specifying which percentage of users should go to the primary site and each deployment slot when they browse to your site's URL. Additionally, you could use Application Insights to measure the effectiveness of each version of the site.</a:t>
            </a:r>
          </a:p>
          <a:p>
            <a:r>
              <a:rPr lang="en-US" sz="1200" b="0" i="0" kern="1200" dirty="0">
                <a:solidFill>
                  <a:schemeClr val="tx1"/>
                </a:solidFill>
                <a:effectLst/>
                <a:latin typeface="+mn-lt"/>
                <a:ea typeface="+mn-ea"/>
                <a:cs typeface="+mn-cs"/>
              </a:rPr>
              <a:t>Why shouldn't we have multiple long lived branches in source control?</a:t>
            </a:r>
          </a:p>
          <a:p>
            <a:r>
              <a:rPr lang="en-US" sz="1200" b="0" i="0" kern="1200" dirty="0">
                <a:solidFill>
                  <a:schemeClr val="tx1"/>
                </a:solidFill>
                <a:effectLst/>
                <a:latin typeface="+mn-lt"/>
                <a:ea typeface="+mn-ea"/>
                <a:cs typeface="+mn-cs"/>
              </a:rPr>
              <a:t>If you think if your work as delta off of a master...the size of the delta increases as your branch incorporates more and more work. As the size of your team grows, the amount of work hidden from each other increases. And the chances that your assumptions about the state of the code hold true decreases the more you use long lived branches. If you merge your code back to master frequently, you demonstrate the direction you're taking the code. When you merge your code more frequently to master, the pain of integration happens at the beginning instead of the end of your work. This allows you to find issues faster and fix them at the earliest possible moment. Merging your code frequently also results in fewer merge conflicts. If you're developing a large feature, consider using feature flags so that you can continue to merge your code frequently.</a:t>
            </a:r>
          </a:p>
          <a:p>
            <a:r>
              <a:rPr lang="en-US" sz="1200" b="0" i="0" kern="1200" dirty="0">
                <a:solidFill>
                  <a:schemeClr val="tx1"/>
                </a:solidFill>
                <a:effectLst/>
                <a:latin typeface="+mn-lt"/>
                <a:ea typeface="+mn-ea"/>
                <a:cs typeface="+mn-cs"/>
              </a:rPr>
              <a:t>Create a plan on how to switch the source control location from Visual Studio Team Services to GitHub.</a:t>
            </a:r>
          </a:p>
          <a:p>
            <a:r>
              <a:rPr lang="en-US" sz="1200" b="0" i="0" kern="1200" dirty="0">
                <a:solidFill>
                  <a:schemeClr val="tx1"/>
                </a:solidFill>
                <a:effectLst/>
                <a:latin typeface="+mn-lt"/>
                <a:ea typeface="+mn-ea"/>
                <a:cs typeface="+mn-cs"/>
              </a:rPr>
              <a:t>Let's assume you have already uploaded your codebase to GitHub from Visual Studio Team Services. First, start by editing your existing build definition. When you initially configured the build definition, you selected Visual Studio Team Services as the source for your code. You would now change the "Get sources" item to select GitHub. This, in turn, will require you to authenticate to GitHub (if you have not previously done so). Finally, you select the specifics for your Repository and Default branch. The rest of the build and release process remains unchanged.</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25232972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Explain how you can continuously deploy new builds directly to the cloud without interfering with the production site.</a:t>
            </a:r>
          </a:p>
          <a:p>
            <a:r>
              <a:rPr lang="en-US" sz="1200" b="0" i="0" kern="1200" dirty="0">
                <a:solidFill>
                  <a:schemeClr val="tx1"/>
                </a:solidFill>
                <a:effectLst/>
                <a:latin typeface="+mn-lt"/>
                <a:ea typeface="+mn-ea"/>
                <a:cs typeface="+mn-cs"/>
              </a:rPr>
              <a:t>For a production deployment, the customer wants to maintain the uptime of the application. Thus, when we are deploying a new release, we want the application to remain available.</a:t>
            </a:r>
          </a:p>
          <a:p>
            <a:r>
              <a:rPr lang="en-US" sz="1200" b="0" i="0" kern="1200" dirty="0">
                <a:solidFill>
                  <a:schemeClr val="tx1"/>
                </a:solidFill>
                <a:effectLst/>
                <a:latin typeface="+mn-lt"/>
                <a:ea typeface="+mn-ea"/>
                <a:cs typeface="+mn-cs"/>
              </a:rPr>
              <a:t>Azure App Services have a deployment slot feature specifically to enable this scenario. Each App Service has, by default, a production deployment slot. This is not to be confused with a production environment. For the purposes of this case study, we could add a new deployment slot named “staging.”</a:t>
            </a:r>
          </a:p>
          <a:p>
            <a:r>
              <a:rPr lang="en-US" sz="1200" b="0" i="0" kern="1200" dirty="0">
                <a:solidFill>
                  <a:schemeClr val="tx1"/>
                </a:solidFill>
                <a:effectLst/>
                <a:latin typeface="+mn-lt"/>
                <a:ea typeface="+mn-ea"/>
                <a:cs typeface="+mn-cs"/>
              </a:rPr>
              <a:t>To do this, we add an additional deployment slot to the Azure App Service and configure the release pipeline to deploy to the newly created deployment slot.</a:t>
            </a:r>
          </a:p>
          <a:p>
            <a:r>
              <a:rPr lang="en-US" sz="1200" b="0" i="0" kern="1200" dirty="0">
                <a:solidFill>
                  <a:schemeClr val="tx1"/>
                </a:solidFill>
                <a:effectLst/>
                <a:latin typeface="+mn-lt"/>
                <a:ea typeface="+mn-ea"/>
                <a:cs typeface="+mn-cs"/>
              </a:rPr>
              <a:t>Assuming a successful deployment and verification to the staging slot, we add an additional task to the deployment that switches the staging deployment slot with the production deployment slot and all new requests will be directed to the newly deployed application. All of this is done with no downtime to the application.</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3586545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Document how to integrate unit tests into the continuous delivery process such that when a test fails to pass, the deployment process is flagged and stopped.</a:t>
            </a:r>
          </a:p>
          <a:p>
            <a:r>
              <a:rPr lang="en-US" sz="1200" b="0" i="0" kern="1200" dirty="0">
                <a:solidFill>
                  <a:schemeClr val="tx1"/>
                </a:solidFill>
                <a:effectLst/>
                <a:latin typeface="+mn-lt"/>
                <a:ea typeface="+mn-ea"/>
                <a:cs typeface="+mn-cs"/>
              </a:rPr>
              <a:t>Let’s assume your solution already includes a test project with unit tests. You can create or edit your build definition to include a task (Visual Studio Test task) that runs unit tests. After your build starts, this task automatically runs all the unit tests in your solution. If one or more tests fail, the continuous delivery process will halt for that particular build. You could then also configure the test task to create a new work item when a test fails.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25096441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Explain how you can test a new build simultaneously with an existing build, like an A/B test?</a:t>
            </a:r>
          </a:p>
          <a:p>
            <a:r>
              <a:rPr lang="en-US" sz="1200" b="0" i="0" kern="1200" dirty="0">
                <a:solidFill>
                  <a:schemeClr val="tx1"/>
                </a:solidFill>
                <a:effectLst/>
                <a:latin typeface="+mn-lt"/>
                <a:ea typeface="+mn-ea"/>
                <a:cs typeface="+mn-cs"/>
              </a:rPr>
              <a:t>The most common technique to meet this requirement is to create a deployment slots where your App Service variation can be deployed to. Then, configure the release pipeline to deploy to the preferred deployment slot. Using the Azure Portal you can configure the Traffic Routing feature, specifying which percentage of users should go to the primary site and each deployment slot when they browse to your site’s URL. Additionally, you could use Application Insights to measure the effectiveness of each version of the site.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13321202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Why shouldn’t we have multiple long lived branches in source control?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If you think if your work as delta off of a master…the size of the delta increases as your branch incorporates more and more work. As the size of your team grows, the amount of work hidden from each other increases. And the chances that your assumptions about the state of the code hold true decreases the more you use long lived branches. If you merge your code back to master frequently, you demonstrate the direction you’re taking the code. When you merge your code more frequently to master, the pain of integration happens at the beginning instead of the end of your work. This allows you to find issues faster and fix them at the earliest possible moment. Merging your code frequently also results in fewer merge conflicts. If you’re developing a large feature, consider using feature flags so that you can continue to merge your code frequently.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Create a plan on how to switch the source control location from Visual Studio Team Services to GitHub.</a:t>
            </a:r>
          </a:p>
          <a:p>
            <a:r>
              <a:rPr lang="en-US" sz="1200" b="0" i="0" kern="1200" dirty="0">
                <a:solidFill>
                  <a:schemeClr val="tx1"/>
                </a:solidFill>
                <a:effectLst/>
                <a:latin typeface="+mn-lt"/>
                <a:ea typeface="+mn-ea"/>
                <a:cs typeface="+mn-cs"/>
              </a:rPr>
              <a:t>Let’s assume you have already uploaded your codebase to GitHub from Visual Studio Team Services. First, start by editing your existing build definition. When you initially configured the build definition, you selected Visual Studio Team Services as the source for your code. You would now change the “Get sources” item to select GitHub. This, in turn, will require you to authenticate to GitHub (if you have not previously done so). Finally, you select the specifics for your Repository and Default branch. The rest of the build and release process remains unchanged.</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10868816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website logs can be easily and significantly enhanced by enabling Application Insights in the project. To do this, you need to get the Application Insights Software Developer Kit SDK from NuGet, and configure it for use within the app. Application Insights is configured in the ApplicationInsights.config file in the solution, and this file should be added to the source control repository.</a:t>
            </a:r>
          </a:p>
          <a:p>
            <a:r>
              <a:rPr lang="en-US" sz="1200" b="0" i="0" kern="1200" dirty="0">
                <a:solidFill>
                  <a:schemeClr val="tx1"/>
                </a:solidFill>
                <a:effectLst/>
                <a:latin typeface="+mn-lt"/>
                <a:ea typeface="+mn-ea"/>
                <a:cs typeface="+mn-cs"/>
              </a:rPr>
              <a:t>After Application Insights has been configured within the application, you need to create an App Insights service instance in the Azure Portal to collect the log data. Do not forget to configure the application with the correct Instrumentation Key and log settings to connect to the App Insights service where it sends its collected data.</a:t>
            </a:r>
          </a:p>
          <a:p>
            <a:r>
              <a:rPr lang="en-US" sz="1200" b="0" i="0" kern="1200" dirty="0">
                <a:solidFill>
                  <a:schemeClr val="tx1"/>
                </a:solidFill>
                <a:effectLst/>
                <a:latin typeface="+mn-lt"/>
                <a:ea typeface="+mn-ea"/>
                <a:cs typeface="+mn-cs"/>
              </a:rPr>
              <a:t>By using App Insights now, you need to adapt the App Service deployment slots by creating slot-bound settings for the App Insights Instrumentation Key. That way, staging and production can report independent log analytics even after a swap.</a:t>
            </a:r>
          </a:p>
          <a:p>
            <a:r>
              <a:rPr lang="en-US" sz="1200" b="0" i="0" kern="1200" dirty="0">
                <a:solidFill>
                  <a:schemeClr val="tx1"/>
                </a:solidFill>
                <a:effectLst/>
                <a:latin typeface="+mn-lt"/>
                <a:ea typeface="+mn-ea"/>
                <a:cs typeface="+mn-cs"/>
              </a:rPr>
              <a:t>From the Application Insights Portal, we can see detailed metrics from our solution and get a visual layout of the dependency relationships between our application components using App map. Each component displays specific KPIs such as load, performance, failures, and alerts. By clicking on the App Analytics on one of the application components, we can open the Application Insights Analytics feature. This will provide a query language for analyzing all of the data collected by Application Insights.</a:t>
            </a:r>
          </a:p>
          <a:p>
            <a:r>
              <a:rPr lang="en-US" sz="1200" b="0" i="0" kern="1200" dirty="0">
                <a:solidFill>
                  <a:schemeClr val="tx1"/>
                </a:solidFill>
                <a:effectLst/>
                <a:latin typeface="+mn-lt"/>
                <a:ea typeface="+mn-ea"/>
                <a:cs typeface="+mn-cs"/>
              </a:rPr>
              <a:t>To get custom information about our users, the Users panel in Application Insights, will allow us to understand important details in a variety of ways. We can use this panel to understand such information as where our users are connecting from, the browser type they are using, and what areas of the application they’re accessing.</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23194809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16202215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31580461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20550029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41991296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37339213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9/18/2018 2:53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2939967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16444934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2906658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028527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567632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26348369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Continuous delivery in VSTS and Azure</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Tailspin Toys, Inc.</a:t>
            </a:r>
          </a:p>
        </p:txBody>
      </p:sp>
      <p:sp>
        <p:nvSpPr>
          <p:cNvPr id="20" name="Rectangle 19">
            <a:extLst>
              <a:ext uri="{FF2B5EF4-FFF2-40B4-BE49-F238E27FC236}">
                <a16:creationId xmlns:a16="http://schemas.microsoft.com/office/drawing/2014/main" id="{A7DF9AD5-882F-4D4B-90F0-DA4ABC4F92A0}"/>
              </a:ext>
            </a:extLst>
          </p:cNvPr>
          <p:cNvSpPr/>
          <p:nvPr/>
        </p:nvSpPr>
        <p:spPr>
          <a:xfrm>
            <a:off x="397913" y="938598"/>
            <a:ext cx="11326762" cy="369332"/>
          </a:xfrm>
          <a:prstGeom prst="rect">
            <a:avLst/>
          </a:prstGeom>
        </p:spPr>
        <p:txBody>
          <a:bodyPr wrap="square">
            <a:spAutoFit/>
          </a:bodyPr>
          <a:lstStyle/>
          <a:p>
            <a:r>
              <a:rPr lang="en-US" i="1" dirty="0">
                <a:latin typeface="Segoe UI Semilight" panose="020B0402040204020203" pitchFamily="34" charset="0"/>
                <a:cs typeface="Segoe UI Semilight" panose="020B0402040204020203" pitchFamily="34" charset="0"/>
              </a:rPr>
              <a:t>Current Process</a:t>
            </a:r>
            <a:endParaRPr lang="en-US" i="1" dirty="0"/>
          </a:p>
        </p:txBody>
      </p:sp>
      <p:pic>
        <p:nvPicPr>
          <p:cNvPr id="3" name="Picture 2" descr="This is a diagram of Tailspin Toys' existing solution architecture. On the left is a Visual Studio icon and the words “development,” “test,” and “master,” which represents the development team hosting its source control in Visual Studio Team Services with branches set up for development, test, and master environments.&#10;&#10;Three arrows point from these environments to a server and monitor icon on the right labeled Manual internal code review &amp; QA on local developer machines.&#10;&#10;An arrow points from this icon to another Visual Studio icon on the right labeled Visual Studio/FTP, which represents developers manually deploying updates through Visual Studio or FTP.&#10;&#10;Two arrows point from this icon to two icons on the right: on the top, Azure App Service with Web App (S3 Instance), and on the bottom, Azure SQL Database (S1 Instance)." title="Existing solution architecture diagram">
            <a:extLst>
              <a:ext uri="{FF2B5EF4-FFF2-40B4-BE49-F238E27FC236}">
                <a16:creationId xmlns:a16="http://schemas.microsoft.com/office/drawing/2014/main" id="{0A16FB0E-2582-46C0-8A64-5D7DBCB61F85}"/>
              </a:ext>
            </a:extLst>
          </p:cNvPr>
          <p:cNvPicPr>
            <a:picLocks noChangeAspect="1"/>
          </p:cNvPicPr>
          <p:nvPr/>
        </p:nvPicPr>
        <p:blipFill>
          <a:blip r:embed="rId3"/>
          <a:stretch>
            <a:fillRect/>
          </a:stretch>
        </p:blipFill>
        <p:spPr>
          <a:xfrm>
            <a:off x="863799" y="2132000"/>
            <a:ext cx="10464402" cy="4046550"/>
          </a:xfrm>
          <a:prstGeom prst="rect">
            <a:avLst/>
          </a:prstGeom>
        </p:spPr>
      </p:pic>
    </p:spTree>
    <p:extLst>
      <p:ext uri="{BB962C8B-B14F-4D97-AF65-F5344CB8AC3E}">
        <p14:creationId xmlns:p14="http://schemas.microsoft.com/office/powerpoint/2010/main" val="37355924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Customer objections</a:t>
            </a:r>
            <a:endParaRPr lang="en-US" sz="4400" dirty="0">
              <a:solidFill>
                <a:schemeClr val="tx1"/>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115082CA-C3DD-4187-9A9D-C39A9C115D72}"/>
              </a:ext>
            </a:extLst>
          </p:cNvPr>
          <p:cNvSpPr txBox="1"/>
          <p:nvPr/>
        </p:nvSpPr>
        <p:spPr>
          <a:xfrm>
            <a:off x="340285" y="1284044"/>
            <a:ext cx="11584795" cy="5035225"/>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a:t>We do not want to be locked into a specific source control repository. We are evaluating GitHub and Visual Studio Team Services and need to be able to change between them without frustrating rework.</a:t>
            </a:r>
          </a:p>
          <a:p>
            <a:pPr marL="514350" indent="-51435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We do not want the developers to be able to make changes to the Azure resources even though they will have access to make source code changes.</a:t>
            </a:r>
          </a:p>
          <a:p>
            <a:pPr marL="514350" indent="-51435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If developers can deploy directly to the cloud, will that expose us to the same quality problems we had before when untested code was promoted to production?</a:t>
            </a:r>
          </a:p>
        </p:txBody>
      </p:sp>
    </p:spTree>
    <p:extLst>
      <p:ext uri="{BB962C8B-B14F-4D97-AF65-F5344CB8AC3E}">
        <p14:creationId xmlns:p14="http://schemas.microsoft.com/office/powerpoint/2010/main" val="31349674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Customer objections</a:t>
            </a:r>
            <a:endParaRPr lang="en-US" sz="4400" dirty="0">
              <a:solidFill>
                <a:schemeClr val="tx1"/>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115082CA-C3DD-4187-9A9D-C39A9C115D72}"/>
              </a:ext>
            </a:extLst>
          </p:cNvPr>
          <p:cNvSpPr txBox="1"/>
          <p:nvPr/>
        </p:nvSpPr>
        <p:spPr>
          <a:xfrm>
            <a:off x="340285" y="1284044"/>
            <a:ext cx="11584795" cy="3311676"/>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a:t>How much of an impact will these process changes have on our development cadence? Will learning this place a new burden on the developers?</a:t>
            </a:r>
          </a:p>
          <a:p>
            <a:pPr marL="514350" indent="-51435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Our developers are already having challenges learning how to use Git;  will adding a continuous deployment system on top of that slow them down and confuse them even more?</a:t>
            </a:r>
          </a:p>
        </p:txBody>
      </p:sp>
    </p:spTree>
    <p:extLst>
      <p:ext uri="{BB962C8B-B14F-4D97-AF65-F5344CB8AC3E}">
        <p14:creationId xmlns:p14="http://schemas.microsoft.com/office/powerpoint/2010/main" val="699699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850E3B-AE59-4605-8BC1-1A57A3CBBF2E}"/>
              </a:ext>
            </a:extLst>
          </p:cNvPr>
          <p:cNvSpPr>
            <a:spLocks noGrp="1"/>
          </p:cNvSpPr>
          <p:nvPr>
            <p:ph type="title"/>
          </p:nvPr>
        </p:nvSpPr>
        <p:spPr/>
        <p:txBody>
          <a:bodyPr/>
          <a:lstStyle/>
          <a:p>
            <a:r>
              <a:rPr lang="en-US" dirty="0"/>
              <a:t>Common scenarios</a:t>
            </a:r>
          </a:p>
        </p:txBody>
      </p:sp>
      <p:pic>
        <p:nvPicPr>
          <p:cNvPr id="4" name="Picture 3" descr="This diagram displays some of the common services you may use as you build a solution for this whiteboard design session. Depicted are Visual Studio Team Services (VSTS), VSTS Git repo, VSTS with GitHub, Application Insights, Azure Web Apps, and Azure SQL Database." title="Common scenarios">
            <a:extLst>
              <a:ext uri="{FF2B5EF4-FFF2-40B4-BE49-F238E27FC236}">
                <a16:creationId xmlns:a16="http://schemas.microsoft.com/office/drawing/2014/main" id="{C2641F24-8D8E-42A7-A624-C928CC5AC136}"/>
              </a:ext>
            </a:extLst>
          </p:cNvPr>
          <p:cNvPicPr>
            <a:picLocks noChangeAspect="1"/>
          </p:cNvPicPr>
          <p:nvPr/>
        </p:nvPicPr>
        <p:blipFill>
          <a:blip r:embed="rId2"/>
          <a:stretch>
            <a:fillRect/>
          </a:stretch>
        </p:blipFill>
        <p:spPr>
          <a:xfrm>
            <a:off x="904837" y="1795450"/>
            <a:ext cx="10382326" cy="3267099"/>
          </a:xfrm>
          <a:prstGeom prst="rect">
            <a:avLst/>
          </a:prstGeom>
        </p:spPr>
      </p:pic>
    </p:spTree>
    <p:extLst>
      <p:ext uri="{BB962C8B-B14F-4D97-AF65-F5344CB8AC3E}">
        <p14:creationId xmlns:p14="http://schemas.microsoft.com/office/powerpoint/2010/main" val="395882782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a proof of concept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Prepare to present a solution for your target audience.</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3574604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16298425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t>Review preferred solution.</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DC7814-09FE-4059-8EB7-E70F58C28338}"/>
              </a:ext>
            </a:extLst>
          </p:cNvPr>
          <p:cNvSpPr>
            <a:spLocks noGrp="1"/>
          </p:cNvSpPr>
          <p:nvPr>
            <p:ph type="body" sz="quarter" idx="10"/>
          </p:nvPr>
        </p:nvSpPr>
        <p:spPr>
          <a:xfrm>
            <a:off x="269239" y="1189177"/>
            <a:ext cx="11653523" cy="4046236"/>
          </a:xfrm>
        </p:spPr>
        <p:txBody>
          <a:bodyPr/>
          <a:lstStyle/>
          <a:p>
            <a:endParaRPr lang="en-US" dirty="0"/>
          </a:p>
          <a:p>
            <a:r>
              <a:rPr lang="en-US" dirty="0"/>
              <a:t>Alex Montgomery, VP of Sales</a:t>
            </a:r>
          </a:p>
          <a:p>
            <a:endParaRPr lang="en-US" dirty="0"/>
          </a:p>
          <a:p>
            <a:r>
              <a:rPr lang="en-US" dirty="0"/>
              <a:t>Todd Culp, Enterprise Architect</a:t>
            </a:r>
          </a:p>
          <a:p>
            <a:endParaRPr lang="en-US" dirty="0"/>
          </a:p>
          <a:p>
            <a:r>
              <a:rPr lang="en-US" dirty="0"/>
              <a:t>Development team</a:t>
            </a:r>
          </a:p>
        </p:txBody>
      </p:sp>
      <p:sp>
        <p:nvSpPr>
          <p:cNvPr id="3" name="Title 2">
            <a:extLst>
              <a:ext uri="{FF2B5EF4-FFF2-40B4-BE49-F238E27FC236}">
                <a16:creationId xmlns:a16="http://schemas.microsoft.com/office/drawing/2014/main" id="{547A17EF-E081-482B-B61B-A28E25486039}"/>
              </a:ext>
            </a:extLst>
          </p:cNvPr>
          <p:cNvSpPr>
            <a:spLocks noGrp="1"/>
          </p:cNvSpPr>
          <p:nvPr>
            <p:ph type="title"/>
          </p:nvPr>
        </p:nvSpPr>
        <p:spPr/>
        <p:txBody>
          <a:bodyPr/>
          <a:lstStyle/>
          <a:p>
            <a:r>
              <a:rPr lang="en-US" sz="4800" dirty="0">
                <a:solidFill>
                  <a:schemeClr val="tx1"/>
                </a:solidFill>
              </a:rPr>
              <a:t>Preferred target audience</a:t>
            </a:r>
            <a:br>
              <a:rPr lang="en-US" dirty="0">
                <a:solidFill>
                  <a:schemeClr val="tx1"/>
                </a:solidFill>
                <a:latin typeface="Segoe UI" panose="020B0502040204020203" pitchFamily="34" charset="0"/>
              </a:rPr>
            </a:br>
            <a:endParaRPr lang="en-US" dirty="0"/>
          </a:p>
        </p:txBody>
      </p:sp>
      <p:pic>
        <p:nvPicPr>
          <p:cNvPr id="5" name="Picture 4" descr="People icon">
            <a:extLst>
              <a:ext uri="{FF2B5EF4-FFF2-40B4-BE49-F238E27FC236}">
                <a16:creationId xmlns:a16="http://schemas.microsoft.com/office/drawing/2014/main" id="{61E8ED24-6033-4B40-A3BE-A24C53DC6B5C}"/>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8725215" y="3683230"/>
            <a:ext cx="2321227" cy="2321227"/>
          </a:xfrm>
          <a:prstGeom prst="rect">
            <a:avLst/>
          </a:prstGeom>
        </p:spPr>
      </p:pic>
    </p:spTree>
    <p:extLst>
      <p:ext uri="{BB962C8B-B14F-4D97-AF65-F5344CB8AC3E}">
        <p14:creationId xmlns:p14="http://schemas.microsoft.com/office/powerpoint/2010/main" val="302431666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Preferred solution</a:t>
            </a:r>
          </a:p>
        </p:txBody>
      </p:sp>
      <p:pic>
        <p:nvPicPr>
          <p:cNvPr id="5" name="Picture 4" descr="This diagram moves from left to right with arrows between icons that point in a straight line until the lines fork off to three icons in the Azure group at the far right.&#10;&#10;The Edit code (Visual Studio) icon points to an icon labeled Commit and push local branch to VSTS. This points to four icons that are collectively labeled Visual Studio Team Services. From left to right, they are Create a Pull Request for peer review, Merge to master, Continuous Integration (Build (+tests)), and Continuous Deployment (Release Management). &#10;&#10;The Continuous Deployment icon points at three groups of icons that are collectively labeled Azure and Application Insights. The three groups are development, test, and production, and each group includes App Service icons and Azure SQL icons." title="Preferred solution diagram">
            <a:extLst>
              <a:ext uri="{FF2B5EF4-FFF2-40B4-BE49-F238E27FC236}">
                <a16:creationId xmlns:a16="http://schemas.microsoft.com/office/drawing/2014/main" id="{7E151259-B98D-46DB-AC9B-A3E24A921E7F}"/>
              </a:ext>
            </a:extLst>
          </p:cNvPr>
          <p:cNvPicPr>
            <a:picLocks noChangeAspect="1"/>
          </p:cNvPicPr>
          <p:nvPr/>
        </p:nvPicPr>
        <p:blipFill>
          <a:blip r:embed="rId3"/>
          <a:stretch>
            <a:fillRect/>
          </a:stretch>
        </p:blipFill>
        <p:spPr>
          <a:xfrm>
            <a:off x="839394" y="2769737"/>
            <a:ext cx="10126151" cy="2902780"/>
          </a:xfrm>
          <a:prstGeom prst="rect">
            <a:avLst/>
          </a:prstGeom>
        </p:spPr>
      </p:pic>
    </p:spTree>
    <p:extLst>
      <p:ext uri="{BB962C8B-B14F-4D97-AF65-F5344CB8AC3E}">
        <p14:creationId xmlns:p14="http://schemas.microsoft.com/office/powerpoint/2010/main" val="39092785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4" y="1291421"/>
            <a:ext cx="11127191" cy="5035225"/>
          </a:xfrm>
          <a:prstGeom prst="rect">
            <a:avLst/>
          </a:prstGeom>
          <a:noFill/>
        </p:spPr>
        <p:txBody>
          <a:bodyPr wrap="square" lIns="182880" tIns="146304" rIns="182880" bIns="146304" rtlCol="0">
            <a:spAutoFit/>
          </a:bodyPr>
          <a:lstStyle/>
          <a:p>
            <a:r>
              <a:rPr lang="en-US" sz="2800" dirty="0"/>
              <a:t>In this whiteboard design session, you will learn how to design a solution with a combination of Azure Resource Manager templates and Visual Studio Team Services (VSTS) to enable continuous delivery with several Azure PaaS services.</a:t>
            </a:r>
          </a:p>
          <a:p>
            <a:endParaRPr lang="en-US" sz="2800" dirty="0"/>
          </a:p>
          <a:p>
            <a:r>
              <a:rPr lang="en-US" sz="2800" dirty="0"/>
              <a:t>At the end of this workshop, you will be better able to build templates to automate cloud infrastructure and reduce error-prone manual processes. In addition, you'll create an Azure Resource Manager (ARM) template to provision Azure resources, configure continuous delivery with VSTS, configure Application Insights into an application, and create a Visual Studio Team Services project and Git repository.</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CA57B4F-93CC-40D2-99DF-75EEE9618A2B}"/>
              </a:ext>
            </a:extLst>
          </p:cNvPr>
          <p:cNvSpPr>
            <a:spLocks noGrp="1"/>
          </p:cNvSpPr>
          <p:nvPr>
            <p:ph type="body" sz="quarter" idx="10"/>
          </p:nvPr>
        </p:nvSpPr>
        <p:spPr>
          <a:xfrm>
            <a:off x="269239" y="1189177"/>
            <a:ext cx="10703561" cy="5531964"/>
          </a:xfrm>
        </p:spPr>
        <p:txBody>
          <a:bodyPr/>
          <a:lstStyle/>
          <a:p>
            <a:pPr marL="0" indent="0">
              <a:buNone/>
            </a:pPr>
            <a:r>
              <a:rPr lang="en-US" dirty="0"/>
              <a:t>Visual Studio Team Services build and release management are a complete end to end solution for automating builds deployment for the solutions</a:t>
            </a:r>
          </a:p>
          <a:p>
            <a:endParaRPr lang="en-US" dirty="0"/>
          </a:p>
          <a:p>
            <a:r>
              <a:rPr lang="en-US" sz="3200" dirty="0"/>
              <a:t>Create a build definition. </a:t>
            </a:r>
          </a:p>
          <a:p>
            <a:r>
              <a:rPr lang="en-US" sz="3200" dirty="0"/>
              <a:t>Create a release pipeline that deploys the solution to one or more environments with validation and verification.</a:t>
            </a:r>
          </a:p>
          <a:p>
            <a:r>
              <a:rPr lang="en-US" sz="3200" dirty="0"/>
              <a:t>Setup approval steps as quality gates to control the flow of each release .</a:t>
            </a:r>
          </a:p>
        </p:txBody>
      </p:sp>
      <p:sp>
        <p:nvSpPr>
          <p:cNvPr id="3" name="Title 2">
            <a:extLst>
              <a:ext uri="{FF2B5EF4-FFF2-40B4-BE49-F238E27FC236}">
                <a16:creationId xmlns:a16="http://schemas.microsoft.com/office/drawing/2014/main" id="{7717AB2F-2717-43DB-BA9A-FF3ECC2E7D5D}"/>
              </a:ext>
            </a:extLst>
          </p:cNvPr>
          <p:cNvSpPr>
            <a:spLocks noGrp="1"/>
          </p:cNvSpPr>
          <p:nvPr>
            <p:ph type="title"/>
          </p:nvPr>
        </p:nvSpPr>
        <p:spPr/>
        <p:txBody>
          <a:bodyPr/>
          <a:lstStyle/>
          <a:p>
            <a:r>
              <a:rPr lang="en-US" dirty="0"/>
              <a:t>Automate software builds and deployments</a:t>
            </a:r>
          </a:p>
        </p:txBody>
      </p:sp>
      <p:pic>
        <p:nvPicPr>
          <p:cNvPr id="4" name="Picture 3" descr="Visual Studio icon">
            <a:extLst>
              <a:ext uri="{FF2B5EF4-FFF2-40B4-BE49-F238E27FC236}">
                <a16:creationId xmlns:a16="http://schemas.microsoft.com/office/drawing/2014/main" id="{0E8F9F88-4E92-47BE-B142-38DFD09773E1}"/>
              </a:ext>
              <a:ext uri="{C183D7F6-B498-43B3-948B-1728B52AA6E4}">
                <adec:decorative xmlns:adec="http://schemas.microsoft.com/office/drawing/2017/decorative" val="0"/>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0202460" y="2977008"/>
            <a:ext cx="1540680" cy="1540680"/>
          </a:xfrm>
          <a:prstGeom prst="rect">
            <a:avLst/>
          </a:prstGeom>
        </p:spPr>
      </p:pic>
    </p:spTree>
    <p:extLst>
      <p:ext uri="{BB962C8B-B14F-4D97-AF65-F5344CB8AC3E}">
        <p14:creationId xmlns:p14="http://schemas.microsoft.com/office/powerpoint/2010/main" val="363287212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2E8F9D8-A422-4332-8782-0F0E1171FF55}"/>
              </a:ext>
            </a:extLst>
          </p:cNvPr>
          <p:cNvSpPr>
            <a:spLocks noGrp="1"/>
          </p:cNvSpPr>
          <p:nvPr>
            <p:ph type="body" sz="quarter" idx="10"/>
          </p:nvPr>
        </p:nvSpPr>
        <p:spPr>
          <a:xfrm>
            <a:off x="188318" y="1779896"/>
            <a:ext cx="11653523" cy="3261855"/>
          </a:xfrm>
        </p:spPr>
        <p:txBody>
          <a:bodyPr/>
          <a:lstStyle/>
          <a:p>
            <a:r>
              <a:rPr lang="en-US" dirty="0"/>
              <a:t>Use the deployment slots feature of Azure App Services.</a:t>
            </a:r>
          </a:p>
          <a:p>
            <a:r>
              <a:rPr lang="en-US" dirty="0"/>
              <a:t>Create and deploy to a staging slot.</a:t>
            </a:r>
          </a:p>
          <a:p>
            <a:r>
              <a:rPr lang="en-US" dirty="0"/>
              <a:t>Release and validate .</a:t>
            </a:r>
          </a:p>
          <a:p>
            <a:r>
              <a:rPr lang="en-US" dirty="0"/>
              <a:t>Swap staging with production. </a:t>
            </a:r>
          </a:p>
        </p:txBody>
      </p:sp>
      <p:sp>
        <p:nvSpPr>
          <p:cNvPr id="3" name="Title 2">
            <a:extLst>
              <a:ext uri="{FF2B5EF4-FFF2-40B4-BE49-F238E27FC236}">
                <a16:creationId xmlns:a16="http://schemas.microsoft.com/office/drawing/2014/main" id="{F81E57EC-662D-4DCA-A28A-F7E53E175F88}"/>
              </a:ext>
            </a:extLst>
          </p:cNvPr>
          <p:cNvSpPr>
            <a:spLocks noGrp="1"/>
          </p:cNvSpPr>
          <p:nvPr>
            <p:ph type="title"/>
          </p:nvPr>
        </p:nvSpPr>
        <p:spPr/>
        <p:txBody>
          <a:bodyPr/>
          <a:lstStyle/>
          <a:p>
            <a:r>
              <a:rPr lang="en-US" dirty="0"/>
              <a:t>Continuous deployment without production impact</a:t>
            </a:r>
          </a:p>
        </p:txBody>
      </p:sp>
      <p:pic>
        <p:nvPicPr>
          <p:cNvPr id="4" name="Picture 3" descr="App services icon">
            <a:extLst>
              <a:ext uri="{FF2B5EF4-FFF2-40B4-BE49-F238E27FC236}">
                <a16:creationId xmlns:a16="http://schemas.microsoft.com/office/drawing/2014/main" id="{D85EDADB-7395-45EC-AD11-FF124E6C0464}"/>
              </a:ext>
              <a:ext uri="{C183D7F6-B498-43B3-948B-1728B52AA6E4}">
                <adec:decorative xmlns:adec="http://schemas.microsoft.com/office/drawing/2017/decorative" val="0"/>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954725" y="3343437"/>
            <a:ext cx="2232389" cy="2232389"/>
          </a:xfrm>
          <a:prstGeom prst="rect">
            <a:avLst/>
          </a:prstGeom>
        </p:spPr>
      </p:pic>
    </p:spTree>
    <p:extLst>
      <p:ext uri="{BB962C8B-B14F-4D97-AF65-F5344CB8AC3E}">
        <p14:creationId xmlns:p14="http://schemas.microsoft.com/office/powerpoint/2010/main" val="363396161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48AF1AA-C9F7-4127-AECD-DF2941C12CA2}"/>
              </a:ext>
            </a:extLst>
          </p:cNvPr>
          <p:cNvSpPr>
            <a:spLocks noGrp="1"/>
          </p:cNvSpPr>
          <p:nvPr>
            <p:ph type="body" sz="quarter" idx="10"/>
          </p:nvPr>
        </p:nvSpPr>
        <p:spPr>
          <a:xfrm>
            <a:off x="269239" y="1189177"/>
            <a:ext cx="11653523" cy="4347922"/>
          </a:xfrm>
        </p:spPr>
        <p:txBody>
          <a:bodyPr/>
          <a:lstStyle/>
          <a:p>
            <a:endParaRPr lang="en-US" dirty="0"/>
          </a:p>
          <a:p>
            <a:r>
              <a:rPr lang="en-US" dirty="0"/>
              <a:t>Create the build definition and add a task to run the unit tests.</a:t>
            </a:r>
          </a:p>
          <a:p>
            <a:r>
              <a:rPr lang="en-US" dirty="0"/>
              <a:t>If one or more test fails, the continuous delivery process will halt.</a:t>
            </a:r>
          </a:p>
          <a:p>
            <a:r>
              <a:rPr lang="en-US" dirty="0"/>
              <a:t>Extend the task to create a new work item for tracking if the test fails.</a:t>
            </a:r>
          </a:p>
        </p:txBody>
      </p:sp>
      <p:sp>
        <p:nvSpPr>
          <p:cNvPr id="3" name="Title 2">
            <a:extLst>
              <a:ext uri="{FF2B5EF4-FFF2-40B4-BE49-F238E27FC236}">
                <a16:creationId xmlns:a16="http://schemas.microsoft.com/office/drawing/2014/main" id="{C1CD2887-BE19-40F2-AAF7-BBAA3259D52E}"/>
              </a:ext>
            </a:extLst>
          </p:cNvPr>
          <p:cNvSpPr>
            <a:spLocks noGrp="1"/>
          </p:cNvSpPr>
          <p:nvPr>
            <p:ph type="title"/>
          </p:nvPr>
        </p:nvSpPr>
        <p:spPr/>
        <p:txBody>
          <a:bodyPr/>
          <a:lstStyle/>
          <a:p>
            <a:r>
              <a:rPr lang="en-US" dirty="0"/>
              <a:t>Unit test integration</a:t>
            </a:r>
          </a:p>
        </p:txBody>
      </p:sp>
    </p:spTree>
    <p:extLst>
      <p:ext uri="{BB962C8B-B14F-4D97-AF65-F5344CB8AC3E}">
        <p14:creationId xmlns:p14="http://schemas.microsoft.com/office/powerpoint/2010/main" val="48682144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A98C84F-5B89-4951-9A3E-92D55052947D}"/>
              </a:ext>
            </a:extLst>
          </p:cNvPr>
          <p:cNvSpPr>
            <a:spLocks noGrp="1"/>
          </p:cNvSpPr>
          <p:nvPr>
            <p:ph type="body" sz="quarter" idx="10"/>
          </p:nvPr>
        </p:nvSpPr>
        <p:spPr>
          <a:xfrm>
            <a:off x="269240" y="1189177"/>
            <a:ext cx="8542988" cy="4890954"/>
          </a:xfrm>
        </p:spPr>
        <p:txBody>
          <a:bodyPr/>
          <a:lstStyle/>
          <a:p>
            <a:endParaRPr lang="en-US" dirty="0"/>
          </a:p>
          <a:p>
            <a:r>
              <a:rPr lang="en-US" dirty="0"/>
              <a:t>Use Azure App Services deployment slots in conjunction with the Traffic Routing feature.</a:t>
            </a:r>
          </a:p>
          <a:p>
            <a:endParaRPr lang="en-US" dirty="0"/>
          </a:p>
          <a:p>
            <a:r>
              <a:rPr lang="en-US" dirty="0"/>
              <a:t>Direct some percentage of traffic to a separate slot, use Application Insights to measure effectiveness.</a:t>
            </a:r>
          </a:p>
        </p:txBody>
      </p:sp>
      <p:sp>
        <p:nvSpPr>
          <p:cNvPr id="3" name="Title 2">
            <a:extLst>
              <a:ext uri="{FF2B5EF4-FFF2-40B4-BE49-F238E27FC236}">
                <a16:creationId xmlns:a16="http://schemas.microsoft.com/office/drawing/2014/main" id="{A530A879-ABA2-40D9-A081-8B773423743C}"/>
              </a:ext>
            </a:extLst>
          </p:cNvPr>
          <p:cNvSpPr>
            <a:spLocks noGrp="1"/>
          </p:cNvSpPr>
          <p:nvPr>
            <p:ph type="title"/>
          </p:nvPr>
        </p:nvSpPr>
        <p:spPr/>
        <p:txBody>
          <a:bodyPr/>
          <a:lstStyle/>
          <a:p>
            <a:r>
              <a:rPr lang="en-US" dirty="0"/>
              <a:t>How to enable A/B testing</a:t>
            </a:r>
          </a:p>
        </p:txBody>
      </p:sp>
      <p:pic>
        <p:nvPicPr>
          <p:cNvPr id="4" name="Picture 3" descr="App services icon">
            <a:extLst>
              <a:ext uri="{FF2B5EF4-FFF2-40B4-BE49-F238E27FC236}">
                <a16:creationId xmlns:a16="http://schemas.microsoft.com/office/drawing/2014/main" id="{5D13A5D1-B528-4FCE-AB99-2926BF7BF78E}"/>
              </a:ext>
              <a:ext uri="{C183D7F6-B498-43B3-948B-1728B52AA6E4}">
                <adec:decorative xmlns:adec="http://schemas.microsoft.com/office/drawing/2017/decorative" val="0"/>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954725" y="3343437"/>
            <a:ext cx="2232389" cy="2232389"/>
          </a:xfrm>
          <a:prstGeom prst="rect">
            <a:avLst/>
          </a:prstGeom>
        </p:spPr>
      </p:pic>
    </p:spTree>
    <p:extLst>
      <p:ext uri="{BB962C8B-B14F-4D97-AF65-F5344CB8AC3E}">
        <p14:creationId xmlns:p14="http://schemas.microsoft.com/office/powerpoint/2010/main" val="127094555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E628B1-EBB5-48AB-9AB8-CFBE9614949E}"/>
              </a:ext>
            </a:extLst>
          </p:cNvPr>
          <p:cNvSpPr>
            <a:spLocks noGrp="1"/>
          </p:cNvSpPr>
          <p:nvPr>
            <p:ph type="body" sz="quarter" idx="10"/>
          </p:nvPr>
        </p:nvSpPr>
        <p:spPr>
          <a:xfrm>
            <a:off x="269240" y="1189177"/>
            <a:ext cx="9093246" cy="4468596"/>
          </a:xfrm>
        </p:spPr>
        <p:txBody>
          <a:bodyPr/>
          <a:lstStyle/>
          <a:p>
            <a:endParaRPr lang="en-US" dirty="0"/>
          </a:p>
          <a:p>
            <a:r>
              <a:rPr lang="en-US" dirty="0"/>
              <a:t>Avoid branches with long life spans.</a:t>
            </a:r>
          </a:p>
          <a:p>
            <a:endParaRPr lang="en-US" dirty="0"/>
          </a:p>
          <a:p>
            <a:endParaRPr lang="en-US" dirty="0"/>
          </a:p>
          <a:p>
            <a:r>
              <a:rPr lang="en-US" dirty="0"/>
              <a:t>Switching source control from VSTS to GitHub by uploading the code base and editing the build definition.</a:t>
            </a:r>
          </a:p>
        </p:txBody>
      </p:sp>
      <p:sp>
        <p:nvSpPr>
          <p:cNvPr id="3" name="Title 2">
            <a:extLst>
              <a:ext uri="{FF2B5EF4-FFF2-40B4-BE49-F238E27FC236}">
                <a16:creationId xmlns:a16="http://schemas.microsoft.com/office/drawing/2014/main" id="{907019D0-BC03-4222-AC43-B659048BCC83}"/>
              </a:ext>
            </a:extLst>
          </p:cNvPr>
          <p:cNvSpPr>
            <a:spLocks noGrp="1"/>
          </p:cNvSpPr>
          <p:nvPr>
            <p:ph type="title"/>
          </p:nvPr>
        </p:nvSpPr>
        <p:spPr/>
        <p:txBody>
          <a:bodyPr/>
          <a:lstStyle/>
          <a:p>
            <a:r>
              <a:rPr lang="en-US" dirty="0"/>
              <a:t>Source Control</a:t>
            </a:r>
          </a:p>
        </p:txBody>
      </p:sp>
      <p:pic>
        <p:nvPicPr>
          <p:cNvPr id="4" name="Picture 3" descr="Commit and pull icon">
            <a:extLst>
              <a:ext uri="{FF2B5EF4-FFF2-40B4-BE49-F238E27FC236}">
                <a16:creationId xmlns:a16="http://schemas.microsoft.com/office/drawing/2014/main" id="{8E52B167-72E3-4899-AA4C-C58157C4AD1B}"/>
              </a:ext>
              <a:ext uri="{C183D7F6-B498-43B3-948B-1728B52AA6E4}">
                <adec:decorative xmlns:adec="http://schemas.microsoft.com/office/drawing/2017/decorative" val="0"/>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362486" y="3178147"/>
            <a:ext cx="2238401" cy="2238401"/>
          </a:xfrm>
          <a:prstGeom prst="rect">
            <a:avLst/>
          </a:prstGeom>
        </p:spPr>
      </p:pic>
    </p:spTree>
    <p:extLst>
      <p:ext uri="{BB962C8B-B14F-4D97-AF65-F5344CB8AC3E}">
        <p14:creationId xmlns:p14="http://schemas.microsoft.com/office/powerpoint/2010/main" val="184939608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8A9B0B8-E7E0-43D4-8911-E43EC8CE64A1}"/>
              </a:ext>
            </a:extLst>
          </p:cNvPr>
          <p:cNvSpPr>
            <a:spLocks noGrp="1"/>
          </p:cNvSpPr>
          <p:nvPr>
            <p:ph type="body" sz="quarter" idx="10"/>
          </p:nvPr>
        </p:nvSpPr>
        <p:spPr>
          <a:xfrm>
            <a:off x="269240" y="1189177"/>
            <a:ext cx="9133706" cy="4890954"/>
          </a:xfrm>
        </p:spPr>
        <p:txBody>
          <a:bodyPr/>
          <a:lstStyle/>
          <a:p>
            <a:r>
              <a:rPr lang="en-US" dirty="0"/>
              <a:t>Application insights provide searchable logs with online dashboard.</a:t>
            </a:r>
          </a:p>
          <a:p>
            <a:endParaRPr lang="en-US" dirty="0"/>
          </a:p>
          <a:p>
            <a:r>
              <a:rPr lang="en-US" dirty="0"/>
              <a:t>App Insights provides the ability to track useful performance and application behavior details, including browser metrics and application dependencies. </a:t>
            </a:r>
          </a:p>
          <a:p>
            <a:endParaRPr lang="en-US" dirty="0"/>
          </a:p>
        </p:txBody>
      </p:sp>
      <p:sp>
        <p:nvSpPr>
          <p:cNvPr id="3" name="Title 2">
            <a:extLst>
              <a:ext uri="{FF2B5EF4-FFF2-40B4-BE49-F238E27FC236}">
                <a16:creationId xmlns:a16="http://schemas.microsoft.com/office/drawing/2014/main" id="{BAA447C2-743B-49B8-887B-ADC04FC158F6}"/>
              </a:ext>
            </a:extLst>
          </p:cNvPr>
          <p:cNvSpPr>
            <a:spLocks noGrp="1"/>
          </p:cNvSpPr>
          <p:nvPr>
            <p:ph type="title"/>
          </p:nvPr>
        </p:nvSpPr>
        <p:spPr/>
        <p:txBody>
          <a:bodyPr/>
          <a:lstStyle/>
          <a:p>
            <a:r>
              <a:rPr lang="en-US" dirty="0"/>
              <a:t>Enhanced System Logging</a:t>
            </a:r>
          </a:p>
        </p:txBody>
      </p:sp>
      <p:pic>
        <p:nvPicPr>
          <p:cNvPr id="4" name="Picture 3" descr="Light bulb icon">
            <a:extLst>
              <a:ext uri="{FF2B5EF4-FFF2-40B4-BE49-F238E27FC236}">
                <a16:creationId xmlns:a16="http://schemas.microsoft.com/office/drawing/2014/main" id="{3775F861-57F8-4478-B34F-C8FDD455D48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58038" y="3429000"/>
            <a:ext cx="2142451" cy="2142451"/>
          </a:xfrm>
          <a:prstGeom prst="rect">
            <a:avLst/>
          </a:prstGeom>
        </p:spPr>
      </p:pic>
    </p:spTree>
    <p:extLst>
      <p:ext uri="{BB962C8B-B14F-4D97-AF65-F5344CB8AC3E}">
        <p14:creationId xmlns:p14="http://schemas.microsoft.com/office/powerpoint/2010/main" val="136663497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objections</a:t>
            </a:r>
          </a:p>
        </p:txBody>
      </p:sp>
      <p:sp>
        <p:nvSpPr>
          <p:cNvPr id="5" name="TextBox 4">
            <a:extLst>
              <a:ext uri="{FF2B5EF4-FFF2-40B4-BE49-F238E27FC236}">
                <a16:creationId xmlns:a16="http://schemas.microsoft.com/office/drawing/2014/main" id="{43774872-0763-48CC-BE9F-CA175951977F}"/>
              </a:ext>
            </a:extLst>
          </p:cNvPr>
          <p:cNvSpPr txBox="1"/>
          <p:nvPr/>
        </p:nvSpPr>
        <p:spPr>
          <a:xfrm>
            <a:off x="340285" y="1284044"/>
            <a:ext cx="11584795" cy="4173450"/>
          </a:xfrm>
          <a:prstGeom prst="rect">
            <a:avLst/>
          </a:prstGeom>
          <a:noFill/>
        </p:spPr>
        <p:txBody>
          <a:bodyPr wrap="square" lIns="182880" tIns="146304" rIns="182880" bIns="146304" rtlCol="0">
            <a:spAutoFit/>
          </a:bodyPr>
          <a:lstStyle/>
          <a:p>
            <a:pPr lvl="0"/>
            <a:r>
              <a:rPr lang="en-US" sz="2800" dirty="0"/>
              <a:t>We do not want to be locked in to a specific source control repository. We are evaluating GitHub and Visual Studio Team Services and need to be able to change between them without frustrating rework.</a:t>
            </a:r>
          </a:p>
          <a:p>
            <a:pPr lvl="0"/>
            <a:endParaRPr lang="en-US" sz="2800" i="1" dirty="0"/>
          </a:p>
          <a:p>
            <a:pPr lvl="0"/>
            <a:r>
              <a:rPr lang="en-US" sz="2800" dirty="0"/>
              <a:t>Both Visual Studio Team Services and GitHub support git source control repositories. VSTS supports any accessible git repository and has specific additional integrations with GitHub. As long as the customer project uses git-based source control, VSTS can be used to build and deploy the project.</a:t>
            </a:r>
          </a:p>
        </p:txBody>
      </p:sp>
    </p:spTree>
    <p:extLst>
      <p:ext uri="{BB962C8B-B14F-4D97-AF65-F5344CB8AC3E}">
        <p14:creationId xmlns:p14="http://schemas.microsoft.com/office/powerpoint/2010/main" val="7268601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objections</a:t>
            </a:r>
          </a:p>
        </p:txBody>
      </p:sp>
      <p:sp>
        <p:nvSpPr>
          <p:cNvPr id="5" name="TextBox 4">
            <a:extLst>
              <a:ext uri="{FF2B5EF4-FFF2-40B4-BE49-F238E27FC236}">
                <a16:creationId xmlns:a16="http://schemas.microsoft.com/office/drawing/2014/main" id="{43774872-0763-48CC-BE9F-CA175951977F}"/>
              </a:ext>
            </a:extLst>
          </p:cNvPr>
          <p:cNvSpPr txBox="1"/>
          <p:nvPr/>
        </p:nvSpPr>
        <p:spPr>
          <a:xfrm>
            <a:off x="340285" y="1284044"/>
            <a:ext cx="11584795" cy="4173450"/>
          </a:xfrm>
          <a:prstGeom prst="rect">
            <a:avLst/>
          </a:prstGeom>
          <a:noFill/>
        </p:spPr>
        <p:txBody>
          <a:bodyPr wrap="square" lIns="182880" tIns="146304" rIns="182880" bIns="146304" rtlCol="0">
            <a:spAutoFit/>
          </a:bodyPr>
          <a:lstStyle/>
          <a:p>
            <a:pPr lvl="0"/>
            <a:r>
              <a:rPr lang="en-US" sz="2800" dirty="0"/>
              <a:t>We do not want the developers to be able to make changes to the Azure resources even though they will have access to make source code changes.</a:t>
            </a:r>
          </a:p>
          <a:p>
            <a:pPr lvl="0"/>
            <a:endParaRPr lang="en-US" sz="2800" i="1" dirty="0"/>
          </a:p>
          <a:p>
            <a:r>
              <a:rPr lang="en-US" sz="2800" dirty="0"/>
              <a:t>This solution would remove the need to provide access to these specific environments from the developers. The company could provide other access (i.e. MSDN subscriptions) that developers could use to explore the features of the platform.</a:t>
            </a:r>
          </a:p>
          <a:p>
            <a:pPr lvl="0"/>
            <a:endParaRPr lang="en-US" sz="2800" dirty="0"/>
          </a:p>
        </p:txBody>
      </p:sp>
    </p:spTree>
    <p:extLst>
      <p:ext uri="{BB962C8B-B14F-4D97-AF65-F5344CB8AC3E}">
        <p14:creationId xmlns:p14="http://schemas.microsoft.com/office/powerpoint/2010/main" val="17503812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objections</a:t>
            </a:r>
          </a:p>
        </p:txBody>
      </p:sp>
      <p:sp>
        <p:nvSpPr>
          <p:cNvPr id="5" name="TextBox 4">
            <a:extLst>
              <a:ext uri="{FF2B5EF4-FFF2-40B4-BE49-F238E27FC236}">
                <a16:creationId xmlns:a16="http://schemas.microsoft.com/office/drawing/2014/main" id="{43774872-0763-48CC-BE9F-CA175951977F}"/>
              </a:ext>
            </a:extLst>
          </p:cNvPr>
          <p:cNvSpPr txBox="1"/>
          <p:nvPr/>
        </p:nvSpPr>
        <p:spPr>
          <a:xfrm>
            <a:off x="340285" y="1284044"/>
            <a:ext cx="11584795" cy="4173450"/>
          </a:xfrm>
          <a:prstGeom prst="rect">
            <a:avLst/>
          </a:prstGeom>
          <a:noFill/>
        </p:spPr>
        <p:txBody>
          <a:bodyPr wrap="square" lIns="182880" tIns="146304" rIns="182880" bIns="146304" rtlCol="0">
            <a:spAutoFit/>
          </a:bodyPr>
          <a:lstStyle/>
          <a:p>
            <a:pPr lvl="0"/>
            <a:r>
              <a:rPr lang="en-US" sz="2800" dirty="0"/>
              <a:t>If developers can deploy directly to the cloud, will that expose us to the same quality problems we had before when untested code was promoted to production?</a:t>
            </a:r>
          </a:p>
          <a:p>
            <a:pPr lvl="0"/>
            <a:endParaRPr lang="en-US" sz="2800" i="1" dirty="0"/>
          </a:p>
          <a:p>
            <a:r>
              <a:rPr lang="en-US" sz="2800" dirty="0"/>
              <a:t>If we use Visual Studio Team Service’s Release Management features, we have the opportunity to configure all of the necessary rules / approvals for ensuring a smooth and secure deployment process. The goal here is to remove human touches from the process thus increasing the stability of the release process.</a:t>
            </a:r>
          </a:p>
        </p:txBody>
      </p:sp>
    </p:spTree>
    <p:extLst>
      <p:ext uri="{BB962C8B-B14F-4D97-AF65-F5344CB8AC3E}">
        <p14:creationId xmlns:p14="http://schemas.microsoft.com/office/powerpoint/2010/main" val="274052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objections</a:t>
            </a:r>
          </a:p>
        </p:txBody>
      </p:sp>
      <p:sp>
        <p:nvSpPr>
          <p:cNvPr id="5" name="TextBox 4">
            <a:extLst>
              <a:ext uri="{FF2B5EF4-FFF2-40B4-BE49-F238E27FC236}">
                <a16:creationId xmlns:a16="http://schemas.microsoft.com/office/drawing/2014/main" id="{43774872-0763-48CC-BE9F-CA175951977F}"/>
              </a:ext>
            </a:extLst>
          </p:cNvPr>
          <p:cNvSpPr txBox="1"/>
          <p:nvPr/>
        </p:nvSpPr>
        <p:spPr>
          <a:xfrm>
            <a:off x="340285" y="1284044"/>
            <a:ext cx="11584795" cy="4173450"/>
          </a:xfrm>
          <a:prstGeom prst="rect">
            <a:avLst/>
          </a:prstGeom>
          <a:noFill/>
        </p:spPr>
        <p:txBody>
          <a:bodyPr wrap="square" lIns="182880" tIns="146304" rIns="182880" bIns="146304" rtlCol="0">
            <a:spAutoFit/>
          </a:bodyPr>
          <a:lstStyle/>
          <a:p>
            <a:pPr lvl="0"/>
            <a:r>
              <a:rPr lang="en-US" sz="2800" dirty="0"/>
              <a:t>How much of an impact will these process changes have on our development cadence? Will learning this place a new burden on the developers?</a:t>
            </a:r>
          </a:p>
          <a:p>
            <a:pPr lvl="0"/>
            <a:endParaRPr lang="en-US" sz="2800" i="1" dirty="0"/>
          </a:p>
          <a:p>
            <a:r>
              <a:rPr lang="en-US" sz="2800" dirty="0"/>
              <a:t>CI/CD is a commitment. To achieve velocity with confidence, there is a required rigor in testing that becomes key to success. This will likely result in a learning curve where you must slow down to go fast. It might even be painful at the start, but that pain is ultimately what drives the automation, monitoring, and incident handling efforts.</a:t>
            </a:r>
          </a:p>
        </p:txBody>
      </p:sp>
    </p:spTree>
    <p:extLst>
      <p:ext uri="{BB962C8B-B14F-4D97-AF65-F5344CB8AC3E}">
        <p14:creationId xmlns:p14="http://schemas.microsoft.com/office/powerpoint/2010/main" val="552850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objections</a:t>
            </a:r>
          </a:p>
        </p:txBody>
      </p:sp>
      <p:sp>
        <p:nvSpPr>
          <p:cNvPr id="5" name="TextBox 4">
            <a:extLst>
              <a:ext uri="{FF2B5EF4-FFF2-40B4-BE49-F238E27FC236}">
                <a16:creationId xmlns:a16="http://schemas.microsoft.com/office/drawing/2014/main" id="{43774872-0763-48CC-BE9F-CA175951977F}"/>
              </a:ext>
            </a:extLst>
          </p:cNvPr>
          <p:cNvSpPr txBox="1"/>
          <p:nvPr/>
        </p:nvSpPr>
        <p:spPr>
          <a:xfrm>
            <a:off x="340285" y="1284044"/>
            <a:ext cx="11584795" cy="4604337"/>
          </a:xfrm>
          <a:prstGeom prst="rect">
            <a:avLst/>
          </a:prstGeom>
          <a:noFill/>
        </p:spPr>
        <p:txBody>
          <a:bodyPr wrap="square" lIns="182880" tIns="146304" rIns="182880" bIns="146304" rtlCol="0">
            <a:spAutoFit/>
          </a:bodyPr>
          <a:lstStyle/>
          <a:p>
            <a:pPr lvl="0"/>
            <a:r>
              <a:rPr lang="en-US" sz="2800" dirty="0"/>
              <a:t>Our developers are already having a challenge learning how to use Git, will adding a continuous deployment system on top of that slow them down and confuse them even more?</a:t>
            </a:r>
          </a:p>
          <a:p>
            <a:pPr lvl="0"/>
            <a:endParaRPr lang="en-US" sz="2800" i="1" dirty="0"/>
          </a:p>
          <a:p>
            <a:r>
              <a:rPr lang="en-US" sz="2800" dirty="0"/>
              <a:t>There is a learning curve with every quality gate added. Developers will need to do more automated testing locally to ensure code will pass the CI process. Working from master (or trunk) requires that developers really own the state of the build process. When the build is broken, fixing the build becomes the priority. This is another area where we slow down to go faster, with higher quality deliverable.</a:t>
            </a:r>
          </a:p>
        </p:txBody>
      </p:sp>
    </p:spTree>
    <p:extLst>
      <p:ext uri="{BB962C8B-B14F-4D97-AF65-F5344CB8AC3E}">
        <p14:creationId xmlns:p14="http://schemas.microsoft.com/office/powerpoint/2010/main" val="9872196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4" name="TextBox 3">
            <a:extLst>
              <a:ext uri="{FF2B5EF4-FFF2-40B4-BE49-F238E27FC236}">
                <a16:creationId xmlns:a16="http://schemas.microsoft.com/office/drawing/2014/main" id="{D65E2611-CF88-408A-B7D5-2CC93A9FEC1B}"/>
              </a:ext>
            </a:extLst>
          </p:cNvPr>
          <p:cNvSpPr txBox="1"/>
          <p:nvPr/>
        </p:nvSpPr>
        <p:spPr>
          <a:xfrm>
            <a:off x="1417576" y="2041415"/>
            <a:ext cx="9845865" cy="3233465"/>
          </a:xfrm>
          <a:prstGeom prst="rect">
            <a:avLst/>
          </a:prstGeom>
          <a:noFill/>
        </p:spPr>
        <p:txBody>
          <a:bodyPr wrap="square" lIns="134471" tIns="107577" rIns="134471" bIns="107577" rtlCol="0">
            <a:spAutoFit/>
          </a:bodyPr>
          <a:lstStyle/>
          <a:p>
            <a:r>
              <a:rPr lang="en-US" sz="2800" i="1" dirty="0"/>
              <a:t>“By implementing continuous integration, configuration management, and better logging, we are able to decrease the time between new feature releases and bug fixes in production. We are finally able to complete online in the way that we have dreamed of for a long time.</a:t>
            </a:r>
            <a:br>
              <a:rPr lang="en-US" sz="2800" i="1" dirty="0"/>
            </a:br>
            <a:endParaRPr lang="en-US" sz="2800" i="1" dirty="0"/>
          </a:p>
          <a:p>
            <a:r>
              <a:rPr lang="en-US" sz="2800" dirty="0"/>
              <a:t>—Alex Montgomery, VP of Sales, Tailspin Toys</a:t>
            </a: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situation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11584795" cy="4604337"/>
          </a:xfrm>
          <a:prstGeom prst="rect">
            <a:avLst/>
          </a:prstGeom>
          <a:noFill/>
        </p:spPr>
        <p:txBody>
          <a:bodyPr wrap="square" lIns="182880" tIns="146304" rIns="182880" bIns="146304" rtlCol="0">
            <a:spAutoFit/>
          </a:bodyPr>
          <a:lstStyle/>
          <a:p>
            <a:r>
              <a:rPr lang="en-US" sz="2800" dirty="0"/>
              <a:t>Based in Portland, OR, Tailspin Toys, Inc. makes and sells one of the world’s leading integrated construction systems for children. Their products are sold worldwide and can be virtually explored on their public website.</a:t>
            </a:r>
          </a:p>
          <a:p>
            <a:endParaRPr lang="en-US" sz="2800" dirty="0"/>
          </a:p>
          <a:p>
            <a:r>
              <a:rPr lang="en-US" sz="2800" dirty="0"/>
              <a:t>They have already moved their IT infrastructure, with no significant re-architecture, into Microsoft Azure. They have also started a series of process improvements to become a more agile company with a specific focus on delivering frequent feature updates and fixes to their public website.</a:t>
            </a:r>
          </a:p>
        </p:txBody>
      </p:sp>
    </p:spTree>
    <p:extLst>
      <p:ext uri="{BB962C8B-B14F-4D97-AF65-F5344CB8AC3E}">
        <p14:creationId xmlns:p14="http://schemas.microsoft.com/office/powerpoint/2010/main" val="31760540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situation</a:t>
            </a:r>
          </a:p>
        </p:txBody>
      </p:sp>
      <p:sp>
        <p:nvSpPr>
          <p:cNvPr id="4" name="TextBox 3">
            <a:extLst>
              <a:ext uri="{FF2B5EF4-FFF2-40B4-BE49-F238E27FC236}">
                <a16:creationId xmlns:a16="http://schemas.microsoft.com/office/drawing/2014/main" id="{3B9DA880-7B49-4DB2-8D0A-4C6F8BF1951F}"/>
              </a:ext>
            </a:extLst>
          </p:cNvPr>
          <p:cNvSpPr txBox="1"/>
          <p:nvPr/>
        </p:nvSpPr>
        <p:spPr>
          <a:xfrm>
            <a:off x="1174227" y="2181525"/>
            <a:ext cx="9845865" cy="2802578"/>
          </a:xfrm>
          <a:prstGeom prst="rect">
            <a:avLst/>
          </a:prstGeom>
          <a:noFill/>
        </p:spPr>
        <p:txBody>
          <a:bodyPr wrap="square" lIns="134471" tIns="107577" rIns="134471" bIns="107577" rtlCol="0">
            <a:spAutoFit/>
          </a:bodyPr>
          <a:lstStyle/>
          <a:p>
            <a:r>
              <a:rPr lang="en-US" sz="2800" i="1" dirty="0"/>
              <a:t>“Even though our products are better, our competitors are generating more online sales. For every feature we deliver, they have delivered 2 or 3. Our development processes are too cumbersome and slow for us to build quality code at that pace.”</a:t>
            </a:r>
            <a:br>
              <a:rPr lang="en-US" sz="2800" dirty="0"/>
            </a:br>
            <a:endParaRPr lang="en-US" sz="2800" dirty="0"/>
          </a:p>
          <a:p>
            <a:r>
              <a:rPr lang="en-US" sz="2800" dirty="0"/>
              <a:t>—Alex Montgomery, VP of Sales, Tailspin Toys</a:t>
            </a:r>
          </a:p>
        </p:txBody>
      </p:sp>
    </p:spTree>
    <p:extLst>
      <p:ext uri="{BB962C8B-B14F-4D97-AF65-F5344CB8AC3E}">
        <p14:creationId xmlns:p14="http://schemas.microsoft.com/office/powerpoint/2010/main" val="6253400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needs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284044"/>
            <a:ext cx="11851715" cy="5035225"/>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a:t>Todd Culp, the enterprise architect at Tailspin Toys, has been tasked with changing the development processes for his team, so they can be more agile and adaptive in the marketplace.</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He is also been tasked with automating the entire process of testing, building, and deploying to the cloud for both of the developers, so they cannot deploy any builds that fail the test suite and for the QA team, and they can fully test new builds in a realistic cloud environment.</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The builds for the different environments should not affect each other, and there must be an easy way to promote a tested build to production.</a:t>
            </a:r>
          </a:p>
        </p:txBody>
      </p:sp>
    </p:spTree>
    <p:extLst>
      <p:ext uri="{BB962C8B-B14F-4D97-AF65-F5344CB8AC3E}">
        <p14:creationId xmlns:p14="http://schemas.microsoft.com/office/powerpoint/2010/main" val="10234295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needs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284044"/>
            <a:ext cx="11584795" cy="5035225"/>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a:t>Todd requires the development team to run unit tests and integration tests for every build, but there is no formal procedure or accountability over this process.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He always makes the team sign off on the build before it goes live, but there have been some bugs that appeared in production that should have been caught by a software-based test before deployment.</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He thinks the developers are not consistently running all required tests and needs an automated way to enforce this before builds are deployed into the cloud.</a:t>
            </a:r>
          </a:p>
        </p:txBody>
      </p:sp>
    </p:spTree>
    <p:extLst>
      <p:ext uri="{BB962C8B-B14F-4D97-AF65-F5344CB8AC3E}">
        <p14:creationId xmlns:p14="http://schemas.microsoft.com/office/powerpoint/2010/main" val="328779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needs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284055"/>
            <a:ext cx="11584795" cy="4173450"/>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a:t>When customers encounter problems on the website, the help desk team records the issues and submits them as tickets to the development team.</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The developers often complain about the quality of the application logs and must resort to a live “reproduction session” to witness application behavior and exceptions. This sometimes causes the help desk tickets to remain unresolved for lengthy periods of time.</a:t>
            </a:r>
          </a:p>
          <a:p>
            <a:endParaRPr lang="en-US" sz="2800" dirty="0"/>
          </a:p>
        </p:txBody>
      </p:sp>
    </p:spTree>
    <p:extLst>
      <p:ext uri="{BB962C8B-B14F-4D97-AF65-F5344CB8AC3E}">
        <p14:creationId xmlns:p14="http://schemas.microsoft.com/office/powerpoint/2010/main" val="19607711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needs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284044"/>
            <a:ext cx="11584795" cy="3742563"/>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a:t>Todd wants to improve the turnaround time for fixing these bugs, and he needs better logs for the developers. He needs a solution to gather new types of logs including browser errors and application dependency errors such as timeouts.</a:t>
            </a:r>
          </a:p>
          <a:p>
            <a:endParaRPr lang="en-US" sz="2800" dirty="0"/>
          </a:p>
          <a:p>
            <a:pPr marL="457200" indent="-457200">
              <a:buFont typeface="Arial" panose="020B0604020202020204" pitchFamily="34" charset="0"/>
              <a:buChar char="•"/>
            </a:pPr>
            <a:r>
              <a:rPr lang="en-US" sz="2800" dirty="0"/>
              <a:t>Ideally, he wants to make the application logs searchable as well as implement an automated warning system that emails alerts when application behavior is unusually slow or problematic.</a:t>
            </a:r>
          </a:p>
        </p:txBody>
      </p:sp>
    </p:spTree>
    <p:extLst>
      <p:ext uri="{BB962C8B-B14F-4D97-AF65-F5344CB8AC3E}">
        <p14:creationId xmlns:p14="http://schemas.microsoft.com/office/powerpoint/2010/main" val="3237184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4403</Words>
  <Application>Microsoft Office PowerPoint</Application>
  <PresentationFormat>Widescreen</PresentationFormat>
  <Paragraphs>236</Paragraphs>
  <Slides>32</Slides>
  <Notes>30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32</vt:i4>
      </vt:variant>
    </vt:vector>
  </HeadingPairs>
  <TitlesOfParts>
    <vt:vector size="41" baseType="lpstr">
      <vt:lpstr>Arial</vt:lpstr>
      <vt:lpstr>Calibri</vt:lpstr>
      <vt:lpstr>Consolas</vt:lpstr>
      <vt:lpstr>Segoe UI</vt:lpstr>
      <vt:lpstr>Segoe UI Light</vt:lpstr>
      <vt:lpstr>Segoe UI Semilight</vt:lpstr>
      <vt:lpstr>Wingdings</vt:lpstr>
      <vt:lpstr>2_Server and Cloud 2013</vt:lpstr>
      <vt:lpstr>C+E Readiness Template</vt:lpstr>
      <vt:lpstr>Continuous delivery in VSTS and Azure</vt:lpstr>
      <vt:lpstr>Abstract and learning objectives</vt:lpstr>
      <vt:lpstr>Step 1: Review the customer case study</vt:lpstr>
      <vt:lpstr>Customer situation</vt:lpstr>
      <vt:lpstr>Customer situation</vt:lpstr>
      <vt:lpstr>Customer needs</vt:lpstr>
      <vt:lpstr>Customer needs</vt:lpstr>
      <vt:lpstr>Customer needs</vt:lpstr>
      <vt:lpstr>Customer needs</vt:lpstr>
      <vt:lpstr>Tailspin Toys, Inc.</vt:lpstr>
      <vt:lpstr>Customer objections</vt:lpstr>
      <vt:lpstr>Customer objections</vt:lpstr>
      <vt:lpstr>Common scenarios</vt:lpstr>
      <vt:lpstr>Step 2: Design a proof of concept solution</vt:lpstr>
      <vt:lpstr>Step 2: Design the solution</vt:lpstr>
      <vt:lpstr>Step 3: Present the solution</vt:lpstr>
      <vt:lpstr>Wrap-up</vt:lpstr>
      <vt:lpstr>Preferred target audience </vt:lpstr>
      <vt:lpstr>Preferred solution</vt:lpstr>
      <vt:lpstr>Automate software builds and deployments</vt:lpstr>
      <vt:lpstr>Continuous deployment without production impact</vt:lpstr>
      <vt:lpstr>Unit test integration</vt:lpstr>
      <vt:lpstr>How to enable A/B testing</vt:lpstr>
      <vt:lpstr>Source Control</vt:lpstr>
      <vt:lpstr>Enhanced System Logging</vt:lpstr>
      <vt:lpstr>Customer objections</vt:lpstr>
      <vt:lpstr>Customer objections</vt:lpstr>
      <vt:lpstr>Customer objections</vt:lpstr>
      <vt:lpstr>Customer objections</vt:lpstr>
      <vt:lpstr>Customer objections</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2018-01-29T19:33:41Z</dcterms:created>
  <dcterms:modified xsi:type="dcterms:W3CDTF">2018-09-18T22:07:28Z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v-dadesj@microsoft.com</vt:lpwstr>
  </property>
  <property fmtid="{D5CDD505-2E9C-101B-9397-08002B2CF9AE}" pid="5" name="MSIP_Label_f42aa342-8706-4288-bd11-ebb85995028c_SetDate">
    <vt:lpwstr>2018-07-23T23:19:19.0661148Z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