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87" autoAdjust="0"/>
    <p:restoredTop sz="60422" autoAdjust="0"/>
  </p:normalViewPr>
  <p:slideViewPr>
    <p:cSldViewPr snapToGrid="0">
      <p:cViewPr varScale="1">
        <p:scale>
          <a:sx n="59" d="100"/>
          <a:sy n="59" d="100"/>
        </p:scale>
        <p:origin x="654" y="39"/>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Visual Studio Team Services'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Visual Studio Team Services.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website logs can be easily and significantly enhanced by enabling Application Insights in the project. To do this, you need to get the Application Insights Software Developer Kit SDK from NuGet, and configure it for use within the app. Application Insights is configured in the </a:t>
            </a:r>
            <a:r>
              <a:rPr lang="en-US" sz="1200" b="0" i="0" kern="1200" dirty="0" err="1">
                <a:solidFill>
                  <a:schemeClr val="tx1"/>
                </a:solidFill>
                <a:effectLst/>
                <a:latin typeface="+mn-lt"/>
                <a:ea typeface="+mn-ea"/>
                <a:cs typeface="+mn-cs"/>
              </a:rPr>
              <a:t>ApplicationInsights.config</a:t>
            </a:r>
            <a:r>
              <a:rPr lang="en-US" sz="1200" b="0" i="0" kern="1200" dirty="0">
                <a:solidFill>
                  <a:schemeClr val="tx1"/>
                </a:solidFill>
                <a:effectLst/>
                <a:latin typeface="+mn-lt"/>
                <a:ea typeface="+mn-ea"/>
                <a:cs typeface="+mn-cs"/>
              </a:rPr>
              <a:t>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6/20/2018 7:30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with VSTS </a:t>
            </a:r>
            <a:r>
              <a:rPr lang="en-US"/>
              <a:t>and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pic>
        <p:nvPicPr>
          <p:cNvPr id="3" name="Picture 2"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0A16FB0E-2582-46C0-8A64-5D7DBCB61F85}"/>
              </a:ext>
            </a:extLst>
          </p:cNvPr>
          <p:cNvPicPr>
            <a:picLocks noChangeAspect="1"/>
          </p:cNvPicPr>
          <p:nvPr/>
        </p:nvPicPr>
        <p:blipFill>
          <a:blip r:embed="rId3"/>
          <a:stretch>
            <a:fillRect/>
          </a:stretch>
        </p:blipFill>
        <p:spPr>
          <a:xfrm>
            <a:off x="863799" y="2132000"/>
            <a:ext cx="10464402" cy="4046550"/>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r>
              <a:rPr lang="en-US" sz="2800" dirty="0"/>
              <a:t>“We do not want to be locked into a specific source control repository. We are evaluating GitHub and Visual Studio Team Services and need to be able to change between them without frustrating rework.”</a:t>
            </a:r>
          </a:p>
          <a:p>
            <a:pPr marL="514350" indent="-514350">
              <a:buFont typeface="+mj-lt"/>
              <a:buAutoNum type="arabicPeriod"/>
            </a:pPr>
            <a:endParaRPr lang="en-US" sz="2800" dirty="0"/>
          </a:p>
          <a:p>
            <a:r>
              <a:rPr lang="en-US" sz="2800" dirty="0"/>
              <a:t>“We do not want the developers to be able to make changes to the Azure resources even though they will have access to make source code changes.”</a:t>
            </a:r>
          </a:p>
          <a:p>
            <a:pPr marL="514350" indent="-514350">
              <a:buFont typeface="+mj-lt"/>
              <a:buAutoNum type="arabicPeriod"/>
            </a:pPr>
            <a:endParaRPr lang="en-US" sz="2800" dirty="0"/>
          </a:p>
          <a:p>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r>
              <a:rPr lang="en-US" sz="2800" dirty="0"/>
              <a:t>“How much of an impact will these process changes have on our development cadence? Will learning this place a new burden on the developers?”</a:t>
            </a:r>
          </a:p>
          <a:p>
            <a:pPr marL="514350" indent="-514350">
              <a:buFont typeface="+mj-lt"/>
              <a:buAutoNum type="arabicPeriod" startAt="4"/>
            </a:pPr>
            <a:endParaRPr lang="en-US" sz="2800" dirty="0"/>
          </a:p>
          <a:p>
            <a:r>
              <a:rPr lang="en-US" sz="2800" dirty="0"/>
              <a:t>“Our developers are already having challenges learning how to use Git –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pic>
        <p:nvPicPr>
          <p:cNvPr id="4" name="Picture 3" descr="This diagram displays some of the common services you may use as you build a solution for this whiteboard design session. Depicted are Visual Studio Team Services (VSTS), VSTS Git repo, VSTS with GitHub, Application Insights, Azure Web Apps, and Azure SQL Database." title="Common scenarios">
            <a:extLst>
              <a:ext uri="{FF2B5EF4-FFF2-40B4-BE49-F238E27FC236}">
                <a16:creationId xmlns:a16="http://schemas.microsoft.com/office/drawing/2014/main" id="{C2641F24-8D8E-42A7-A624-C928CC5AC136}"/>
              </a:ext>
            </a:extLst>
          </p:cNvPr>
          <p:cNvPicPr>
            <a:picLocks noChangeAspect="1"/>
          </p:cNvPicPr>
          <p:nvPr/>
        </p:nvPicPr>
        <p:blipFill>
          <a:blip r:embed="rId2"/>
          <a:stretch>
            <a:fillRect/>
          </a:stretch>
        </p:blipFill>
        <p:spPr>
          <a:xfrm>
            <a:off x="904837" y="1795450"/>
            <a:ext cx="10382326" cy="3267099"/>
          </a:xfrm>
          <a:prstGeom prst="rect">
            <a:avLst/>
          </a:prstGeom>
        </p:spPr>
      </p:pic>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pic>
        <p:nvPicPr>
          <p:cNvPr id="5" name="Picture 4"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7E151259-B98D-46DB-AC9B-A3E24A921E7F}"/>
              </a:ext>
            </a:extLst>
          </p:cNvPr>
          <p:cNvPicPr>
            <a:picLocks noChangeAspect="1"/>
          </p:cNvPicPr>
          <p:nvPr/>
        </p:nvPicPr>
        <p:blipFill>
          <a:blip r:embed="rId3"/>
          <a:stretch>
            <a:fillRect/>
          </a:stretch>
        </p:blipFill>
        <p:spPr>
          <a:xfrm>
            <a:off x="839394" y="2769737"/>
            <a:ext cx="10126151" cy="2902780"/>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9630031" cy="523220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Setup and configure continuous delivery within Azure using a combination of Azure Resource Manager (ARM) templates and Visual Studio Team Services (VSTS). Attendees will do this throughout the use of a new VSTS project, Git repository for source control, and an ARM template for Azure resource deployment and configuration management.</a:t>
            </a:r>
          </a:p>
          <a:p>
            <a:pPr>
              <a:lnSpc>
                <a:spcPct val="90000"/>
              </a:lnSpc>
              <a:spcAft>
                <a:spcPts val="600"/>
              </a:spcAft>
            </a:pPr>
            <a:endParaRPr lang="en-US" sz="2200" dirty="0">
              <a:latin typeface="+mj-lt"/>
            </a:endParaRPr>
          </a:p>
          <a:p>
            <a:pPr>
              <a:lnSpc>
                <a:spcPct val="90000"/>
              </a:lnSpc>
              <a:spcAft>
                <a:spcPts val="600"/>
              </a:spcAft>
            </a:pPr>
            <a:r>
              <a:rPr lang="en-US" sz="3600" dirty="0">
                <a:latin typeface="+mj-lt"/>
              </a:rPr>
              <a:t>Learning objectives</a:t>
            </a:r>
          </a:p>
          <a:p>
            <a:pPr>
              <a:lnSpc>
                <a:spcPct val="90000"/>
              </a:lnSpc>
              <a:spcAft>
                <a:spcPts val="600"/>
              </a:spcAft>
            </a:pPr>
            <a:r>
              <a:rPr lang="en-US" sz="2000" dirty="0"/>
              <a:t>Attendees will be better able to build templates to automate cloud infrastructure and reduce error-prone manual processes. In addition, </a:t>
            </a:r>
          </a:p>
          <a:p>
            <a:pPr marL="342900" indent="-342900">
              <a:lnSpc>
                <a:spcPct val="90000"/>
              </a:lnSpc>
              <a:spcAft>
                <a:spcPts val="600"/>
              </a:spcAft>
              <a:buFont typeface="Arial" panose="020B0604020202020204" pitchFamily="34" charset="0"/>
              <a:buChar char="•"/>
            </a:pPr>
            <a:r>
              <a:rPr lang="en-US" sz="2000" dirty="0"/>
              <a:t>Create an Azure Resource Manager (ARM) template to provision Azure resources</a:t>
            </a:r>
          </a:p>
          <a:p>
            <a:pPr marL="342900" indent="-342900">
              <a:lnSpc>
                <a:spcPct val="90000"/>
              </a:lnSpc>
              <a:spcAft>
                <a:spcPts val="600"/>
              </a:spcAft>
              <a:buFont typeface="Arial" panose="020B0604020202020204" pitchFamily="34" charset="0"/>
              <a:buChar char="•"/>
            </a:pPr>
            <a:r>
              <a:rPr lang="en-US" sz="2000" dirty="0"/>
              <a:t>Configure Continuous Delivery with Visual Studio Team Services (VSTS)</a:t>
            </a:r>
          </a:p>
          <a:p>
            <a:pPr marL="342900" indent="-342900">
              <a:lnSpc>
                <a:spcPct val="90000"/>
              </a:lnSpc>
              <a:spcAft>
                <a:spcPts val="600"/>
              </a:spcAft>
              <a:buFont typeface="Arial" panose="020B0604020202020204" pitchFamily="34" charset="0"/>
              <a:buChar char="•"/>
            </a:pPr>
            <a:r>
              <a:rPr lang="en-US" sz="2000" dirty="0"/>
              <a:t>Configure Application Insights into an application</a:t>
            </a:r>
          </a:p>
          <a:p>
            <a:pPr marL="342900" indent="-342900">
              <a:lnSpc>
                <a:spcPct val="90000"/>
              </a:lnSpc>
              <a:spcAft>
                <a:spcPts val="600"/>
              </a:spcAft>
              <a:buFont typeface="Arial" panose="020B0604020202020204" pitchFamily="34" charset="0"/>
              <a:buChar char="•"/>
            </a:pPr>
            <a:r>
              <a:rPr lang="en-US" sz="2000" dirty="0"/>
              <a:t>Create a Visual Studio Team Services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Visual Studio Team Services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a:extLst>
              <a:ext uri="{FF2B5EF4-FFF2-40B4-BE49-F238E27FC236}">
                <a16:creationId xmlns:a16="http://schemas.microsoft.com/office/drawing/2014/main" id="{0E8F9F88-4E92-47BE-B142-38DFD09773E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a:extLst>
              <a:ext uri="{FF2B5EF4-FFF2-40B4-BE49-F238E27FC236}">
                <a16:creationId xmlns:a16="http://schemas.microsoft.com/office/drawing/2014/main" id="{D85EDADB-7395-45EC-AD11-FF124E6C0464}"/>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a:extLst>
              <a:ext uri="{FF2B5EF4-FFF2-40B4-BE49-F238E27FC236}">
                <a16:creationId xmlns:a16="http://schemas.microsoft.com/office/drawing/2014/main" id="{5D13A5D1-B528-4FCE-AB99-2926BF7BF78E}"/>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VSTS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a:extLst>
              <a:ext uri="{FF2B5EF4-FFF2-40B4-BE49-F238E27FC236}">
                <a16:creationId xmlns:a16="http://schemas.microsoft.com/office/drawing/2014/main" id="{8E52B167-72E3-4899-AA4C-C58157C4AD1B}"/>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189177"/>
            <a:ext cx="9133706" cy="4347922"/>
          </a:xfrm>
        </p:spPr>
        <p:txBody>
          <a:bodyPr/>
          <a:lstStyle/>
          <a:p>
            <a:r>
              <a:rPr lang="en-US" dirty="0"/>
              <a:t>Application insights provides searchable logs with online dashboard</a:t>
            </a:r>
          </a:p>
          <a:p>
            <a:endParaRPr lang="en-US" dirty="0"/>
          </a:p>
          <a:p>
            <a:r>
              <a:rPr lang="en-US" dirty="0"/>
              <a:t>And provides the ability to track useful performance and application behavior details, including browser metrics and application dependencies. </a:t>
            </a:r>
          </a:p>
          <a:p>
            <a:endParaRPr lang="en-US" dirty="0"/>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dirty="0"/>
              <a:t>Enhanced System Logging</a:t>
            </a:r>
          </a:p>
        </p:txBody>
      </p:sp>
      <p:pic>
        <p:nvPicPr>
          <p:cNvPr id="4" name="Picture 3">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8038" y="3429000"/>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to be locked in to a specific source control repository. We are evaluating GitHub and Visual Studio Team Services and need to be able to change between them without frustrating rework.”</a:t>
            </a:r>
          </a:p>
          <a:p>
            <a:pPr lvl="0"/>
            <a:endParaRPr lang="en-US" sz="2800" i="1" dirty="0"/>
          </a:p>
          <a:p>
            <a:pPr marL="457200" lvl="0" indent="-457200">
              <a:buFont typeface="Arial" panose="020B0604020202020204" pitchFamily="34" charset="0"/>
              <a:buChar char="•"/>
            </a:pPr>
            <a:r>
              <a:rPr lang="en-US" sz="2800" dirty="0"/>
              <a:t>Both Visual Studio Team Services and GitHub support git source control repositories. VSTS supports any accessible git repository and has specific additional integrations with GitHub. As long as the customer project uses git-based source control, VSTS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the developers to be able to make changes to the Azure resources even though they will have access to make source code changes.”</a:t>
            </a:r>
          </a:p>
          <a:p>
            <a:pPr lvl="0"/>
            <a:endParaRPr lang="en-US" sz="2800" i="1" dirty="0"/>
          </a:p>
          <a:p>
            <a:pPr marL="457200" indent="-457200">
              <a:buFont typeface="Arial" panose="020B0604020202020204" pitchFamily="34" charset="0"/>
              <a:buChar char="•"/>
            </a:pPr>
            <a:r>
              <a:rPr lang="en-US" sz="2800" dirty="0"/>
              <a:t>This solution would remove the need to provide access to these specific environments from the developers. The company could provide other access (i.e. MSDN subscriptions) that developers could use to explore the features of </a:t>
            </a:r>
            <a:r>
              <a:rPr lang="en-US" sz="2800"/>
              <a:t>the platform.</a:t>
            </a:r>
            <a:endParaRPr lang="en-US" sz="2800" dirty="0"/>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“If developers can deploy directly to the cloud, will that expose us to the same quality problems we had before when untested code was promoted to production?”</a:t>
            </a:r>
          </a:p>
          <a:p>
            <a:pPr lvl="0"/>
            <a:endParaRPr lang="en-US" sz="2800" i="1" dirty="0"/>
          </a:p>
          <a:p>
            <a:pPr marL="457200" indent="-457200">
              <a:buFont typeface="Arial" panose="020B0604020202020204" pitchFamily="34" charset="0"/>
              <a:buChar char="•"/>
            </a:pPr>
            <a:r>
              <a:rPr lang="en-US" sz="2800" dirty="0"/>
              <a:t>If we use Visual Studio Team Service’s Release Management features, we have the opportunity to configure all of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“How much of an impact will these process changes have on our development cadence? Will learning this place a new burden on the developers?”</a:t>
            </a:r>
          </a:p>
          <a:p>
            <a:pPr lvl="0"/>
            <a:endParaRPr lang="en-US" sz="2800" i="1" dirty="0"/>
          </a:p>
          <a:p>
            <a:pPr marL="457200" indent="-457200">
              <a:buFont typeface="Arial" panose="020B0604020202020204" pitchFamily="34" charset="0"/>
              <a:buChar char="•"/>
            </a:pPr>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i="1" dirty="0"/>
              <a:t>“Our developers are already having a challenge learning how to use Git, will adding a continuous deployment system on top of that slow them down and confuse them even more?”</a:t>
            </a:r>
          </a:p>
          <a:p>
            <a:pPr lvl="0"/>
            <a:endParaRPr lang="en-US" sz="2800" i="1" dirty="0"/>
          </a:p>
          <a:p>
            <a:pPr marL="457200" indent="-457200">
              <a:buFont typeface="Arial" panose="020B0604020202020204" pitchFamily="34" charset="0"/>
              <a:buChar char="•"/>
            </a:pPr>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complete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BE50FA5-AAB4-4020-8DC8-D7F28414F756}"/>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8B17F94-2F4C-4E08-993C-EB22961ADE4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7E869542-C940-4527-B42C-830DAF634DE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CE8D1302-33F4-4FE9-8A08-A9EAFB206A6F}"/>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3A7548DE-2626-4742-8E90-8492BDAA72F9}"/>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207615DC-0822-4BB9-997D-57170C988142}"/>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4429</Words>
  <Application>Microsoft Office PowerPoint</Application>
  <PresentationFormat>Widescreen</PresentationFormat>
  <Paragraphs>248</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with VSTS and Azure</vt:lpstr>
      <vt:lpstr>Abstract and learning objectives</vt:lpstr>
      <vt:lpstr>Step 1: Review the customer case study</vt:lpstr>
      <vt:lpstr>Tailspin Toys, Inc.</vt:lpstr>
      <vt:lpstr>Tailspin Toys, Inc.</vt:lpstr>
      <vt:lpstr>Tailspin Toys, Inc.</vt:lpstr>
      <vt:lpstr>Tailspin Toys, Inc.</vt:lpstr>
      <vt:lpstr>Tailspin Toys, Inc.</vt:lpstr>
      <vt:lpstr>Tailspin Toys, Inc.</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2018-06-20T12:31:17Z</dcterms:modified>
</cp:coreProperties>
</file>